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74" r:id="rId5"/>
    <p:sldId id="266" r:id="rId6"/>
    <p:sldId id="259" r:id="rId7"/>
    <p:sldId id="283" r:id="rId8"/>
    <p:sldId id="263" r:id="rId9"/>
    <p:sldId id="280" r:id="rId10"/>
    <p:sldId id="267" r:id="rId11"/>
    <p:sldId id="271" r:id="rId12"/>
    <p:sldId id="268" r:id="rId13"/>
    <p:sldId id="262" r:id="rId14"/>
    <p:sldId id="261" r:id="rId15"/>
    <p:sldId id="269" r:id="rId16"/>
    <p:sldId id="281" r:id="rId17"/>
    <p:sldId id="273" r:id="rId18"/>
    <p:sldId id="272" r:id="rId19"/>
    <p:sldId id="275" r:id="rId20"/>
    <p:sldId id="284" r:id="rId21"/>
    <p:sldId id="276" r:id="rId22"/>
    <p:sldId id="285" r:id="rId23"/>
    <p:sldId id="277" r:id="rId24"/>
    <p:sldId id="270" r:id="rId25"/>
    <p:sldId id="265" r:id="rId26"/>
    <p:sldId id="278" r:id="rId27"/>
    <p:sldId id="282" r:id="rId28"/>
    <p:sldId id="260" r:id="rId2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3E7"/>
    <a:srgbClr val="E8E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40.33614" units="1/cm"/>
          <inkml:channelProperty channel="Y" name="resolution" value="40.29851" units="1/cm"/>
          <inkml:channelProperty channel="T" name="resolution" value="1" units="1/dev"/>
        </inkml:channelProperties>
      </inkml:inkSource>
      <inkml:timestamp xml:id="ts0" timeString="2022-11-04T12:55:15.068"/>
    </inkml:context>
    <inkml:brush xml:id="br0">
      <inkml:brushProperty name="width" value="0.21167" units="cm"/>
      <inkml:brushProperty name="height" value="0.21167" units="cm"/>
      <inkml:brushProperty name="color" value="#4FB6D7"/>
      <inkml:brushProperty name="fitToCurve" value="1"/>
    </inkml:brush>
  </inkml:definitions>
  <inkml:traceGroup>
    <inkml:annotationXML>
      <emma:emma xmlns:emma="http://www.w3.org/2003/04/emma" version="1.0">
        <emma:interpretation id="{97B12B4D-0919-4533-BA31-DDC243B33457}" emma:medium="tactile" emma:mode="ink">
          <msink:context xmlns:msink="http://schemas.microsoft.com/ink/2010/main" type="writingRegion" rotatedBoundingBox="18047,7432 19143,7432 19143,7821 18047,7821"/>
        </emma:interpretation>
      </emma:emma>
    </inkml:annotationXML>
    <inkml:traceGroup>
      <inkml:annotationXML>
        <emma:emma xmlns:emma="http://www.w3.org/2003/04/emma" version="1.0">
          <emma:interpretation id="{0031DAD7-880C-4BC3-8C03-4F7DDAEF0561}" emma:medium="tactile" emma:mode="ink">
            <msink:context xmlns:msink="http://schemas.microsoft.com/ink/2010/main" type="paragraph" rotatedBoundingBox="18047,7432 19143,7432 19143,7821 18047,782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035D6AF-7E5E-42D5-9A92-4390E94588F6}" emma:medium="tactile" emma:mode="ink">
              <msink:context xmlns:msink="http://schemas.microsoft.com/ink/2010/main" type="line" rotatedBoundingBox="18047,7432 19143,7432 19143,7821 18047,7821"/>
            </emma:interpretation>
          </emma:emma>
        </inkml:annotationXML>
        <inkml:traceGroup>
          <inkml:annotationXML>
            <emma:emma xmlns:emma="http://www.w3.org/2003/04/emma" version="1.0">
              <emma:interpretation id="{196B394C-CAAA-435E-9F8B-2B0CDA7C5386}" emma:medium="tactile" emma:mode="ink">
                <msink:context xmlns:msink="http://schemas.microsoft.com/ink/2010/main" type="inkWord" rotatedBoundingBox="18047,7432 18287,7432 18287,7447 18047,7447"/>
              </emma:interpretation>
            </emma:emma>
          </inkml:annotationXML>
          <inkml:trace contextRef="#ctx0" brushRef="#br0">0-374 0,'26'0'546,"1"0"-514,0 0-32,0 0 78,-1 0 141,1 0-173,0 0-46,0 0 47,-1 0 0</inkml:trace>
        </inkml:traceGroup>
        <inkml:traceGroup>
          <inkml:annotationXML>
            <emma:emma xmlns:emma="http://www.w3.org/2003/04/emma" version="1.0">
              <emma:interpretation id="{1BB581E5-CFD0-4C36-B35B-440C4F7C2BD9}" emma:medium="tactile" emma:mode="ink">
                <msink:context xmlns:msink="http://schemas.microsoft.com/ink/2010/main" type="inkWord" rotatedBoundingBox="18047,7806 19143,7806 19143,7821 18047,7821"/>
              </emma:interpretation>
            </emma:emma>
          </inkml:annotationXML>
          <inkml:trace contextRef="#ctx0" brushRef="#br0" timeOffset="-4446.0031">0 0 0,'26'0'594,"1"0"-547,0 0-47,0 0 31,-1 0 63,1 0 15,0 0-93,0 0 0,-1 0 15,1 0 0,0 0-31,-1 0 0,1 0 16,0 0 31,0 0-47,-1 0 93,1 0-61,27 0 46,-28 0-63,1 0 1,0 0 0,0 0 46,-1 0-46,1 0 15,0 0 16,0 0 15,-1 0-30,1 0 14,0 0-14,-1 0-1,1 0 16,0 0 62,0 0-93,-1 0 31,1 0 62,0 0 0,0 0-46,-1 0 31,1 0 62,0 0 110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841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1292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2086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426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5730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136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8095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2184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113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0550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19711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7002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7868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7449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8403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7609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4525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6A74864-26E5-42D4-A71E-C60946932DFB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9D1066A-1523-4FF3-A0A4-D3B342B75A4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744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customXml" Target="../ink/ink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751012" y="1426059"/>
            <a:ext cx="8689976" cy="1855177"/>
          </a:xfrm>
        </p:spPr>
        <p:txBody>
          <a:bodyPr/>
          <a:lstStyle/>
          <a:p>
            <a:r>
              <a:rPr lang="tr-TR" dirty="0" smtClean="0">
                <a:latin typeface="Arial Black" panose="020B0A04020102020204" pitchFamily="34" charset="0"/>
              </a:rPr>
              <a:t>ZEHİRLENMELERDE DİYALİZ</a:t>
            </a:r>
            <a:endParaRPr lang="tr-TR" dirty="0">
              <a:latin typeface="Arial Black" panose="020B0A04020102020204" pitchFamily="34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751012" y="4777786"/>
            <a:ext cx="8689976" cy="111662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r-TR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BİNNUR PALASKA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r-T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İstanbul </a:t>
            </a:r>
            <a:r>
              <a:rPr lang="tr-T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Başakşehir</a:t>
            </a:r>
            <a:r>
              <a:rPr lang="tr-T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r-T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Çam ve </a:t>
            </a:r>
            <a:r>
              <a:rPr lang="tr-TR" sz="1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Sakura</a:t>
            </a:r>
            <a:r>
              <a:rPr lang="tr-TR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Şehir Hastanesi</a:t>
            </a:r>
            <a:endParaRPr lang="tr-TR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620" y="3938341"/>
            <a:ext cx="3180760" cy="839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zehirlenme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Hayati </a:t>
            </a:r>
            <a:r>
              <a:rPr lang="tr-TR" sz="2800" cap="none" dirty="0">
                <a:latin typeface="Arial" panose="020B0604020202020204" pitchFamily="34" charset="0"/>
                <a:cs typeface="Arial" panose="020B0604020202020204" pitchFamily="34" charset="0"/>
              </a:rPr>
              <a:t>fonksiyonları bozan 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ve bazen </a:t>
            </a:r>
            <a:r>
              <a:rPr lang="tr-TR" sz="2800" cap="none" dirty="0">
                <a:latin typeface="Arial" panose="020B0604020202020204" pitchFamily="34" charset="0"/>
                <a:cs typeface="Arial" panose="020B0604020202020204" pitchFamily="34" charset="0"/>
              </a:rPr>
              <a:t>de yaşamı tehdit eden 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maddelerin vücuda alınması sonucu </a:t>
            </a:r>
          </a:p>
          <a:p>
            <a:pPr marL="0" indent="0" algn="ctr">
              <a:buNone/>
            </a:pP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organizmanın </a:t>
            </a:r>
            <a:r>
              <a:rPr lang="tr-TR" sz="2800" cap="none" dirty="0">
                <a:latin typeface="Arial" panose="020B0604020202020204" pitchFamily="34" charset="0"/>
                <a:cs typeface="Arial" panose="020B0604020202020204" pitchFamily="34" charset="0"/>
              </a:rPr>
              <a:t>zarar 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görmesi</a:t>
            </a:r>
          </a:p>
          <a:p>
            <a:pPr marL="0" indent="0" algn="ctr">
              <a:buNone/>
            </a:pPr>
            <a:endParaRPr lang="tr-TR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53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Zehirlenmelerde tedavi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690808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Destek tedavi</a:t>
            </a:r>
          </a:p>
          <a:p>
            <a:pPr marL="0" indent="0" algn="ctr">
              <a:buNone/>
            </a:pP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Solunum dolaşım gibi hayati fonksiyonların devam ettirilmesi</a:t>
            </a:r>
          </a:p>
          <a:p>
            <a:pPr marL="0" indent="0" algn="ctr">
              <a:buNone/>
            </a:pP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EMİLİMİN AZALTILMASI</a:t>
            </a:r>
          </a:p>
          <a:p>
            <a:pPr marL="0" indent="0" algn="ctr">
              <a:buNone/>
            </a:pPr>
            <a:r>
              <a:rPr lang="tr-TR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Zehirin</a:t>
            </a: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uzaklaştırılması, kusturma, </a:t>
            </a:r>
            <a:r>
              <a:rPr lang="tr-TR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gastrik</a:t>
            </a: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lavaj, aktif kömür, tüm barsak </a:t>
            </a:r>
            <a:r>
              <a:rPr lang="tr-TR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irrigasyonu</a:t>
            </a:r>
            <a:endParaRPr lang="tr-TR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ATILIMIN SAĞLANMASI</a:t>
            </a:r>
          </a:p>
          <a:p>
            <a:pPr marL="0" indent="0" algn="ctr">
              <a:buNone/>
            </a:pPr>
            <a:r>
              <a:rPr lang="tr-TR" cap="none" dirty="0" err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tr-TR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iürez</a:t>
            </a: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, hemodiyaliz, </a:t>
            </a:r>
            <a:r>
              <a:rPr lang="tr-TR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hemofiltrasyon</a:t>
            </a: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, plazmaferez, </a:t>
            </a:r>
            <a:r>
              <a:rPr lang="tr-TR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exchange</a:t>
            </a: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transfüzyon</a:t>
            </a:r>
          </a:p>
          <a:p>
            <a:pPr marL="0" indent="0" algn="ctr">
              <a:buNone/>
            </a:pP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ANTİDOT TEDAVİ</a:t>
            </a:r>
            <a:endParaRPr lang="tr-TR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38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Zehirlenmelerde tedavi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1960-1980 zehirlenmelerde diyaliz ve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ilk tedavi</a:t>
            </a:r>
          </a:p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1980-2000 destek tedavilerinin ön plana çıkmasıyla diyaliz 2. planda</a:t>
            </a:r>
          </a:p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2000 yeni diyaliz ve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membran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teknolojileri ile tekrar gündemde</a:t>
            </a:r>
            <a:endParaRPr lang="tr-TR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38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ZEHİRLENME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Akut zehirlenmelerde destek tedaviler ve uygun klinik takip </a:t>
            </a:r>
          </a:p>
          <a:p>
            <a:pPr marL="0" indent="0" algn="ctr">
              <a:buNone/>
            </a:pP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çoğu zaman yeterli olur. </a:t>
            </a:r>
          </a:p>
          <a:p>
            <a:pPr marL="0" indent="0" algn="ctr">
              <a:buNone/>
            </a:pP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Bununla birlikte organ hasarına yol açabilecek ağır zehirlenmelerde</a:t>
            </a:r>
          </a:p>
          <a:p>
            <a:pPr marL="0" indent="0" algn="ctr">
              <a:buNone/>
            </a:pPr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ekstrakorporal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tedavi yöntemlerinden erken dönemde yararlanmak gerekebilir.</a:t>
            </a:r>
            <a:endParaRPr lang="tr-TR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986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Ne zaman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ekstrakorporal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yöntemler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913773" y="2214694"/>
            <a:ext cx="10720507" cy="4263928"/>
          </a:xfrm>
        </p:spPr>
        <p:txBody>
          <a:bodyPr>
            <a:noAutofit/>
          </a:bodyPr>
          <a:lstStyle/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Uygulanan yoğun destekleyici tedaviye rağmen hastanın durumu kötüleşiyorsa</a:t>
            </a:r>
          </a:p>
          <a:p>
            <a:r>
              <a:rPr lang="tr-TR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Serebral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işlevlerin 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baskılandığını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düşündüren belirtileri 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ortaya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çıkmışsa;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hipotermi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hipotansiyon,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hipoventilasyon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Koma komplikasyonları oluşmaya başlamış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ise; 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(septisemi, </a:t>
            </a:r>
            <a:r>
              <a:rPr lang="tr-TR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pnömoni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vb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İlaç veya toksinin normal atılım yolunda bozukluk varsa; kalp, karaciğer veya böbrek hastalığı...</a:t>
            </a:r>
          </a:p>
        </p:txBody>
      </p:sp>
    </p:spTree>
    <p:extLst>
      <p:ext uri="{BB962C8B-B14F-4D97-AF65-F5344CB8AC3E}">
        <p14:creationId xmlns:p14="http://schemas.microsoft.com/office/powerpoint/2010/main" val="47628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Ne zaman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ekstrakorporal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yöntemler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913773" y="2214694"/>
            <a:ext cx="10720507" cy="4263928"/>
          </a:xfrm>
        </p:spPr>
        <p:txBody>
          <a:bodyPr>
            <a:noAutofit/>
          </a:bodyPr>
          <a:lstStyle/>
          <a:p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Toksik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etkisini geç gösteren </a:t>
            </a:r>
            <a:r>
              <a:rPr lang="tr-TR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metanol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, etilen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glikol,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paraquat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gibi maddelerle zehirlenme oluşmuş ise,</a:t>
            </a:r>
            <a:endParaRPr lang="tr-TR" sz="24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Digital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intoksikasyonu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gibi normal eliminasyona göre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ekstrakorporeal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tedavi ile ilaç daha hızlı uzaklaştırılabilecekse.</a:t>
            </a:r>
          </a:p>
          <a:p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Zehirlenmeye neden olan ilacın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metabolitleri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kendisinden 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daha </a:t>
            </a:r>
            <a:r>
              <a:rPr lang="tr-TR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toksik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ise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Kullanılabilecek antidotun hastaya olumsuz etkileri söz konusu ise</a:t>
            </a:r>
          </a:p>
          <a:p>
            <a:pPr marL="0" indent="0" algn="ctr">
              <a:buNone/>
            </a:pP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Ekstrakorporal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yöntemler kullanılır</a:t>
            </a:r>
            <a:endParaRPr lang="tr-TR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8850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hemodiyaliz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800" cap="none" dirty="0">
                <a:latin typeface="Arial" panose="020B0604020202020204" pitchFamily="34" charset="0"/>
                <a:cs typeface="Arial" panose="020B0604020202020204" pitchFamily="34" charset="0"/>
              </a:rPr>
              <a:t>Suda çözünen, 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hemodiyaliz </a:t>
            </a:r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membranlarından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800" cap="none" dirty="0">
                <a:latin typeface="Arial" panose="020B0604020202020204" pitchFamily="34" charset="0"/>
                <a:cs typeface="Arial" panose="020B0604020202020204" pitchFamily="34" charset="0"/>
              </a:rPr>
              <a:t>hızla geçebilen, düşük 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molekül ağırlıklı maddelerle oluşan zehirlenmelerde </a:t>
            </a:r>
          </a:p>
          <a:p>
            <a:pPr marL="0" indent="0" algn="ctr">
              <a:buNone/>
            </a:pP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ilk tedavi seçeneğidir.</a:t>
            </a:r>
          </a:p>
          <a:p>
            <a:pPr marL="0" indent="0" algn="ctr">
              <a:buNone/>
            </a:pPr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Toksik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maddenin molekül ağırlığı küçük, dağılım hacmi düşük ve proteine bağlanma oranı az ise hemodiyaliz tedavisi oldukça etkendir.</a:t>
            </a:r>
          </a:p>
          <a:p>
            <a:pPr marL="0" indent="0" algn="ctr">
              <a:buNone/>
            </a:pPr>
            <a:endParaRPr lang="tr-TR" sz="3200" cap="none" dirty="0"/>
          </a:p>
        </p:txBody>
      </p:sp>
    </p:spTree>
    <p:extLst>
      <p:ext uri="{BB962C8B-B14F-4D97-AF65-F5344CB8AC3E}">
        <p14:creationId xmlns:p14="http://schemas.microsoft.com/office/powerpoint/2010/main" val="243636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Zehirlenmelerde Hemodiyalizin </a:t>
            </a:r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en sık kullanım alanları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1965278" y="2367092"/>
            <a:ext cx="4054522" cy="3424107"/>
          </a:xfrm>
        </p:spPr>
        <p:txBody>
          <a:bodyPr>
            <a:noAutofit/>
          </a:bodyPr>
          <a:lstStyle/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Lityum </a:t>
            </a:r>
          </a:p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Alkoller </a:t>
            </a:r>
          </a:p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Salisilatlar </a:t>
            </a:r>
          </a:p>
          <a:p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Benzodiazepinler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tr-TR" sz="2800" cap="none" dirty="0" err="1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4"/>
          </p:nvPr>
        </p:nvSpPr>
        <p:spPr>
          <a:xfrm>
            <a:off x="6172200" y="2620370"/>
            <a:ext cx="5105400" cy="3170829"/>
          </a:xfrm>
        </p:spPr>
        <p:txBody>
          <a:bodyPr>
            <a:normAutofit/>
          </a:bodyPr>
          <a:lstStyle/>
          <a:p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Barbitüratlar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Teofilin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Valproik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asit </a:t>
            </a:r>
            <a:endParaRPr lang="tr-TR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3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Neden HEMODİYALİZ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Maaliyeti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daha azdır ve kolay ulaşılabilir bir yöntem</a:t>
            </a:r>
          </a:p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Hemodiyaliz ile toksin atılımı sağlarken asit-baz ve elektrolit bozukluğu da düzeltilebilir.</a:t>
            </a:r>
          </a:p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Hemodiyaliz yöntemi ile hastanın volüm yükü varsa fazla sıvını uzaklaştırılması sağlanabilir.</a:t>
            </a:r>
          </a:p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Daha az komplikasyon gelişir ve tedaviyi uygulayıcı sağlık personeline ulaşım daha kolaydır</a:t>
            </a:r>
            <a:endParaRPr lang="tr-TR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76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ZEHİRLENMELERDE HEMODİYALİZ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Zehirlenmelerde, hemodiyalizin süresi ortalama 4 saattir. Ancak toksin yükünün fazla olduğu  durumlarda ya süre uzatılır veya kısa süre sonra hemodiyaliz seansı tekrarlanır.</a:t>
            </a:r>
          </a:p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Yüksek akışlı </a:t>
            </a:r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membranların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kullanımıyla birlikte hemodiyaliz, belirli toksinleri ortadan kaldırmak için </a:t>
            </a:r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kadar etkili olmaktadır.</a:t>
            </a:r>
            <a:endParaRPr lang="tr-TR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85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ZEHİRLENMELERDE HEMODİYALİZ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tr-TR" sz="2800" cap="none" dirty="0" smtClean="0"/>
              <a:t>Uygun damar yolu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cap="none" dirty="0"/>
              <a:t> </a:t>
            </a:r>
            <a:r>
              <a:rPr lang="tr-TR" cap="none" dirty="0" smtClean="0"/>
              <a:t>            (</a:t>
            </a:r>
            <a:r>
              <a:rPr lang="tr-TR" cap="none" dirty="0" err="1" smtClean="0"/>
              <a:t>Femoral</a:t>
            </a:r>
            <a:r>
              <a:rPr lang="tr-TR" cap="none" dirty="0" smtClean="0"/>
              <a:t> </a:t>
            </a:r>
            <a:r>
              <a:rPr lang="tr-TR" cap="none" dirty="0" err="1" smtClean="0"/>
              <a:t>ven</a:t>
            </a:r>
            <a:r>
              <a:rPr lang="tr-TR" cap="none" dirty="0" smtClean="0"/>
              <a:t> </a:t>
            </a:r>
            <a:r>
              <a:rPr lang="tr-TR" cap="none" dirty="0" err="1" smtClean="0"/>
              <a:t>kateterizasyonu</a:t>
            </a:r>
            <a:r>
              <a:rPr lang="tr-TR" cap="none" dirty="0" smtClean="0"/>
              <a:t>)</a:t>
            </a:r>
          </a:p>
          <a:p>
            <a:r>
              <a:rPr lang="tr-TR" sz="2800" cap="none" dirty="0" smtClean="0"/>
              <a:t>Uygun </a:t>
            </a:r>
            <a:r>
              <a:rPr lang="tr-TR" sz="2800" cap="none" dirty="0" err="1" smtClean="0"/>
              <a:t>antikoagülan</a:t>
            </a:r>
            <a:endParaRPr lang="tr-TR" sz="2800" cap="none" dirty="0" smtClean="0"/>
          </a:p>
          <a:p>
            <a:r>
              <a:rPr lang="tr-TR" sz="2800" cap="none" dirty="0" smtClean="0"/>
              <a:t>Yakın takip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cap="none" dirty="0" smtClean="0"/>
              <a:t>             (</a:t>
            </a:r>
            <a:r>
              <a:rPr lang="tr-TR" cap="none" dirty="0" err="1" smtClean="0"/>
              <a:t>Vilal</a:t>
            </a:r>
            <a:r>
              <a:rPr lang="tr-TR" cap="none" dirty="0" smtClean="0"/>
              <a:t> bulgular, kanama-pıhtılaşma, bilinç durumu,…)</a:t>
            </a:r>
          </a:p>
          <a:p>
            <a:endParaRPr lang="tr-TR" cap="none" dirty="0"/>
          </a:p>
        </p:txBody>
      </p:sp>
      <p:pic>
        <p:nvPicPr>
          <p:cNvPr id="1026" name="Picture 2" descr="Dialysis in Children | Narayana Heal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133" y="1921974"/>
            <a:ext cx="4082805" cy="2564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20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Nelere dikkat etmeliyiz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Hipotansiyon</a:t>
            </a:r>
          </a:p>
          <a:p>
            <a:pPr marL="0" indent="0" algn="ctr">
              <a:buNone/>
            </a:pP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Kan kaybı</a:t>
            </a:r>
          </a:p>
          <a:p>
            <a:pPr marL="0" indent="0" algn="ctr">
              <a:buNone/>
            </a:pP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Hava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embolisi</a:t>
            </a:r>
            <a:endParaRPr lang="tr-TR" sz="24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Pıhtılaşma riski</a:t>
            </a:r>
          </a:p>
          <a:p>
            <a:pPr marL="0" indent="0" algn="ctr">
              <a:buNone/>
            </a:pP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Kateter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komplikasyonlan</a:t>
            </a:r>
            <a:endParaRPr lang="tr-TR" sz="24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Metabolik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disequilibrium</a:t>
            </a:r>
            <a:endParaRPr lang="tr-TR" sz="24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Kanama riski (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antikoagulasyona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bağlı)</a:t>
            </a:r>
          </a:p>
          <a:p>
            <a:pPr marL="0" indent="0" algn="ctr">
              <a:buNone/>
            </a:pP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Zehirlenme tedavisi için verilen antidotların da diyalizle atılabileceği unutulmamalı</a:t>
            </a:r>
            <a:endParaRPr lang="tr-TR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100" y="1799830"/>
            <a:ext cx="2264142" cy="233717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22510" t="7143" r="22510" b="11111"/>
          <a:stretch/>
        </p:blipFill>
        <p:spPr>
          <a:xfrm>
            <a:off x="9400395" y="1844186"/>
            <a:ext cx="2159258" cy="229282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06785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, çok geniş bir emici yüzey alanına sahip aktif kömür veya reçine içeren bir kartuştan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kateter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aracılığıyla kanın geçirilerek toksinlerin uzaklaştırıldığı hemodiyaliz benzeri bir yöntemdir. </a:t>
            </a:r>
          </a:p>
          <a:p>
            <a:pPr marL="0" indent="0" algn="ctr">
              <a:buNone/>
            </a:pP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Proteine yüksek oranda bağlanan ve yağda çözünen maddeler kartuştaki kömür veya reçineye yapışır ve böylece </a:t>
            </a:r>
            <a:r>
              <a:rPr lang="tr-TR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ile daha kolay uzaklaştırılırlar.</a:t>
            </a:r>
          </a:p>
          <a:p>
            <a:pPr marL="0" indent="0" algn="ctr">
              <a:buNone/>
            </a:pPr>
            <a:endParaRPr lang="tr-TR" sz="24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14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39223"/>
          <a:stretch/>
        </p:blipFill>
        <p:spPr>
          <a:xfrm>
            <a:off x="8738916" y="2214694"/>
            <a:ext cx="3206232" cy="3235569"/>
          </a:xfrm>
          <a:prstGeom prst="rect">
            <a:avLst/>
          </a:prstGeom>
        </p:spPr>
      </p:pic>
      <p:sp>
        <p:nvSpPr>
          <p:cNvPr id="6" name="İçerik Yer Tutucusu 5"/>
          <p:cNvSpPr>
            <a:spLocks noGrp="1"/>
          </p:cNvSpPr>
          <p:nvPr>
            <p:ph sz="quarter" idx="13"/>
          </p:nvPr>
        </p:nvSpPr>
        <p:spPr>
          <a:xfrm>
            <a:off x="349884" y="2214694"/>
            <a:ext cx="5841242" cy="3655639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tr-TR" sz="30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sz="3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kartuşları selüloz kaplı kömür, selüloz nitrat kaplı karbon veya </a:t>
            </a:r>
            <a:r>
              <a:rPr lang="tr-TR" sz="30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heparin</a:t>
            </a:r>
            <a:r>
              <a:rPr lang="tr-TR" sz="3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30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hidrojel</a:t>
            </a:r>
            <a:r>
              <a:rPr lang="tr-TR" sz="3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kaplı petrol kökenli karbon olabilir. </a:t>
            </a:r>
          </a:p>
          <a:p>
            <a:pPr marL="0" indent="0" algn="ctr">
              <a:buNone/>
            </a:pPr>
            <a:r>
              <a:rPr lang="tr-TR" sz="30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sz="3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setleri hemodiyaliz setlerine benzer ve standart hemodiyaliz cihazları kullanılır.</a:t>
            </a:r>
          </a:p>
          <a:p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974" y="2760916"/>
            <a:ext cx="2143125" cy="2143125"/>
          </a:xfrm>
          <a:prstGeom prst="rect">
            <a:avLst/>
          </a:prstGeom>
          <a:solidFill>
            <a:srgbClr val="E4E3E7"/>
          </a:solidFill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Mürekkep 16"/>
              <p14:cNvContentPartPr/>
              <p14:nvPr/>
            </p14:nvContentPartPr>
            <p14:xfrm>
              <a:off x="6858048" y="3461109"/>
              <a:ext cx="394920" cy="135000"/>
            </p14:xfrm>
          </p:contentPart>
        </mc:Choice>
        <mc:Fallback xmlns="">
          <p:pic>
            <p:nvPicPr>
              <p:cNvPr id="17" name="Mürekkep 16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19888" y="3422949"/>
                <a:ext cx="471240" cy="21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3918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Hemoperfüzyonun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en sık kullanım alanları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Analjezikler (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acetaminophen,propoxyphen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Kardiovasküler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ajanlar (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digoksin,prokainamid,kinidin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Antikanser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ilaçlar</a:t>
            </a:r>
            <a:endParaRPr lang="tr-TR" dirty="0" smtClean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Barbitüratlar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diazepam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Teofilin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Amanita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phalloides</a:t>
            </a:r>
            <a:endParaRPr lang="tr-TR" sz="24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Karbamazepin</a:t>
            </a:r>
            <a:endParaRPr lang="tr-TR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03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/>
          <a:srcRect l="15942" r="13910" b="4584"/>
          <a:stretch/>
        </p:blipFill>
        <p:spPr>
          <a:xfrm>
            <a:off x="0" y="3452813"/>
            <a:ext cx="2401888" cy="340518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3"/>
          <a:srcRect l="20905" r="17312"/>
          <a:stretch/>
        </p:blipFill>
        <p:spPr>
          <a:xfrm>
            <a:off x="0" y="0"/>
            <a:ext cx="2401888" cy="3452813"/>
          </a:xfrm>
          <a:prstGeom prst="rect">
            <a:avLst/>
          </a:prstGeom>
        </p:spPr>
      </p:pic>
      <p:sp>
        <p:nvSpPr>
          <p:cNvPr id="8" name="Gülen Yüz 7"/>
          <p:cNvSpPr/>
          <p:nvPr/>
        </p:nvSpPr>
        <p:spPr>
          <a:xfrm rot="11269861" flipV="1">
            <a:off x="438193" y="477168"/>
            <a:ext cx="873457" cy="27429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Gülen Yüz 8"/>
          <p:cNvSpPr/>
          <p:nvPr/>
        </p:nvSpPr>
        <p:spPr>
          <a:xfrm rot="11159624" flipV="1">
            <a:off x="1087254" y="1105897"/>
            <a:ext cx="873457" cy="29632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 rotWithShape="1">
          <a:blip r:embed="rId4"/>
          <a:srcRect l="18925" r="12517" b="11808"/>
          <a:stretch/>
        </p:blipFill>
        <p:spPr>
          <a:xfrm>
            <a:off x="2397667" y="-1318"/>
            <a:ext cx="5014840" cy="6908258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348769" y="1063737"/>
            <a:ext cx="6906968" cy="477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2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13775" y="668739"/>
            <a:ext cx="10364451" cy="1433015"/>
          </a:xfrm>
        </p:spPr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hazırlığı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3"/>
          </p:nvPr>
        </p:nvSpPr>
        <p:spPr>
          <a:xfrm>
            <a:off x="341194" y="1951630"/>
            <a:ext cx="11409528" cy="42035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Durulama </a:t>
            </a:r>
            <a:r>
              <a:rPr lang="tr-TR" i="1" cap="none" dirty="0">
                <a:latin typeface="Arial" panose="020B0604020202020204" pitchFamily="34" charset="0"/>
                <a:cs typeface="Arial" panose="020B0604020202020204" pitchFamily="34" charset="0"/>
              </a:rPr>
              <a:t>solüsyonu olarak  </a:t>
            </a:r>
          </a:p>
          <a:p>
            <a:r>
              <a:rPr lang="tr-TR" i="1" cap="none" dirty="0">
                <a:latin typeface="Arial" panose="020B0604020202020204" pitchFamily="34" charset="0"/>
                <a:cs typeface="Arial" panose="020B0604020202020204" pitchFamily="34" charset="0"/>
              </a:rPr>
              <a:t>500 ml %5 dekstroz, </a:t>
            </a:r>
            <a:r>
              <a:rPr lang="tr-TR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2000-3000ml </a:t>
            </a:r>
            <a:r>
              <a:rPr lang="tr-TR" i="1" cap="none" dirty="0" err="1">
                <a:latin typeface="Arial" panose="020B0604020202020204" pitchFamily="34" charset="0"/>
                <a:cs typeface="Arial" panose="020B0604020202020204" pitchFamily="34" charset="0"/>
              </a:rPr>
              <a:t>heparinize</a:t>
            </a:r>
            <a:r>
              <a:rPr lang="tr-TR" i="1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%0,9 </a:t>
            </a:r>
            <a:r>
              <a:rPr lang="tr-TR" i="1" cap="none" dirty="0" err="1">
                <a:latin typeface="Arial" panose="020B0604020202020204" pitchFamily="34" charset="0"/>
                <a:cs typeface="Arial" panose="020B0604020202020204" pitchFamily="34" charset="0"/>
              </a:rPr>
              <a:t>izotonik</a:t>
            </a:r>
            <a:r>
              <a:rPr lang="tr-TR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tr-TR" sz="1400" i="1" cap="non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(2500ml düşük konsantrasyonlu, 500ml yüksek konsantrasyonlu) </a:t>
            </a:r>
            <a:r>
              <a:rPr lang="tr-TR" sz="1400" i="1" cap="none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i="1" cap="none" dirty="0">
                <a:latin typeface="Arial" panose="020B0604020202020204" pitchFamily="34" charset="0"/>
                <a:cs typeface="Arial" panose="020B0604020202020204" pitchFamily="34" charset="0"/>
              </a:rPr>
              <a:t>ve </a:t>
            </a:r>
            <a:r>
              <a:rPr lang="tr-TR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500ml </a:t>
            </a:r>
            <a:r>
              <a:rPr lang="tr-TR" i="1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heparinsiz</a:t>
            </a:r>
            <a:r>
              <a:rPr lang="tr-TR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%0,9 </a:t>
            </a:r>
            <a:r>
              <a:rPr lang="tr-TR" i="1" cap="none" dirty="0" err="1">
                <a:latin typeface="Arial" panose="020B0604020202020204" pitchFamily="34" charset="0"/>
                <a:cs typeface="Arial" panose="020B0604020202020204" pitchFamily="34" charset="0"/>
              </a:rPr>
              <a:t>İzotonik</a:t>
            </a:r>
            <a:r>
              <a:rPr lang="tr-TR" i="1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hazırlanmalı </a:t>
            </a:r>
            <a:r>
              <a:rPr lang="tr-TR" sz="1400" cap="none" dirty="0">
                <a:latin typeface="Arial" panose="020B0604020202020204" pitchFamily="34" charset="0"/>
                <a:cs typeface="Arial" panose="020B0604020202020204" pitchFamily="34" charset="0"/>
              </a:rPr>
              <a:t>(Aktif Karbon ön durulama sıvısı %5 Dekstroz 500ml) </a:t>
            </a:r>
          </a:p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Bazı kartuşların </a:t>
            </a:r>
            <a:r>
              <a:rPr lang="tr-TR" sz="2400" cap="non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kullanım kılavuzlarında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koruyucu sıvının boşaltılması önerilmekte</a:t>
            </a:r>
            <a:endParaRPr lang="tr-TR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Arteryel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hattı ön durulama sıvısı ile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doldurulması, ardından 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kartuşun </a:t>
            </a:r>
            <a:r>
              <a:rPr lang="tr-TR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arteriovenöz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uçlarını birbirine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bağlanması ile hava girişi azaltılabilir. Kartuşu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tr-TR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arteryel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ucu aşağı ve </a:t>
            </a:r>
            <a:r>
              <a:rPr lang="tr-TR" sz="2400" cap="none" dirty="0" err="1">
                <a:latin typeface="Arial" panose="020B0604020202020204" pitchFamily="34" charset="0"/>
                <a:cs typeface="Arial" panose="020B0604020202020204" pitchFamily="34" charset="0"/>
              </a:rPr>
              <a:t>venöz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 ucu yukarı doğru dikey olarak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desteklenmeli</a:t>
            </a:r>
          </a:p>
        </p:txBody>
      </p:sp>
    </p:spTree>
    <p:extLst>
      <p:ext uri="{BB962C8B-B14F-4D97-AF65-F5344CB8AC3E}">
        <p14:creationId xmlns:p14="http://schemas.microsoft.com/office/powerpoint/2010/main" val="23371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319465"/>
          </a:xfrm>
        </p:spPr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hazırlığı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İçerik Yer Tutucusu 8"/>
          <p:cNvSpPr>
            <a:spLocks noGrp="1"/>
          </p:cNvSpPr>
          <p:nvPr>
            <p:ph sz="quarter" idx="13"/>
          </p:nvPr>
        </p:nvSpPr>
        <p:spPr>
          <a:xfrm>
            <a:off x="477672" y="2415653"/>
            <a:ext cx="11395880" cy="3662149"/>
          </a:xfrm>
        </p:spPr>
        <p:txBody>
          <a:bodyPr>
            <a:normAutofit/>
          </a:bodyPr>
          <a:lstStyle/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Pompa akış hızı 50-100 ml/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dak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iken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ve boru hattını önce 500 ml %5 dekstroz ve ardından düşük konsantrasyonlu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heparinize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izotonik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ile arka arkaya ön durulama yapılmalı. </a:t>
            </a:r>
            <a:r>
              <a:rPr lang="tr-TR" sz="1800" cap="non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(2500ml </a:t>
            </a:r>
            <a:r>
              <a:rPr lang="tr-TR" sz="1800" cap="non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izotonik</a:t>
            </a:r>
            <a:r>
              <a:rPr lang="tr-TR" sz="1800" cap="non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içine talimata göre </a:t>
            </a:r>
            <a:r>
              <a:rPr lang="tr-TR" sz="1800" cap="none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heparin</a:t>
            </a:r>
            <a:r>
              <a:rPr lang="tr-TR" sz="1800" cap="none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tr-TR" sz="24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Ön durulama işlemi sırasında, içindeki havayı çıkarmak için kartuşa ve boru hattına hafifçe vurun.</a:t>
            </a:r>
          </a:p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Kartuşta hava kalması yüzey alan kullanımını ve pıhtılaşmayı olumsuz etkileyecektir unutmayın</a:t>
            </a:r>
          </a:p>
          <a:p>
            <a:pPr marL="0" indent="0">
              <a:buNone/>
            </a:pPr>
            <a:endParaRPr lang="tr-TR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66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319465"/>
          </a:xfrm>
        </p:spPr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hazırlığı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İçerik Yer Tutucusu 8"/>
          <p:cNvSpPr>
            <a:spLocks noGrp="1"/>
          </p:cNvSpPr>
          <p:nvPr>
            <p:ph sz="quarter" idx="13"/>
          </p:nvPr>
        </p:nvSpPr>
        <p:spPr>
          <a:xfrm>
            <a:off x="477672" y="2415653"/>
            <a:ext cx="11395880" cy="3662149"/>
          </a:xfrm>
        </p:spPr>
        <p:txBody>
          <a:bodyPr>
            <a:normAutofit/>
          </a:bodyPr>
          <a:lstStyle/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Kalan 500ml yüksek konsantrasyonla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heparinize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izotonik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solüsyonu ile ön durulamayı tamamlayın </a:t>
            </a:r>
          </a:p>
          <a:p>
            <a:pPr marL="0" indent="0">
              <a:buNone/>
            </a:pP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Bazı absorban çeşitlerinin kılavuzlarında yüksek konsantrasyonlu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izotonik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ile yapılan bu son durulamada tüm hatlara ulaşım sağlandığında </a:t>
            </a:r>
            <a:r>
              <a:rPr lang="tr-TR" sz="1800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(yaklaşık sıvının %90 </a:t>
            </a:r>
            <a:r>
              <a:rPr lang="tr-TR" sz="1800" i="1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nı</a:t>
            </a:r>
            <a:r>
              <a:rPr lang="tr-TR" sz="1800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kullanıldığında) </a:t>
            </a:r>
            <a:r>
              <a:rPr lang="tr-TR" sz="2400" cap="none" dirty="0">
                <a:latin typeface="Arial" panose="020B0604020202020204" pitchFamily="34" charset="0"/>
                <a:cs typeface="Arial" panose="020B0604020202020204" pitchFamily="34" charset="0"/>
              </a:rPr>
              <a:t>tedavi sırasında pıhtılaşmayı azalttığı için kan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pompasının 20dk bekletilmesi önerilmektedir.</a:t>
            </a:r>
          </a:p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Son durulamayı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heparin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içermeyen 500ml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izotonik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solüsyonu ile tamamlayın</a:t>
            </a:r>
          </a:p>
          <a:p>
            <a:endParaRPr lang="tr-TR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71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 hazırlığı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910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Hemodiyaliz ile birlikte yapılacaksa</a:t>
            </a:r>
          </a:p>
          <a:p>
            <a:r>
              <a:rPr lang="tr-TR" sz="2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Öncelikle kartuş ve sonrasına </a:t>
            </a:r>
            <a:r>
              <a:rPr lang="tr-TR" sz="26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diyalizörü</a:t>
            </a:r>
            <a:r>
              <a:rPr lang="tr-TR" sz="2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yerleştirin</a:t>
            </a:r>
          </a:p>
          <a:p>
            <a:r>
              <a:rPr lang="tr-TR" sz="2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Ara bağlantı seti ile kartuşun </a:t>
            </a:r>
            <a:r>
              <a:rPr lang="tr-TR" sz="26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</a:t>
            </a:r>
            <a:r>
              <a:rPr lang="tr-TR" sz="2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hattı çıkışını </a:t>
            </a:r>
            <a:r>
              <a:rPr lang="tr-TR" sz="26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diyalizör</a:t>
            </a:r>
            <a:r>
              <a:rPr lang="tr-TR" sz="2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arter girişine bağlayın</a:t>
            </a:r>
          </a:p>
          <a:p>
            <a:r>
              <a:rPr lang="tr-TR" sz="26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Diyalizörün</a:t>
            </a:r>
            <a:r>
              <a:rPr lang="tr-TR" sz="2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6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</a:t>
            </a:r>
            <a:r>
              <a:rPr lang="tr-TR" sz="2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çıkış ucuna hemodiyaliz setinin </a:t>
            </a:r>
            <a:r>
              <a:rPr lang="tr-TR" sz="26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</a:t>
            </a:r>
            <a:r>
              <a:rPr lang="tr-TR" sz="2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hattını </a:t>
            </a:r>
            <a:r>
              <a:rPr lang="tr-TR" sz="26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bağlayın</a:t>
            </a:r>
            <a:endParaRPr lang="tr-TR" sz="26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9009" y="1821976"/>
            <a:ext cx="2201839" cy="165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4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1827" t="1138" r="12154" b="13501"/>
          <a:stretch/>
        </p:blipFill>
        <p:spPr>
          <a:xfrm>
            <a:off x="0" y="-39368"/>
            <a:ext cx="4981433" cy="6897368"/>
          </a:xfrm>
          <a:prstGeom prst="rect">
            <a:avLst/>
          </a:prstGeom>
        </p:spPr>
      </p:pic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Hemodiyaliz işlem protokolleri doğrultusunda tedaviye başlama, tedavi süresince takip ve tedaviyi sonlandırma süreçlerini gerçekleştirilir</a:t>
            </a:r>
          </a:p>
          <a:p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Kullanılan kartuş, </a:t>
            </a:r>
            <a:r>
              <a:rPr lang="tr-TR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diyalizör</a:t>
            </a: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ve setin hacim genişliği unutulmamalı </a:t>
            </a:r>
            <a:r>
              <a:rPr lang="tr-TR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pıhtılaşmaya dikkat!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2118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760753"/>
          </a:xfrm>
        </p:spPr>
        <p:txBody>
          <a:bodyPr>
            <a:normAutofit/>
          </a:bodyPr>
          <a:lstStyle/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İşlem süresince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antikoagülasyon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için genellikle sistemik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heparinizasyon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kullanılır. </a:t>
            </a:r>
            <a:endParaRPr lang="tr-TR" sz="24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Kan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akım hızı 250-400ml/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dk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olabilir.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(öneri 300 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ve üzeri) </a:t>
            </a:r>
          </a:p>
          <a:p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Başlangıç dozu ve  tedavi süresince 2000u/saat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heparin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infüzyonu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Heparinsiz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uygulanması gerekli durumlarda tedavi süresince kartuşun, </a:t>
            </a:r>
            <a:r>
              <a:rPr lang="tr-TR" sz="24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diyalizörün</a:t>
            </a:r>
            <a:r>
              <a:rPr lang="tr-TR" sz="24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ve kan hatlarının kontrolü sık sık yapılmalıdır.</a:t>
            </a:r>
            <a:r>
              <a:rPr lang="tr-TR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tr-TR" sz="1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33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Nelere dikkat etmeliyiz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736353" y="2448979"/>
            <a:ext cx="10363826" cy="3424107"/>
          </a:xfrm>
        </p:spPr>
        <p:txBody>
          <a:bodyPr>
            <a:normAutofit fontScale="70000" lnSpcReduction="20000"/>
          </a:bodyPr>
          <a:lstStyle/>
          <a:p>
            <a:r>
              <a:rPr lang="tr-TR" sz="29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Kartuş 2-3 saat kullanım sonrası değiştirilmeli</a:t>
            </a:r>
            <a:r>
              <a:rPr lang="tr-TR" sz="2900" i="1" cap="none" dirty="0">
                <a:latin typeface="Arial" panose="020B0604020202020204" pitchFamily="34" charset="0"/>
                <a:cs typeface="Arial" panose="020B0604020202020204" pitchFamily="34" charset="0"/>
              </a:rPr>
              <a:t> (önerilen 120-150 dakika)</a:t>
            </a:r>
            <a:r>
              <a:rPr lang="tr-TR" sz="29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tr-TR" sz="29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9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Kartuş içinde pıhtılaşmayı önlemek için hastaya uygun </a:t>
            </a:r>
            <a:r>
              <a:rPr lang="tr-TR" sz="29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heparinizasyon</a:t>
            </a:r>
            <a:r>
              <a:rPr lang="tr-TR" sz="29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düzeni ve 20-30 dakika aralıklarla </a:t>
            </a:r>
            <a:r>
              <a:rPr lang="tr-TR" sz="29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heparinizasyon</a:t>
            </a:r>
            <a:endParaRPr lang="tr-TR" sz="29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9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Hemoperfüzyon</a:t>
            </a:r>
            <a:r>
              <a:rPr lang="tr-TR" sz="29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sırasında hipoglisemiyi  önlemeye yönelik takip ve uygulamalar</a:t>
            </a:r>
          </a:p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Hemodiyalize ait komplikasyonlara dikkat</a:t>
            </a:r>
          </a:p>
          <a:p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Trombositopeni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900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(Sağ kalımı etkileyen en önemli yan etki)</a:t>
            </a:r>
          </a:p>
          <a:p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Lökopeni</a:t>
            </a:r>
            <a:endParaRPr lang="tr-TR" sz="28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Hipokalsemi</a:t>
            </a:r>
            <a:r>
              <a:rPr lang="tr-TR" sz="2800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900" i="1" cap="none" dirty="0">
                <a:latin typeface="Arial" panose="020B0604020202020204" pitchFamily="34" charset="0"/>
                <a:cs typeface="Arial" panose="020B0604020202020204" pitchFamily="34" charset="0"/>
              </a:rPr>
              <a:t>(Kartuş kalsiyum ve glikozu da </a:t>
            </a:r>
            <a:r>
              <a:rPr lang="tr-TR" sz="1900" i="1" cap="none" dirty="0" err="1">
                <a:latin typeface="Arial" panose="020B0604020202020204" pitchFamily="34" charset="0"/>
                <a:cs typeface="Arial" panose="020B0604020202020204" pitchFamily="34" charset="0"/>
              </a:rPr>
              <a:t>absorbe</a:t>
            </a:r>
            <a:r>
              <a:rPr lang="tr-TR" sz="1900" i="1" cap="non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900" i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eder)</a:t>
            </a:r>
            <a:endParaRPr lang="tr-TR" sz="1900" i="1" cap="non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tr-TR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6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HEMODİYAFİLTRASYON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>
          <a:xfrm>
            <a:off x="913773" y="2367092"/>
            <a:ext cx="10437095" cy="3424107"/>
          </a:xfrm>
        </p:spPr>
        <p:txBody>
          <a:bodyPr>
            <a:normAutofit/>
          </a:bodyPr>
          <a:lstStyle/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Özellikle yoğun bakım ünitelerinde, çeşitli yaşam sürdürme aygıtlarına bağımlı hastaların tedavisinde kullanılırlar. </a:t>
            </a:r>
          </a:p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Uygulamaları basittir ve sıvı-solut uzaklaştırılması süreklidir. </a:t>
            </a:r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Hemodinamik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dengenin korunmasının yaşamsal önem taşıdığı hastalarda tercih edilir.</a:t>
            </a:r>
            <a:endParaRPr lang="tr-TR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26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HEMODİYAFİLTRASYON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Kan akım miktarı diğer tekniklere göre daha düşük olması sebebiyle </a:t>
            </a:r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toksik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maddenin uzaklaştırılması da yavaş olacaktır.</a:t>
            </a:r>
          </a:p>
          <a:p>
            <a:pPr marL="0" indent="0" algn="ctr">
              <a:buNone/>
            </a:pPr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Hemodinamik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olarak diğer yöntemleri </a:t>
            </a:r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tolere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edemeyecek hastalar için uygundur. </a:t>
            </a:r>
          </a:p>
          <a:p>
            <a:pPr marL="0" indent="0" algn="ctr">
              <a:buNone/>
            </a:pP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SRRT, doku bağlama bölgelerinden veya hücre içi bölmeden yavaşça dağılan toksinleri elimine etmek için tercih edilebilir</a:t>
            </a:r>
            <a:endParaRPr lang="tr-TR" sz="28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58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Periton </a:t>
            </a:r>
            <a:r>
              <a:rPr lang="tr-T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diyalizİ</a:t>
            </a:r>
            <a:endParaRPr lang="tr-T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tr-TR" sz="2800" cap="none" dirty="0" smtClean="0"/>
              <a:t>Akut periton diyalizi zehirlenmelerde kullanılmayan bir tekniktir.</a:t>
            </a:r>
          </a:p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İlaçlar çok yavaş uzaklaştırıldığı için tercih edilmez. </a:t>
            </a:r>
          </a:p>
          <a:p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Periton diyaliz tekniği ile hemodiyalizdeki ilaç </a:t>
            </a:r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klirensine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ulaşılamaz. Hemodiyalizin </a:t>
            </a:r>
            <a:r>
              <a:rPr lang="tr-TR" sz="2800" cap="none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kontrendike</a:t>
            </a:r>
            <a:r>
              <a:rPr lang="tr-TR" sz="28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olduğu hastalarda sınırlı da olsa, denenebilir.</a:t>
            </a:r>
          </a:p>
          <a:p>
            <a:endParaRPr lang="tr-TR" cap="none" dirty="0"/>
          </a:p>
        </p:txBody>
      </p:sp>
    </p:spTree>
    <p:extLst>
      <p:ext uri="{BB962C8B-B14F-4D97-AF65-F5344CB8AC3E}">
        <p14:creationId xmlns:p14="http://schemas.microsoft.com/office/powerpoint/2010/main" val="248279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etin kutusu 1"/>
          <p:cNvSpPr txBox="1"/>
          <p:nvPr/>
        </p:nvSpPr>
        <p:spPr>
          <a:xfrm>
            <a:off x="1460311" y="6334780"/>
            <a:ext cx="28777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TEŞEKKÜRLER</a:t>
            </a:r>
            <a:endParaRPr lang="tr-T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00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amla">
  <a:themeElements>
    <a:clrScheme name="Damla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am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Damla</Template>
  <TotalTime>1205</TotalTime>
  <Words>999</Words>
  <Application>Microsoft Office PowerPoint</Application>
  <PresentationFormat>Geniş ekran</PresentationFormat>
  <Paragraphs>129</Paragraphs>
  <Slides>28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32" baseType="lpstr">
      <vt:lpstr>Arial</vt:lpstr>
      <vt:lpstr>Arial Black</vt:lpstr>
      <vt:lpstr>Tw Cen MT</vt:lpstr>
      <vt:lpstr>Damla</vt:lpstr>
      <vt:lpstr>ZEHİRLENMELERDE DİYALİZ</vt:lpstr>
      <vt:lpstr>zehirlenme</vt:lpstr>
      <vt:lpstr>Zehirlenmelerde tedavi</vt:lpstr>
      <vt:lpstr>Zehirlenmelerde tedavi</vt:lpstr>
      <vt:lpstr>ZEHİRLENME</vt:lpstr>
      <vt:lpstr>Ne zaman ekstrakorporal yöntemler</vt:lpstr>
      <vt:lpstr>Ne zaman ekstrakorporal yöntemler</vt:lpstr>
      <vt:lpstr>hemodiyaliz</vt:lpstr>
      <vt:lpstr>Zehirlenmelerde Hemodiyalizin en sık kullanım alanları </vt:lpstr>
      <vt:lpstr>Neden HEMODİYALİZ</vt:lpstr>
      <vt:lpstr>ZEHİRLENMELERDE HEMODİYALİZ</vt:lpstr>
      <vt:lpstr>ZEHİRLENMELERDE HEMODİYALİZ</vt:lpstr>
      <vt:lpstr>Nelere dikkat etmeliyiz</vt:lpstr>
      <vt:lpstr>hemoperfüzyon</vt:lpstr>
      <vt:lpstr>hemoperfüzyon</vt:lpstr>
      <vt:lpstr>Hemoperfüzyonun en sık kullanım alanları</vt:lpstr>
      <vt:lpstr>PowerPoint Sunusu</vt:lpstr>
      <vt:lpstr>Hemoperfüzyon hazırlığı</vt:lpstr>
      <vt:lpstr>Hemoperfüzyon hazırlığı</vt:lpstr>
      <vt:lpstr>Hemoperfüzyon hazırlığı</vt:lpstr>
      <vt:lpstr>Hemoperfüzyon hazırlığı</vt:lpstr>
      <vt:lpstr>PowerPoint Sunusu</vt:lpstr>
      <vt:lpstr>hemoperfüzyon</vt:lpstr>
      <vt:lpstr>Nelere dikkat etmeliyiz</vt:lpstr>
      <vt:lpstr>HEMODİYAFİLTRASYON</vt:lpstr>
      <vt:lpstr>HEMODİYAFİLTRASYON</vt:lpstr>
      <vt:lpstr>Periton diyalizİ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ZEHİRLENMELERDE DİYALİZ</dc:title>
  <dc:creator>BİNNUR PALASKA</dc:creator>
  <cp:lastModifiedBy>Kızçe</cp:lastModifiedBy>
  <cp:revision>75</cp:revision>
  <dcterms:created xsi:type="dcterms:W3CDTF">2022-10-31T06:25:10Z</dcterms:created>
  <dcterms:modified xsi:type="dcterms:W3CDTF">2022-11-12T06:12:25Z</dcterms:modified>
</cp:coreProperties>
</file>