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70" r:id="rId5"/>
    <p:sldId id="261" r:id="rId6"/>
    <p:sldId id="262" r:id="rId7"/>
    <p:sldId id="263" r:id="rId8"/>
    <p:sldId id="264" r:id="rId9"/>
    <p:sldId id="265" r:id="rId10"/>
    <p:sldId id="260" r:id="rId11"/>
    <p:sldId id="267" r:id="rId12"/>
    <p:sldId id="266" r:id="rId13"/>
    <p:sldId id="271" r:id="rId14"/>
    <p:sldId id="272" r:id="rId15"/>
    <p:sldId id="268" r:id="rId16"/>
    <p:sldId id="273" r:id="rId17"/>
    <p:sldId id="269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6" r:id="rId30"/>
    <p:sldId id="285" r:id="rId31"/>
    <p:sldId id="288" r:id="rId32"/>
    <p:sldId id="290" r:id="rId33"/>
    <p:sldId id="292" r:id="rId34"/>
    <p:sldId id="293" r:id="rId35"/>
    <p:sldId id="289" r:id="rId36"/>
    <p:sldId id="294" r:id="rId37"/>
    <p:sldId id="295" r:id="rId38"/>
    <p:sldId id="296" r:id="rId39"/>
    <p:sldId id="297" r:id="rId40"/>
    <p:sldId id="322" r:id="rId41"/>
    <p:sldId id="323" r:id="rId42"/>
    <p:sldId id="328" r:id="rId43"/>
    <p:sldId id="317" r:id="rId44"/>
    <p:sldId id="298" r:id="rId45"/>
    <p:sldId id="301" r:id="rId46"/>
    <p:sldId id="302" r:id="rId47"/>
    <p:sldId id="303" r:id="rId48"/>
    <p:sldId id="316" r:id="rId49"/>
    <p:sldId id="318" r:id="rId50"/>
    <p:sldId id="324" r:id="rId51"/>
    <p:sldId id="304" r:id="rId52"/>
    <p:sldId id="305" r:id="rId53"/>
    <p:sldId id="306" r:id="rId54"/>
    <p:sldId id="307" r:id="rId55"/>
    <p:sldId id="325" r:id="rId56"/>
    <p:sldId id="326" r:id="rId57"/>
    <p:sldId id="300" r:id="rId58"/>
    <p:sldId id="258" r:id="rId59"/>
    <p:sldId id="327" r:id="rId6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19D58B9-D118-B48F-E10A-7A9BB948E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33FB148-5DB3-C098-5658-96E4E289AD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B0E56E5-B60D-0394-EE23-58704BE4C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89A6-C5AA-4AFB-A25D-9301A6A7EAEA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50E628F-14D0-321B-2AD1-95024F2DB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F4FADC1-4BC3-E80B-5C1A-B12713D5F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FDEFA-F858-4069-9CD3-BF64CB370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121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041690F-6595-15A7-4E45-A6DBAC839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0E7D0AC-53AB-6633-7B2D-B05E714A1B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30393EB-7E2E-C18B-2316-5325785F2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89A6-C5AA-4AFB-A25D-9301A6A7EAEA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E706AAD-99E1-7D07-9229-63604FE44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39B7BDD-200D-8B03-AC57-583010761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FDEFA-F858-4069-9CD3-BF64CB370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239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470AA03-D45E-CDDE-F3E2-76C70AA8A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2B2CE8C-D65B-86A2-AD0F-00A034FFE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41993BF-A0A1-2E42-5DF7-5590048BD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89A6-C5AA-4AFB-A25D-9301A6A7EAEA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8D08E1B-000A-37B0-0DA0-5DB5FF351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002FD58-F753-3408-27E0-634A41986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FDEFA-F858-4069-9CD3-BF64CB370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600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1F0129-B5D5-B438-4CEF-6EE5988BA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423BDE6-1447-4C90-FB9D-0A6DB91C27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22F0E5D-3DD7-5622-90A8-BB005166A2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A059AF5-F623-5442-6839-7D66465BD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89A6-C5AA-4AFB-A25D-9301A6A7EAEA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855E038-C459-CF2D-6B02-C1FB1E23C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1A3A4F0-0E91-F1FF-8DB9-5A267123F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FDEFA-F858-4069-9CD3-BF64CB370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292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DDED95F-7287-874B-2546-3EA7025BF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C290F27-55F1-8405-7407-5AFE3EAAA1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321B8E7-DBCB-A6AD-CC42-FB5606987F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5EF73201-9875-0797-B51E-9BC4977D0B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E215501C-3CBB-5CE9-3A8A-74B3E686FE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C9A8F0E6-4C3B-B3A1-AFA6-BB59777AF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89A6-C5AA-4AFB-A25D-9301A6A7EAEA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82D41AB-6148-7F9F-555E-EC9DF9493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E835EED3-96D8-466D-FEFD-170761B93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FDEFA-F858-4069-9CD3-BF64CB370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221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32AC4A5-44AA-A81C-EE5B-4E34B3CC7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7FDA2471-FBD2-6244-228D-0F352A3F9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89A6-C5AA-4AFB-A25D-9301A6A7EAEA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E74D9891-9729-2176-8B8D-8FAC209A5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36CE956-60E1-83F3-AFB9-435168430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FDEFA-F858-4069-9CD3-BF64CB370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112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AD48803E-3235-FB85-1969-E2B1CFD35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89A6-C5AA-4AFB-A25D-9301A6A7EAEA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FB6BC187-931F-EE34-4A0D-0C65BAF1B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D316E9F-98FD-C972-B236-6D1E73E36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FDEFA-F858-4069-9CD3-BF64CB370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58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32A7BA2-3884-4A47-DB32-A417F3682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3D882CE-8165-B8DD-CC20-C83F06AA6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C70287F-6A61-745C-61BD-55742845BA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6A65F34-56B6-A0C0-4CE9-D673F6DA5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89A6-C5AA-4AFB-A25D-9301A6A7EAEA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77A06D1-D682-E121-59D0-322F477AA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4885B86-F798-E0B6-655C-B241EC608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FDEFA-F858-4069-9CD3-BF64CB370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490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965E96D-91FD-6E6C-57C9-502D28FF3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D1740B2C-A5F3-D7C3-38DA-B54EA0F045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ABC5E197-CA10-98A2-ED50-ADB1DDBD01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7B05F65C-36D4-02A7-368C-1B39AD44B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89A6-C5AA-4AFB-A25D-9301A6A7EAEA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9BA8802-210E-67EB-FEE0-7F554CBB7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2F0D431-D226-4849-88B8-BD399CCB6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FDEFA-F858-4069-9CD3-BF64CB370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010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1808EF6-7EA5-2E8E-8F38-08D0972EB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F1CD9476-351E-4905-85FB-6F6905266F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1876A3C-F45A-B59B-3B7C-A12762357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89A6-C5AA-4AFB-A25D-9301A6A7EAEA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68AC5AC-EAB2-5279-4B82-45B3FE318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FAF75AD-56E1-1A2E-F9A0-FD2C84C58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FDEFA-F858-4069-9CD3-BF64CB370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254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2347F176-F7DD-10D9-27CF-7B58B9B6FF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D8F33DE-A8E5-8E26-2F4A-741AEA51C9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0C94CCC-4A45-F8D9-42E7-20C99C07A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89A6-C5AA-4AFB-A25D-9301A6A7EAEA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C1B224D-C323-EAB6-5780-9D533640D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18ABF74-623D-D80D-726B-72A19CC78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FDEFA-F858-4069-9CD3-BF64CB370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27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0BEA8760-FB48-AF98-51A0-95EC3E925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E239BB9-1680-7CC0-1256-3C66A60DA8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F1B1E6C-8D2F-DDB4-857F-FABFB7146B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8789A6-C5AA-4AFB-A25D-9301A6A7EAEA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31F1706-BF73-C3D6-A25C-CB5F7225A7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D74BB6A-E778-DD26-AD7D-43F5ED106B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FDEFA-F858-4069-9CD3-BF64CB370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470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orldarkeoloji.blogspot.com/2018/10/kr-tanrs-pan-faunus.html" TargetMode="External"/><Relationship Id="rId2" Type="http://schemas.openxmlformats.org/officeDocument/2006/relationships/hyperlink" Target="https://okuryazarim.com/cobanlarin-tanrisi-pan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mazon.com/Reconstructive-Plastic-Surgical-Nursing-Management/dp/1405101652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A29398BB-6F62-472B-88B2-8D942FEBF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6646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35" name="Group 1034">
            <a:extLst>
              <a:ext uri="{FF2B5EF4-FFF2-40B4-BE49-F238E27FC236}">
                <a16:creationId xmlns:a16="http://schemas.microsoft.com/office/drawing/2014/main" id="{A3C0D298-47AC-4912-8022-B969E5732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6430" y="626107"/>
            <a:ext cx="1128382" cy="847206"/>
            <a:chOff x="5307830" y="325570"/>
            <a:chExt cx="1128382" cy="847206"/>
          </a:xfrm>
        </p:grpSpPr>
        <p:sp>
          <p:nvSpPr>
            <p:cNvPr id="1036" name="Freeform 5">
              <a:extLst>
                <a:ext uri="{FF2B5EF4-FFF2-40B4-BE49-F238E27FC236}">
                  <a16:creationId xmlns:a16="http://schemas.microsoft.com/office/drawing/2014/main" id="{F8ED9F95-2ADE-4C89-BD97-AF7DB8DB36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307830" y="577396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Freeform 5">
              <a:extLst>
                <a:ext uri="{FF2B5EF4-FFF2-40B4-BE49-F238E27FC236}">
                  <a16:creationId xmlns:a16="http://schemas.microsoft.com/office/drawing/2014/main" id="{1DD52534-E915-42C0-890A-5B19A15B53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5720" y="325570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39" name="Freeform 5">
            <a:extLst>
              <a:ext uri="{FF2B5EF4-FFF2-40B4-BE49-F238E27FC236}">
                <a16:creationId xmlns:a16="http://schemas.microsoft.com/office/drawing/2014/main" id="{01F1CEA4-5DA0-41E1-A743-4F227AE62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958811" y="1645694"/>
            <a:ext cx="4689240" cy="4115025"/>
          </a:xfrm>
          <a:custGeom>
            <a:avLst/>
            <a:gdLst>
              <a:gd name="T0" fmla="*/ 781 w 1099"/>
              <a:gd name="T1" fmla="*/ 0 h 968"/>
              <a:gd name="T2" fmla="*/ 318 w 1099"/>
              <a:gd name="T3" fmla="*/ 0 h 968"/>
              <a:gd name="T4" fmla="*/ 246 w 1099"/>
              <a:gd name="T5" fmla="*/ 42 h 968"/>
              <a:gd name="T6" fmla="*/ 15 w 1099"/>
              <a:gd name="T7" fmla="*/ 443 h 968"/>
              <a:gd name="T8" fmla="*/ 15 w 1099"/>
              <a:gd name="T9" fmla="*/ 525 h 968"/>
              <a:gd name="T10" fmla="*/ 246 w 1099"/>
              <a:gd name="T11" fmla="*/ 926 h 968"/>
              <a:gd name="T12" fmla="*/ 318 w 1099"/>
              <a:gd name="T13" fmla="*/ 968 h 968"/>
              <a:gd name="T14" fmla="*/ 781 w 1099"/>
              <a:gd name="T15" fmla="*/ 968 h 968"/>
              <a:gd name="T16" fmla="*/ 852 w 1099"/>
              <a:gd name="T17" fmla="*/ 926 h 968"/>
              <a:gd name="T18" fmla="*/ 1084 w 1099"/>
              <a:gd name="T19" fmla="*/ 525 h 968"/>
              <a:gd name="T20" fmla="*/ 1084 w 1099"/>
              <a:gd name="T21" fmla="*/ 443 h 968"/>
              <a:gd name="T22" fmla="*/ 852 w 1099"/>
              <a:gd name="T23" fmla="*/ 42 h 968"/>
              <a:gd name="T24" fmla="*/ 781 w 1099"/>
              <a:gd name="T25" fmla="*/ 0 h 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99" h="968">
                <a:moveTo>
                  <a:pt x="781" y="0"/>
                </a:moveTo>
                <a:cubicBezTo>
                  <a:pt x="318" y="0"/>
                  <a:pt x="318" y="0"/>
                  <a:pt x="318" y="0"/>
                </a:cubicBezTo>
                <a:cubicBezTo>
                  <a:pt x="288" y="0"/>
                  <a:pt x="261" y="16"/>
                  <a:pt x="246" y="42"/>
                </a:cubicBezTo>
                <a:cubicBezTo>
                  <a:pt x="15" y="443"/>
                  <a:pt x="15" y="443"/>
                  <a:pt x="15" y="443"/>
                </a:cubicBezTo>
                <a:cubicBezTo>
                  <a:pt x="0" y="468"/>
                  <a:pt x="0" y="500"/>
                  <a:pt x="15" y="525"/>
                </a:cubicBezTo>
                <a:cubicBezTo>
                  <a:pt x="246" y="926"/>
                  <a:pt x="246" y="926"/>
                  <a:pt x="246" y="926"/>
                </a:cubicBezTo>
                <a:cubicBezTo>
                  <a:pt x="261" y="952"/>
                  <a:pt x="288" y="968"/>
                  <a:pt x="318" y="968"/>
                </a:cubicBezTo>
                <a:cubicBezTo>
                  <a:pt x="781" y="968"/>
                  <a:pt x="781" y="968"/>
                  <a:pt x="781" y="968"/>
                </a:cubicBezTo>
                <a:cubicBezTo>
                  <a:pt x="810" y="968"/>
                  <a:pt x="838" y="952"/>
                  <a:pt x="852" y="926"/>
                </a:cubicBezTo>
                <a:cubicBezTo>
                  <a:pt x="1084" y="525"/>
                  <a:pt x="1084" y="525"/>
                  <a:pt x="1084" y="525"/>
                </a:cubicBezTo>
                <a:cubicBezTo>
                  <a:pt x="1099" y="500"/>
                  <a:pt x="1099" y="468"/>
                  <a:pt x="1084" y="443"/>
                </a:cubicBezTo>
                <a:cubicBezTo>
                  <a:pt x="852" y="42"/>
                  <a:pt x="852" y="42"/>
                  <a:pt x="852" y="42"/>
                </a:cubicBezTo>
                <a:cubicBezTo>
                  <a:pt x="838" y="16"/>
                  <a:pt x="810" y="0"/>
                  <a:pt x="781" y="0"/>
                </a:cubicBezTo>
                <a:close/>
              </a:path>
            </a:pathLst>
          </a:custGeom>
          <a:noFill/>
          <a:ln w="50800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41" name="Freeform: Shape 1040">
            <a:extLst>
              <a:ext uri="{FF2B5EF4-FFF2-40B4-BE49-F238E27FC236}">
                <a16:creationId xmlns:a16="http://schemas.microsoft.com/office/drawing/2014/main" id="{07D1A722-B699-4DA0-B7AC-F06CC81AD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39502" y="626107"/>
            <a:ext cx="3154669" cy="2796247"/>
          </a:xfrm>
          <a:custGeom>
            <a:avLst/>
            <a:gdLst>
              <a:gd name="connsiteX0" fmla="*/ 853538 w 2991693"/>
              <a:gd name="connsiteY0" fmla="*/ 0 h 2651787"/>
              <a:gd name="connsiteX1" fmla="*/ 2141030 w 2991693"/>
              <a:gd name="connsiteY1" fmla="*/ 0 h 2651787"/>
              <a:gd name="connsiteX2" fmla="*/ 2324957 w 2991693"/>
              <a:gd name="connsiteY2" fmla="*/ 103466 h 2651787"/>
              <a:gd name="connsiteX3" fmla="*/ 2968702 w 2991693"/>
              <a:gd name="connsiteY3" fmla="*/ 1218596 h 2651787"/>
              <a:gd name="connsiteX4" fmla="*/ 2968702 w 2991693"/>
              <a:gd name="connsiteY4" fmla="*/ 1433192 h 2651787"/>
              <a:gd name="connsiteX5" fmla="*/ 2324957 w 2991693"/>
              <a:gd name="connsiteY5" fmla="*/ 2548321 h 2651787"/>
              <a:gd name="connsiteX6" fmla="*/ 2141030 w 2991693"/>
              <a:gd name="connsiteY6" fmla="*/ 2651787 h 2651787"/>
              <a:gd name="connsiteX7" fmla="*/ 853538 w 2991693"/>
              <a:gd name="connsiteY7" fmla="*/ 2651787 h 2651787"/>
              <a:gd name="connsiteX8" fmla="*/ 669612 w 2991693"/>
              <a:gd name="connsiteY8" fmla="*/ 2548321 h 2651787"/>
              <a:gd name="connsiteX9" fmla="*/ 25866 w 2991693"/>
              <a:gd name="connsiteY9" fmla="*/ 1433192 h 2651787"/>
              <a:gd name="connsiteX10" fmla="*/ 25866 w 2991693"/>
              <a:gd name="connsiteY10" fmla="*/ 1218596 h 2651787"/>
              <a:gd name="connsiteX11" fmla="*/ 669612 w 2991693"/>
              <a:gd name="connsiteY11" fmla="*/ 103466 h 2651787"/>
              <a:gd name="connsiteX12" fmla="*/ 853538 w 2991693"/>
              <a:gd name="connsiteY12" fmla="*/ 0 h 265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91693" h="2651787">
                <a:moveTo>
                  <a:pt x="853538" y="0"/>
                </a:moveTo>
                <a:cubicBezTo>
                  <a:pt x="2141030" y="0"/>
                  <a:pt x="2141030" y="0"/>
                  <a:pt x="2141030" y="0"/>
                </a:cubicBezTo>
                <a:cubicBezTo>
                  <a:pt x="2206170" y="0"/>
                  <a:pt x="2290471" y="45985"/>
                  <a:pt x="2324957" y="103466"/>
                </a:cubicBezTo>
                <a:cubicBezTo>
                  <a:pt x="2968702" y="1218596"/>
                  <a:pt x="2968702" y="1218596"/>
                  <a:pt x="2968702" y="1218596"/>
                </a:cubicBezTo>
                <a:cubicBezTo>
                  <a:pt x="2999357" y="1279909"/>
                  <a:pt x="2999357" y="1371878"/>
                  <a:pt x="2968702" y="1433192"/>
                </a:cubicBezTo>
                <a:cubicBezTo>
                  <a:pt x="2324957" y="2548321"/>
                  <a:pt x="2324957" y="2548321"/>
                  <a:pt x="2324957" y="2548321"/>
                </a:cubicBezTo>
                <a:cubicBezTo>
                  <a:pt x="2290471" y="2605803"/>
                  <a:pt x="2206170" y="2651787"/>
                  <a:pt x="2141030" y="2651787"/>
                </a:cubicBezTo>
                <a:lnTo>
                  <a:pt x="853538" y="2651787"/>
                </a:lnTo>
                <a:cubicBezTo>
                  <a:pt x="784566" y="2651787"/>
                  <a:pt x="700266" y="2605803"/>
                  <a:pt x="669612" y="2548321"/>
                </a:cubicBezTo>
                <a:cubicBezTo>
                  <a:pt x="25866" y="1433192"/>
                  <a:pt x="25866" y="1433192"/>
                  <a:pt x="25866" y="1433192"/>
                </a:cubicBezTo>
                <a:cubicBezTo>
                  <a:pt x="-8621" y="1371878"/>
                  <a:pt x="-8621" y="1279909"/>
                  <a:pt x="25866" y="1218596"/>
                </a:cubicBezTo>
                <a:cubicBezTo>
                  <a:pt x="669612" y="103466"/>
                  <a:pt x="669612" y="103466"/>
                  <a:pt x="669612" y="103466"/>
                </a:cubicBezTo>
                <a:cubicBezTo>
                  <a:pt x="700266" y="45985"/>
                  <a:pt x="784566" y="0"/>
                  <a:pt x="853538" y="0"/>
                </a:cubicBezTo>
                <a:close/>
              </a:path>
            </a:pathLst>
          </a:custGeom>
          <a:noFill/>
          <a:ln w="50800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4D757F71-CEBC-D5E8-C885-7CC6C601D3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3949" y="3507891"/>
            <a:ext cx="7449833" cy="1566407"/>
          </a:xfrm>
        </p:spPr>
        <p:txBody>
          <a:bodyPr anchor="b">
            <a:normAutofit/>
          </a:bodyPr>
          <a:lstStyle/>
          <a:p>
            <a:pPr algn="l"/>
            <a:r>
              <a:rPr lang="tr-TR" sz="3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Türkiye’de Böbrek Transplantasyonu Hemşireliği</a:t>
            </a:r>
            <a:endParaRPr lang="en-US" sz="3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7D30F35-5FB7-3E9F-8BEA-EA92C5D240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7948" y="5026327"/>
            <a:ext cx="6006864" cy="1186110"/>
          </a:xfrm>
        </p:spPr>
        <p:txBody>
          <a:bodyPr anchor="t">
            <a:normAutofit fontScale="92500" lnSpcReduction="10000"/>
          </a:bodyPr>
          <a:lstStyle/>
          <a:p>
            <a:pPr algn="l"/>
            <a:endParaRPr lang="tr-TR" sz="1300" dirty="0"/>
          </a:p>
          <a:p>
            <a:pPr algn="l"/>
            <a:r>
              <a:rPr lang="tr-TR" b="1" dirty="0"/>
              <a:t>Arzu Kader HARMANCI SEREN</a:t>
            </a:r>
          </a:p>
          <a:p>
            <a:pPr algn="l"/>
            <a:r>
              <a:rPr lang="tr-TR" sz="1300" dirty="0"/>
              <a:t>FENERBAHÇE ÜNİVERSİTESİ</a:t>
            </a:r>
          </a:p>
          <a:p>
            <a:pPr algn="l"/>
            <a:r>
              <a:rPr lang="tr-TR" sz="1300" dirty="0"/>
              <a:t>INTRENATIONAL TRANSPLANT NURSE SOCIETY</a:t>
            </a:r>
            <a:endParaRPr lang="en-US" sz="1300" dirty="0"/>
          </a:p>
        </p:txBody>
      </p:sp>
      <p:pic>
        <p:nvPicPr>
          <p:cNvPr id="1028" name="Picture 4" descr="static.emedevents.com/uploads/organizers/200/b8686...">
            <a:extLst>
              <a:ext uri="{FF2B5EF4-FFF2-40B4-BE49-F238E27FC236}">
                <a16:creationId xmlns:a16="http://schemas.microsoft.com/office/drawing/2014/main" id="{ACD3CFB4-957E-82BA-CCD1-9482340C7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93601" y="1100995"/>
            <a:ext cx="1846470" cy="184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upload.wikimedia.org/wikipedia/en/e/e1/Fenerbah%C3...">
            <a:extLst>
              <a:ext uri="{FF2B5EF4-FFF2-40B4-BE49-F238E27FC236}">
                <a16:creationId xmlns:a16="http://schemas.microsoft.com/office/drawing/2014/main" id="{33059856-43D0-8E57-98BB-236806C93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46675" y="2346450"/>
            <a:ext cx="2713512" cy="271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685C8012-381D-F2BC-1763-773D9124DA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545" y="2412624"/>
            <a:ext cx="1902695" cy="115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555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28FCF92-5AD0-7B64-BCFD-2AABAB4C0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Başlarken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graphicFrame>
        <p:nvGraphicFramePr>
          <p:cNvPr id="5" name="Nesne 4">
            <a:extLst>
              <a:ext uri="{FF2B5EF4-FFF2-40B4-BE49-F238E27FC236}">
                <a16:creationId xmlns:a16="http://schemas.microsoft.com/office/drawing/2014/main" id="{4A6A291F-DF38-791E-BC55-AD7E5CFF1F8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5801260"/>
              </p:ext>
            </p:extLst>
          </p:nvPr>
        </p:nvGraphicFramePr>
        <p:xfrm>
          <a:off x="5007006" y="3579962"/>
          <a:ext cx="5776013" cy="22103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Bitmap Image" r:id="rId3" imgW="9096480" imgH="4191120" progId="PBrush">
                  <p:embed/>
                </p:oleObj>
              </mc:Choice>
              <mc:Fallback>
                <p:oleObj name="Bitmap Image" r:id="rId3" imgW="9096480" imgH="419112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07006" y="3579962"/>
                        <a:ext cx="5776013" cy="22103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21F3452E-9120-045A-B1FA-B9F3761D31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8992"/>
            <a:ext cx="10515600" cy="1176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tr-TR" b="0" i="0" dirty="0">
              <a:solidFill>
                <a:srgbClr val="222222"/>
              </a:solidFill>
              <a:effectLst/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tr-TR" b="0" i="0" dirty="0">
                <a:solidFill>
                  <a:srgbClr val="222222"/>
                </a:solidFill>
                <a:effectLst/>
                <a:latin typeface="Comic Sans MS" panose="030F0702030302020204" pitchFamily="66" charset="0"/>
              </a:rPr>
              <a:t>Hatipoğlu, S.,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Comic Sans MS" panose="030F0702030302020204" pitchFamily="66" charset="0"/>
              </a:rPr>
              <a:t>Karayurt</a:t>
            </a:r>
            <a:r>
              <a:rPr lang="tr-TR" b="0" i="0" dirty="0">
                <a:solidFill>
                  <a:srgbClr val="222222"/>
                </a:solidFill>
                <a:effectLst/>
                <a:latin typeface="Comic Sans MS" panose="030F0702030302020204" pitchFamily="66" charset="0"/>
              </a:rPr>
              <a:t>, Ö., Sarıgöl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Comic Sans MS" panose="030F0702030302020204" pitchFamily="66" charset="0"/>
              </a:rPr>
              <a:t>Ordin</a:t>
            </a:r>
            <a:r>
              <a:rPr lang="tr-TR" b="0" i="0" dirty="0">
                <a:solidFill>
                  <a:srgbClr val="222222"/>
                </a:solidFill>
                <a:effectLst/>
                <a:latin typeface="Comic Sans MS" panose="030F0702030302020204" pitchFamily="66" charset="0"/>
              </a:rPr>
              <a:t>, Y. S., &amp; İşeri, Ö. (2017). Türkiye’de organ nakli hemşireliğin dünü, bugünü, yarın…. </a:t>
            </a:r>
            <a:r>
              <a:rPr lang="tr-TR" b="0" i="1" dirty="0" err="1">
                <a:solidFill>
                  <a:srgbClr val="222222"/>
                </a:solidFill>
                <a:effectLst/>
                <a:latin typeface="Comic Sans MS" panose="030F0702030302020204" pitchFamily="66" charset="0"/>
              </a:rPr>
              <a:t>Florence</a:t>
            </a:r>
            <a:r>
              <a:rPr lang="tr-TR" b="0" i="1" dirty="0">
                <a:solidFill>
                  <a:srgbClr val="222222"/>
                </a:solidFill>
                <a:effectLst/>
                <a:latin typeface="Comic Sans MS" panose="030F0702030302020204" pitchFamily="66" charset="0"/>
              </a:rPr>
              <a:t> Nightingale Hemşirelik Dergisi</a:t>
            </a:r>
            <a:r>
              <a:rPr lang="tr-TR" b="0" i="0" dirty="0">
                <a:solidFill>
                  <a:srgbClr val="222222"/>
                </a:solidFill>
                <a:effectLst/>
                <a:latin typeface="Comic Sans MS" panose="030F0702030302020204" pitchFamily="66" charset="0"/>
              </a:rPr>
              <a:t>, </a:t>
            </a:r>
            <a:r>
              <a:rPr lang="tr-TR" b="0" i="1" dirty="0">
                <a:solidFill>
                  <a:srgbClr val="222222"/>
                </a:solidFill>
                <a:effectLst/>
                <a:latin typeface="Comic Sans MS" panose="030F0702030302020204" pitchFamily="66" charset="0"/>
              </a:rPr>
              <a:t>25</a:t>
            </a:r>
            <a:r>
              <a:rPr lang="tr-TR" b="0" i="0" dirty="0">
                <a:solidFill>
                  <a:srgbClr val="222222"/>
                </a:solidFill>
                <a:effectLst/>
                <a:latin typeface="Comic Sans MS" panose="030F0702030302020204" pitchFamily="66" charset="0"/>
              </a:rPr>
              <a:t>(1), 49-57.</a:t>
            </a:r>
            <a:endParaRPr 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17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4BCDF1-11C2-B305-DA05-C1CB1112E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795"/>
            <a:ext cx="10515600" cy="806727"/>
          </a:xfrm>
        </p:spPr>
        <p:txBody>
          <a:bodyPr>
            <a:normAutofit/>
          </a:bodyPr>
          <a:lstStyle/>
          <a:p>
            <a:r>
              <a:rPr lang="tr-TR" sz="4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İçerik</a:t>
            </a:r>
            <a:endParaRPr lang="en-US" sz="4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CF2CA84-F456-BB4D-2B14-3B71056C0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668" y="905522"/>
            <a:ext cx="10515600" cy="435133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sz="1800" dirty="0"/>
              <a:t>Giriş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sz="1300" dirty="0" err="1">
                <a:solidFill>
                  <a:srgbClr val="0070C0"/>
                </a:solidFill>
              </a:rPr>
              <a:t>Transplant</a:t>
            </a:r>
            <a:r>
              <a:rPr lang="tr-TR" sz="1300" dirty="0">
                <a:solidFill>
                  <a:srgbClr val="0070C0"/>
                </a:solidFill>
              </a:rPr>
              <a:t> fikri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sz="1300" dirty="0" err="1">
                <a:solidFill>
                  <a:srgbClr val="0070C0"/>
                </a:solidFill>
              </a:rPr>
              <a:t>Transplant</a:t>
            </a:r>
            <a:r>
              <a:rPr lang="tr-TR" sz="1300" dirty="0">
                <a:solidFill>
                  <a:srgbClr val="0070C0"/>
                </a:solidFill>
              </a:rPr>
              <a:t> tarihi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sz="1300" dirty="0" err="1">
                <a:solidFill>
                  <a:srgbClr val="0070C0"/>
                </a:solidFill>
              </a:rPr>
              <a:t>Transplantı</a:t>
            </a:r>
            <a:r>
              <a:rPr lang="tr-TR" sz="1300" dirty="0">
                <a:solidFill>
                  <a:srgbClr val="0070C0"/>
                </a:solidFill>
              </a:rPr>
              <a:t> olanaklı kılan gelişmeler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sz="1300" dirty="0">
                <a:solidFill>
                  <a:srgbClr val="0070C0"/>
                </a:solidFill>
              </a:rPr>
              <a:t>Önemli adımlar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sz="1300" dirty="0">
                <a:solidFill>
                  <a:srgbClr val="0070C0"/>
                </a:solidFill>
              </a:rPr>
              <a:t>İlk böbrek nakilleri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sz="1300" dirty="0">
                <a:solidFill>
                  <a:srgbClr val="0070C0"/>
                </a:solidFill>
              </a:rPr>
              <a:t>Türkiye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1800" dirty="0"/>
              <a:t>Böbrek Nakli Hemşireliği Tarihi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sz="1300" dirty="0">
                <a:solidFill>
                  <a:srgbClr val="0070C0"/>
                </a:solidFill>
              </a:rPr>
              <a:t>Literatür eksikliği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sz="1300" dirty="0">
                <a:solidFill>
                  <a:srgbClr val="0070C0"/>
                </a:solidFill>
              </a:rPr>
              <a:t>İlk nakiller ilk hemşireler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sz="1300" dirty="0">
                <a:solidFill>
                  <a:srgbClr val="0070C0"/>
                </a:solidFill>
              </a:rPr>
              <a:t>İlk yayın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sz="1300" dirty="0">
                <a:solidFill>
                  <a:srgbClr val="0070C0"/>
                </a:solidFill>
              </a:rPr>
              <a:t>İlk deneyimler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sz="1300" dirty="0">
                <a:solidFill>
                  <a:srgbClr val="0070C0"/>
                </a:solidFill>
              </a:rPr>
              <a:t>Süreç</a:t>
            </a:r>
            <a:endParaRPr lang="tr-TR" sz="1300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sz="1800" dirty="0"/>
              <a:t>Türkiye’de Böbrek Nakli Hemşireliğinin Tarihi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sz="1300" dirty="0">
                <a:solidFill>
                  <a:srgbClr val="0070C0"/>
                </a:solidFill>
              </a:rPr>
              <a:t>İlk nakiller ilk hemşireler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1800" dirty="0"/>
              <a:t>Böbrek Nakli Hemşireliğinin Bugünü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sz="1300" dirty="0">
                <a:solidFill>
                  <a:srgbClr val="0070C0"/>
                </a:solidFill>
              </a:rPr>
              <a:t>Dünya Türkiye karşılaştırması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sz="1300" dirty="0">
                <a:solidFill>
                  <a:srgbClr val="0070C0"/>
                </a:solidFill>
              </a:rPr>
              <a:t>Farklı hemşirelik rolleri</a:t>
            </a:r>
            <a:endParaRPr lang="tr-TR" sz="1300" dirty="0"/>
          </a:p>
          <a:p>
            <a:pPr>
              <a:buFont typeface="Wingdings" panose="05000000000000000000" pitchFamily="2" charset="2"/>
              <a:buChar char="q"/>
            </a:pPr>
            <a:r>
              <a:rPr lang="tr-TR" sz="1800" dirty="0"/>
              <a:t>Klinik Böbrek Nakli Hemşireliği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tr-TR" sz="1400" dirty="0">
                <a:solidFill>
                  <a:srgbClr val="0070C0"/>
                </a:solidFill>
              </a:rPr>
              <a:t>…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sz="1800" dirty="0"/>
              <a:t>Sonuç</a:t>
            </a:r>
          </a:p>
          <a:p>
            <a:pPr>
              <a:buFont typeface="Wingdings" panose="05000000000000000000" pitchFamily="2" charset="2"/>
              <a:buChar char="q"/>
            </a:pPr>
            <a:endParaRPr lang="tr-TR" sz="1800" dirty="0"/>
          </a:p>
          <a:p>
            <a:pPr lvl="1">
              <a:buFont typeface="Wingdings" panose="05000000000000000000" pitchFamily="2" charset="2"/>
              <a:buChar char="q"/>
            </a:pPr>
            <a:endParaRPr lang="tr-TR" sz="1800" dirty="0"/>
          </a:p>
          <a:p>
            <a:pPr>
              <a:buFont typeface="Wingdings" panose="05000000000000000000" pitchFamily="2" charset="2"/>
              <a:buChar char="q"/>
            </a:pPr>
            <a:endParaRPr lang="tr-TR" sz="1800" dirty="0"/>
          </a:p>
          <a:p>
            <a:pPr lvl="1">
              <a:buFont typeface="Wingdings" panose="05000000000000000000" pitchFamily="2" charset="2"/>
              <a:buChar char="q"/>
            </a:pPr>
            <a:endParaRPr lang="tr-TR" sz="18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tr-TR" sz="1800" dirty="0"/>
          </a:p>
          <a:p>
            <a:pPr marL="0" indent="0">
              <a:buNone/>
            </a:pPr>
            <a:r>
              <a:rPr lang="tr-TR" sz="1800" dirty="0"/>
              <a:t>	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51377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4AC569E-8DBA-45C5-85DD-4FDA4352BA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>
            <a:normAutofit/>
          </a:bodyPr>
          <a:lstStyle/>
          <a:p>
            <a:r>
              <a:rPr lang="tr-TR" sz="72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Giriş</a:t>
            </a:r>
          </a:p>
        </p:txBody>
      </p:sp>
    </p:spTree>
    <p:extLst>
      <p:ext uri="{BB962C8B-B14F-4D97-AF65-F5344CB8AC3E}">
        <p14:creationId xmlns:p14="http://schemas.microsoft.com/office/powerpoint/2010/main" val="705454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742A436-BB5C-78DE-AD8B-48F725523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Transplant fikri-1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264F385-665A-5A0F-B233-6CC0447E091B}"/>
              </a:ext>
            </a:extLst>
          </p:cNvPr>
          <p:cNvSpPr txBox="1"/>
          <p:nvPr/>
        </p:nvSpPr>
        <p:spPr>
          <a:xfrm>
            <a:off x="1154545" y="1766721"/>
            <a:ext cx="4428492" cy="41549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400" b="0" i="0" dirty="0" err="1">
                <a:solidFill>
                  <a:srgbClr val="00B050"/>
                </a:solidFill>
                <a:effectLst/>
                <a:latin typeface="Comic Sans MS" panose="030F0702030302020204" pitchFamily="66" charset="0"/>
              </a:rPr>
              <a:t>Pan</a:t>
            </a:r>
            <a:endParaRPr lang="tr-TR" sz="2400" b="0" i="0" dirty="0">
              <a:solidFill>
                <a:srgbClr val="00B050"/>
              </a:solidFill>
              <a:effectLst/>
              <a:latin typeface="Comic Sans MS" panose="030F0702030302020204" pitchFamily="66" charset="0"/>
            </a:endParaRPr>
          </a:p>
          <a:p>
            <a:endParaRPr lang="tr-TR" sz="2400" b="0" i="0" dirty="0">
              <a:solidFill>
                <a:srgbClr val="00B050"/>
              </a:solidFill>
              <a:effectLst/>
              <a:latin typeface="Comic Sans MS" panose="030F0702030302020204" pitchFamily="66" charset="0"/>
            </a:endParaRPr>
          </a:p>
          <a:p>
            <a:r>
              <a:rPr lang="tr-TR" sz="2400" b="0" i="0" dirty="0">
                <a:solidFill>
                  <a:srgbClr val="222222"/>
                </a:solidFill>
                <a:effectLst/>
                <a:latin typeface="Comic Sans MS" panose="030F0702030302020204" pitchFamily="66" charset="0"/>
              </a:rPr>
              <a:t>Boynuzlu, belinden aşağısı keçi, saçı sakalı karışık bir görünümü olan bu tanrı </a:t>
            </a:r>
            <a:r>
              <a:rPr lang="tr-TR" sz="2400" b="0" i="0" dirty="0" err="1">
                <a:solidFill>
                  <a:srgbClr val="222222"/>
                </a:solidFill>
                <a:effectLst/>
                <a:latin typeface="Comic Sans MS" panose="030F0702030302020204" pitchFamily="66" charset="0"/>
              </a:rPr>
              <a:t>Arkadya’da</a:t>
            </a:r>
            <a:r>
              <a:rPr lang="tr-TR" sz="2400" b="0" i="0" dirty="0">
                <a:solidFill>
                  <a:srgbClr val="222222"/>
                </a:solidFill>
                <a:effectLst/>
                <a:latin typeface="Comic Sans MS" panose="030F0702030302020204" pitchFamily="66" charset="0"/>
              </a:rPr>
              <a:t> yetiştirdiği arı, koyun ve inek sürüleri ile meşgul olup dağ perilerinin eğlencelerine katılır ve avlarını bulmak için avcılara yardım eder.</a:t>
            </a:r>
            <a:endParaRPr lang="tr-TR" sz="2100" dirty="0">
              <a:latin typeface="Comic Sans MS" panose="030F0702030302020204" pitchFamily="66" charset="0"/>
            </a:endParaRPr>
          </a:p>
        </p:txBody>
      </p:sp>
      <p:sp>
        <p:nvSpPr>
          <p:cNvPr id="7" name="2 Metin kutusu">
            <a:extLst>
              <a:ext uri="{FF2B5EF4-FFF2-40B4-BE49-F238E27FC236}">
                <a16:creationId xmlns:a16="http://schemas.microsoft.com/office/drawing/2014/main" id="{66504F85-69F3-EDFD-0085-4118550AABD9}"/>
              </a:ext>
            </a:extLst>
          </p:cNvPr>
          <p:cNvSpPr txBox="1"/>
          <p:nvPr/>
        </p:nvSpPr>
        <p:spPr>
          <a:xfrm>
            <a:off x="1154545" y="6135495"/>
            <a:ext cx="11000510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975" dirty="0">
                <a:hlinkClick r:id="rId2"/>
              </a:rPr>
              <a:t>https://okuryazarim.com/cobanlarin-tanrisi-pan/</a:t>
            </a:r>
            <a:endParaRPr lang="tr-TR" sz="975" dirty="0"/>
          </a:p>
          <a:p>
            <a:r>
              <a:rPr lang="tr-TR" sz="975" dirty="0">
                <a:hlinkClick r:id="rId3"/>
              </a:rPr>
              <a:t>https://worldarkeoloji.blogspot.com/2018/10/kr-tanrs-pan-faunus.html</a:t>
            </a:r>
            <a:endParaRPr lang="tr-TR" sz="975" dirty="0"/>
          </a:p>
        </p:txBody>
      </p:sp>
      <p:pic>
        <p:nvPicPr>
          <p:cNvPr id="2050" name="Picture 2" descr="okuryazarim.com/wp-content/uploads/2018/05/Pan3.jp...">
            <a:extLst>
              <a:ext uri="{FF2B5EF4-FFF2-40B4-BE49-F238E27FC236}">
                <a16:creationId xmlns:a16="http://schemas.microsoft.com/office/drawing/2014/main" id="{903CB1E8-9DDF-D655-87F4-0DDD443DF7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640" y="330090"/>
            <a:ext cx="4981575" cy="559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1101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742A436-BB5C-78DE-AD8B-48F725523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Transplant fikri-2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5" name="İçerik Yer Tutucusu 3">
            <a:extLst>
              <a:ext uri="{FF2B5EF4-FFF2-40B4-BE49-F238E27FC236}">
                <a16:creationId xmlns:a16="http://schemas.microsoft.com/office/drawing/2014/main" id="{55BCC02E-F378-2227-E4B8-700C249877A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30929" y="1779228"/>
            <a:ext cx="3760747" cy="3843627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5264F385-665A-5A0F-B233-6CC0447E091B}"/>
              </a:ext>
            </a:extLst>
          </p:cNvPr>
          <p:cNvSpPr txBox="1"/>
          <p:nvPr/>
        </p:nvSpPr>
        <p:spPr>
          <a:xfrm>
            <a:off x="6096000" y="2345339"/>
            <a:ext cx="4428492" cy="20313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100" dirty="0">
                <a:latin typeface="Comic Sans MS" panose="030F0702030302020204" pitchFamily="66" charset="0"/>
              </a:rPr>
              <a:t>Anlatıya göre Aziz</a:t>
            </a:r>
            <a:r>
              <a:rPr lang="en-US" sz="2100" dirty="0">
                <a:latin typeface="Comic Sans MS" panose="030F0702030302020204" pitchFamily="66" charset="0"/>
              </a:rPr>
              <a:t> Cosmas </a:t>
            </a:r>
            <a:r>
              <a:rPr lang="tr-TR" sz="2100" dirty="0">
                <a:latin typeface="Comic Sans MS" panose="030F0702030302020204" pitchFamily="66" charset="0"/>
              </a:rPr>
              <a:t>ve</a:t>
            </a:r>
            <a:r>
              <a:rPr lang="en-US" sz="2100" dirty="0">
                <a:latin typeface="Comic Sans MS" panose="030F0702030302020204" pitchFamily="66" charset="0"/>
              </a:rPr>
              <a:t> Damian</a:t>
            </a:r>
            <a:r>
              <a:rPr lang="tr-TR" sz="2100" dirty="0">
                <a:latin typeface="Comic Sans MS" panose="030F0702030302020204" pitchFamily="66" charset="0"/>
              </a:rPr>
              <a:t> isimli iki hekim</a:t>
            </a:r>
            <a:r>
              <a:rPr lang="en-US" sz="2100" dirty="0">
                <a:latin typeface="Comic Sans MS" panose="030F0702030302020204" pitchFamily="66" charset="0"/>
              </a:rPr>
              <a:t>, </a:t>
            </a:r>
            <a:r>
              <a:rPr lang="tr-TR" sz="2100" dirty="0">
                <a:latin typeface="Comic Sans MS" panose="030F0702030302020204" pitchFamily="66" charset="0"/>
              </a:rPr>
              <a:t>ölü bir </a:t>
            </a:r>
            <a:r>
              <a:rPr lang="tr-TR" sz="2100" dirty="0" err="1">
                <a:latin typeface="Comic Sans MS" panose="030F0702030302020204" pitchFamily="66" charset="0"/>
              </a:rPr>
              <a:t>Ethopyalı’nın</a:t>
            </a:r>
            <a:r>
              <a:rPr lang="tr-TR" sz="2100" dirty="0">
                <a:latin typeface="Comic Sans MS" panose="030F0702030302020204" pitchFamily="66" charset="0"/>
              </a:rPr>
              <a:t> bacağını bir hastaya naklediyorlar ve hastanın </a:t>
            </a:r>
            <a:r>
              <a:rPr lang="tr-TR" sz="2100" dirty="0" err="1">
                <a:latin typeface="Comic Sans MS" panose="030F0702030302020204" pitchFamily="66" charset="0"/>
              </a:rPr>
              <a:t>ampute</a:t>
            </a:r>
            <a:r>
              <a:rPr lang="tr-TR" sz="2100" dirty="0">
                <a:latin typeface="Comic Sans MS" panose="030F0702030302020204" pitchFamily="66" charset="0"/>
              </a:rPr>
              <a:t> edilmiş bacağını da ölen kişi ile birlikte gömüyorlar.</a:t>
            </a:r>
          </a:p>
        </p:txBody>
      </p:sp>
      <p:sp>
        <p:nvSpPr>
          <p:cNvPr id="7" name="2 Metin kutusu">
            <a:extLst>
              <a:ext uri="{FF2B5EF4-FFF2-40B4-BE49-F238E27FC236}">
                <a16:creationId xmlns:a16="http://schemas.microsoft.com/office/drawing/2014/main" id="{66504F85-69F3-EDFD-0085-4118550AABD9}"/>
              </a:ext>
            </a:extLst>
          </p:cNvPr>
          <p:cNvSpPr txBox="1"/>
          <p:nvPr/>
        </p:nvSpPr>
        <p:spPr>
          <a:xfrm>
            <a:off x="1154545" y="6135495"/>
            <a:ext cx="11000510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975" dirty="0" err="1">
                <a:hlinkClick r:id="rId3"/>
              </a:rPr>
              <a:t>Storch</a:t>
            </a:r>
            <a:r>
              <a:rPr lang="tr-TR" sz="975" dirty="0">
                <a:hlinkClick r:id="rId3"/>
              </a:rPr>
              <a:t>, J. Rice J. </a:t>
            </a:r>
            <a:r>
              <a:rPr lang="tr-TR" sz="975" dirty="0" err="1">
                <a:hlinkClick r:id="rId3"/>
              </a:rPr>
              <a:t>Reconstructive</a:t>
            </a:r>
            <a:r>
              <a:rPr lang="tr-TR" sz="975" dirty="0">
                <a:hlinkClick r:id="rId3"/>
              </a:rPr>
              <a:t>-</a:t>
            </a:r>
            <a:r>
              <a:rPr lang="tr-TR" sz="975" dirty="0" err="1">
                <a:hlinkClick r:id="rId3"/>
              </a:rPr>
              <a:t>Plastic</a:t>
            </a:r>
            <a:r>
              <a:rPr lang="tr-TR" sz="975" dirty="0">
                <a:hlinkClick r:id="rId3"/>
              </a:rPr>
              <a:t>-</a:t>
            </a:r>
            <a:r>
              <a:rPr lang="tr-TR" sz="975" dirty="0" err="1">
                <a:hlinkClick r:id="rId3"/>
              </a:rPr>
              <a:t>Surgical</a:t>
            </a:r>
            <a:r>
              <a:rPr lang="tr-TR" sz="975" dirty="0">
                <a:hlinkClick r:id="rId3"/>
              </a:rPr>
              <a:t>-</a:t>
            </a:r>
            <a:r>
              <a:rPr lang="tr-TR" sz="975" dirty="0" err="1">
                <a:hlinkClick r:id="rId3"/>
              </a:rPr>
              <a:t>Nursing</a:t>
            </a:r>
            <a:r>
              <a:rPr lang="tr-TR" sz="975" dirty="0">
                <a:hlinkClick r:id="rId3"/>
              </a:rPr>
              <a:t>-</a:t>
            </a:r>
            <a:r>
              <a:rPr lang="tr-TR" sz="975" dirty="0" err="1">
                <a:hlinkClick r:id="rId3"/>
              </a:rPr>
              <a:t>Clinical</a:t>
            </a:r>
            <a:r>
              <a:rPr lang="tr-TR" sz="975" dirty="0">
                <a:hlinkClick r:id="rId3"/>
              </a:rPr>
              <a:t> </a:t>
            </a:r>
            <a:r>
              <a:rPr lang="tr-TR" sz="975" dirty="0" err="1">
                <a:hlinkClick r:id="rId3"/>
              </a:rPr>
              <a:t>Management</a:t>
            </a:r>
            <a:r>
              <a:rPr lang="tr-TR" sz="975" dirty="0">
                <a:hlinkClick r:id="rId3"/>
              </a:rPr>
              <a:t> </a:t>
            </a:r>
            <a:r>
              <a:rPr lang="tr-TR" sz="975" dirty="0" err="1">
                <a:hlinkClick r:id="rId3"/>
              </a:rPr>
              <a:t>and</a:t>
            </a:r>
            <a:r>
              <a:rPr lang="tr-TR" sz="975" dirty="0">
                <a:hlinkClick r:id="rId3"/>
              </a:rPr>
              <a:t> </a:t>
            </a:r>
            <a:r>
              <a:rPr lang="tr-TR" sz="975" dirty="0" err="1">
                <a:hlinkClick r:id="rId3"/>
              </a:rPr>
              <a:t>wound</a:t>
            </a:r>
            <a:r>
              <a:rPr lang="tr-TR" sz="975" dirty="0">
                <a:hlinkClick r:id="rId3"/>
              </a:rPr>
              <a:t> </a:t>
            </a:r>
            <a:r>
              <a:rPr lang="tr-TR" sz="975" dirty="0" err="1">
                <a:hlinkClick r:id="rId3"/>
              </a:rPr>
              <a:t>care</a:t>
            </a:r>
            <a:r>
              <a:rPr lang="tr-TR" sz="975" dirty="0"/>
              <a:t>. </a:t>
            </a:r>
            <a:r>
              <a:rPr lang="tr-TR" sz="975" dirty="0" err="1"/>
              <a:t>Blackwell</a:t>
            </a:r>
            <a:r>
              <a:rPr lang="tr-TR" sz="975" dirty="0"/>
              <a:t> </a:t>
            </a:r>
            <a:r>
              <a:rPr lang="tr-TR" sz="975" u="sng" dirty="0" err="1"/>
              <a:t>Publishing</a:t>
            </a:r>
            <a:r>
              <a:rPr lang="tr-TR" sz="975" dirty="0" err="1"/>
              <a:t>Melbourne</a:t>
            </a:r>
            <a:r>
              <a:rPr lang="tr-TR" sz="975" dirty="0"/>
              <a:t> </a:t>
            </a:r>
            <a:r>
              <a:rPr lang="tr-TR" sz="975" dirty="0" err="1"/>
              <a:t>Australia</a:t>
            </a:r>
            <a:r>
              <a:rPr lang="tr-TR" sz="975" dirty="0"/>
              <a:t>. 2005:1-13,14-34</a:t>
            </a:r>
          </a:p>
          <a:p>
            <a:r>
              <a:rPr lang="en-US" sz="975" dirty="0" err="1">
                <a:solidFill>
                  <a:srgbClr val="000066"/>
                </a:solidFill>
              </a:rPr>
              <a:t>Hettiaratchya</a:t>
            </a:r>
            <a:r>
              <a:rPr lang="tr-TR" sz="975" dirty="0">
                <a:solidFill>
                  <a:srgbClr val="000066"/>
                </a:solidFill>
              </a:rPr>
              <a:t> S</a:t>
            </a:r>
            <a:r>
              <a:rPr lang="en-US" sz="975" dirty="0">
                <a:solidFill>
                  <a:srgbClr val="000066"/>
                </a:solidFill>
              </a:rPr>
              <a:t>, </a:t>
            </a:r>
            <a:r>
              <a:rPr lang="en-US" sz="975" dirty="0" err="1">
                <a:solidFill>
                  <a:srgbClr val="000066"/>
                </a:solidFill>
              </a:rPr>
              <a:t>Randolphb</a:t>
            </a:r>
            <a:r>
              <a:rPr lang="tr-TR" sz="975" dirty="0">
                <a:solidFill>
                  <a:srgbClr val="000066"/>
                </a:solidFill>
              </a:rPr>
              <a:t> MA</a:t>
            </a:r>
            <a:r>
              <a:rPr lang="en-US" sz="975" dirty="0">
                <a:solidFill>
                  <a:srgbClr val="000066"/>
                </a:solidFill>
              </a:rPr>
              <a:t>, </a:t>
            </a:r>
            <a:r>
              <a:rPr lang="en-US" sz="975" dirty="0" err="1">
                <a:solidFill>
                  <a:srgbClr val="000066"/>
                </a:solidFill>
              </a:rPr>
              <a:t>Petitc</a:t>
            </a:r>
            <a:r>
              <a:rPr lang="tr-TR" sz="975" dirty="0">
                <a:solidFill>
                  <a:srgbClr val="000066"/>
                </a:solidFill>
              </a:rPr>
              <a:t> F</a:t>
            </a:r>
            <a:r>
              <a:rPr lang="en-US" sz="975" dirty="0">
                <a:solidFill>
                  <a:srgbClr val="000066"/>
                </a:solidFill>
              </a:rPr>
              <a:t>,</a:t>
            </a:r>
            <a:r>
              <a:rPr lang="tr-TR" sz="975" dirty="0">
                <a:solidFill>
                  <a:srgbClr val="000066"/>
                </a:solidFill>
              </a:rPr>
              <a:t> </a:t>
            </a:r>
            <a:r>
              <a:rPr lang="en-US" sz="975" dirty="0" err="1">
                <a:solidFill>
                  <a:srgbClr val="000066"/>
                </a:solidFill>
              </a:rPr>
              <a:t>Leed</a:t>
            </a:r>
            <a:r>
              <a:rPr lang="tr-TR" sz="975" dirty="0">
                <a:solidFill>
                  <a:srgbClr val="000066"/>
                </a:solidFill>
              </a:rPr>
              <a:t> </a:t>
            </a:r>
            <a:r>
              <a:rPr lang="en-US" sz="975" dirty="0">
                <a:solidFill>
                  <a:srgbClr val="000066"/>
                </a:solidFill>
              </a:rPr>
              <a:t>WPA, Butler</a:t>
            </a:r>
            <a:r>
              <a:rPr lang="tr-TR" sz="975" dirty="0">
                <a:solidFill>
                  <a:srgbClr val="000066"/>
                </a:solidFill>
              </a:rPr>
              <a:t> </a:t>
            </a:r>
            <a:r>
              <a:rPr lang="en-US" sz="975" dirty="0">
                <a:solidFill>
                  <a:srgbClr val="000066"/>
                </a:solidFill>
              </a:rPr>
              <a:t>PEM. </a:t>
            </a:r>
            <a:r>
              <a:rPr lang="tr-TR" sz="975" dirty="0">
                <a:solidFill>
                  <a:srgbClr val="000066"/>
                </a:solidFill>
              </a:rPr>
              <a:t> </a:t>
            </a:r>
            <a:r>
              <a:rPr lang="tr-TR" sz="975" dirty="0" err="1">
                <a:solidFill>
                  <a:srgbClr val="000066"/>
                </a:solidFill>
              </a:rPr>
              <a:t>Composite</a:t>
            </a:r>
            <a:r>
              <a:rPr lang="tr-TR" sz="975" dirty="0">
                <a:solidFill>
                  <a:srgbClr val="000066"/>
                </a:solidFill>
              </a:rPr>
              <a:t> </a:t>
            </a:r>
            <a:r>
              <a:rPr lang="tr-TR" sz="975" dirty="0" err="1">
                <a:solidFill>
                  <a:srgbClr val="000066"/>
                </a:solidFill>
              </a:rPr>
              <a:t>tissue</a:t>
            </a:r>
            <a:r>
              <a:rPr lang="tr-TR" sz="975" dirty="0">
                <a:solidFill>
                  <a:srgbClr val="000066"/>
                </a:solidFill>
              </a:rPr>
              <a:t> </a:t>
            </a:r>
            <a:r>
              <a:rPr lang="tr-TR" sz="975" dirty="0" err="1">
                <a:solidFill>
                  <a:srgbClr val="000066"/>
                </a:solidFill>
              </a:rPr>
              <a:t>allotransplantation</a:t>
            </a:r>
            <a:r>
              <a:rPr lang="tr-TR" sz="975" dirty="0">
                <a:solidFill>
                  <a:srgbClr val="000066"/>
                </a:solidFill>
              </a:rPr>
              <a:t>—a </a:t>
            </a:r>
            <a:r>
              <a:rPr lang="tr-TR" sz="975" dirty="0" err="1">
                <a:solidFill>
                  <a:srgbClr val="000066"/>
                </a:solidFill>
              </a:rPr>
              <a:t>new</a:t>
            </a:r>
            <a:r>
              <a:rPr lang="tr-TR" sz="975" dirty="0">
                <a:solidFill>
                  <a:srgbClr val="000066"/>
                </a:solidFill>
              </a:rPr>
              <a:t> </a:t>
            </a:r>
            <a:r>
              <a:rPr lang="tr-TR" sz="975" dirty="0" err="1">
                <a:solidFill>
                  <a:srgbClr val="000066"/>
                </a:solidFill>
              </a:rPr>
              <a:t>era</a:t>
            </a:r>
            <a:r>
              <a:rPr lang="tr-TR" sz="975" dirty="0">
                <a:solidFill>
                  <a:srgbClr val="000066"/>
                </a:solidFill>
              </a:rPr>
              <a:t> in </a:t>
            </a:r>
            <a:r>
              <a:rPr lang="tr-TR" sz="975" dirty="0" err="1">
                <a:solidFill>
                  <a:srgbClr val="000066"/>
                </a:solidFill>
              </a:rPr>
              <a:t>plastic</a:t>
            </a:r>
            <a:r>
              <a:rPr lang="tr-TR" sz="975" dirty="0">
                <a:solidFill>
                  <a:srgbClr val="000066"/>
                </a:solidFill>
              </a:rPr>
              <a:t> </a:t>
            </a:r>
            <a:r>
              <a:rPr lang="tr-TR" sz="975" dirty="0" err="1">
                <a:solidFill>
                  <a:srgbClr val="000066"/>
                </a:solidFill>
              </a:rPr>
              <a:t>surgery</a:t>
            </a:r>
            <a:r>
              <a:rPr lang="tr-TR" sz="975" dirty="0">
                <a:solidFill>
                  <a:srgbClr val="000066"/>
                </a:solidFill>
              </a:rPr>
              <a:t>? </a:t>
            </a:r>
            <a:r>
              <a:rPr lang="en-US" sz="975" dirty="0">
                <a:solidFill>
                  <a:srgbClr val="000066"/>
                </a:solidFill>
              </a:rPr>
              <a:t>The British Association of Plastic Surgeons (2004) 57, 381–391</a:t>
            </a:r>
            <a:r>
              <a:rPr lang="tr-TR" sz="975" dirty="0">
                <a:solidFill>
                  <a:srgbClr val="000066"/>
                </a:solidFill>
              </a:rPr>
              <a:t>.</a:t>
            </a:r>
            <a:endParaRPr lang="tr-TR" sz="975" dirty="0"/>
          </a:p>
        </p:txBody>
      </p:sp>
    </p:spTree>
    <p:extLst>
      <p:ext uri="{BB962C8B-B14F-4D97-AF65-F5344CB8AC3E}">
        <p14:creationId xmlns:p14="http://schemas.microsoft.com/office/powerpoint/2010/main" val="2107073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742A436-BB5C-78DE-AD8B-48F725523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Transplant tarihçesi-1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8" name="İçerik Yer Tutucusu 4">
            <a:extLst>
              <a:ext uri="{FF2B5EF4-FFF2-40B4-BE49-F238E27FC236}">
                <a16:creationId xmlns:a16="http://schemas.microsoft.com/office/drawing/2014/main" id="{0C95427D-3C18-F6A7-44F7-D9F2C8519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646" y="2171051"/>
            <a:ext cx="2597975" cy="2806391"/>
          </a:xfrm>
          <a:prstGeom prst="rect">
            <a:avLst/>
          </a:prstGeom>
        </p:spPr>
      </p:pic>
      <p:pic>
        <p:nvPicPr>
          <p:cNvPr id="9" name="İçerik Yer Tutucusu 5">
            <a:extLst>
              <a:ext uri="{FF2B5EF4-FFF2-40B4-BE49-F238E27FC236}">
                <a16:creationId xmlns:a16="http://schemas.microsoft.com/office/drawing/2014/main" id="{FCB6E10D-D69F-83A0-EF42-943497B4AE0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65004" y="2171051"/>
            <a:ext cx="4589324" cy="2806391"/>
          </a:xfrm>
          <a:prstGeom prst="rect">
            <a:avLst/>
          </a:prstGeom>
        </p:spPr>
      </p:pic>
      <p:sp>
        <p:nvSpPr>
          <p:cNvPr id="11" name="Metin kutusu 10">
            <a:extLst>
              <a:ext uri="{FF2B5EF4-FFF2-40B4-BE49-F238E27FC236}">
                <a16:creationId xmlns:a16="http://schemas.microsoft.com/office/drawing/2014/main" id="{1C8F1A78-6EBE-4E19-2A88-CBD064048E5C}"/>
              </a:ext>
            </a:extLst>
          </p:cNvPr>
          <p:cNvSpPr txBox="1"/>
          <p:nvPr/>
        </p:nvSpPr>
        <p:spPr>
          <a:xfrm>
            <a:off x="753373" y="5856956"/>
            <a:ext cx="8692551" cy="393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8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Carrel, A. (1902). End to end anastomosis of the jugular and the primitive carotid. </a:t>
            </a:r>
            <a:r>
              <a:rPr lang="en-US" sz="98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Lyon med</a:t>
            </a:r>
            <a:r>
              <a:rPr lang="en-US" sz="98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, </a:t>
            </a:r>
            <a:r>
              <a:rPr lang="en-US" sz="98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99</a:t>
            </a:r>
            <a:r>
              <a:rPr lang="en-US" sz="98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, 114-116.</a:t>
            </a:r>
            <a:endParaRPr lang="tr-TR" sz="98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r>
              <a:rPr lang="tr-TR" sz="98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Carrel</a:t>
            </a:r>
            <a:r>
              <a:rPr lang="tr-TR" sz="98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A., &amp; </a:t>
            </a:r>
            <a:r>
              <a:rPr lang="tr-TR" sz="98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Morel</a:t>
            </a:r>
            <a:r>
              <a:rPr lang="tr-TR" sz="98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L. (1902). Presentation </a:t>
            </a:r>
            <a:r>
              <a:rPr lang="tr-TR" sz="98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d’un</a:t>
            </a:r>
            <a:r>
              <a:rPr lang="tr-TR" sz="98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sz="98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chien</a:t>
            </a:r>
            <a:r>
              <a:rPr lang="tr-TR" sz="98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sz="98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porteur</a:t>
            </a:r>
            <a:r>
              <a:rPr lang="tr-TR" sz="98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sz="98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d’une</a:t>
            </a:r>
            <a:r>
              <a:rPr lang="tr-TR" sz="98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sz="98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anastomose</a:t>
            </a:r>
            <a:r>
              <a:rPr lang="tr-TR" sz="98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sz="98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arterioveineuse</a:t>
            </a:r>
            <a:r>
              <a:rPr lang="tr-TR" sz="98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 </a:t>
            </a:r>
            <a:r>
              <a:rPr lang="tr-TR" sz="98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Lyon </a:t>
            </a:r>
            <a:r>
              <a:rPr lang="tr-TR" sz="980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Med</a:t>
            </a:r>
            <a:r>
              <a:rPr lang="tr-TR" sz="98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tr-TR" sz="98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99</a:t>
            </a:r>
            <a:r>
              <a:rPr lang="tr-TR" sz="98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152.</a:t>
            </a:r>
            <a:endParaRPr lang="en-US" sz="980" dirty="0"/>
          </a:p>
        </p:txBody>
      </p:sp>
    </p:spTree>
    <p:extLst>
      <p:ext uri="{BB962C8B-B14F-4D97-AF65-F5344CB8AC3E}">
        <p14:creationId xmlns:p14="http://schemas.microsoft.com/office/powerpoint/2010/main" val="3342128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742A436-BB5C-78DE-AD8B-48F725523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Transplant tarihçesi-2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3" name="Picture 2" descr="jaboulay lyon 1906 ile ilgili görsel sonucu">
            <a:extLst>
              <a:ext uri="{FF2B5EF4-FFF2-40B4-BE49-F238E27FC236}">
                <a16:creationId xmlns:a16="http://schemas.microsoft.com/office/drawing/2014/main" id="{C68367A8-D074-DDFC-2BFD-D8C5F2ABE4D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701" y="2062323"/>
            <a:ext cx="2690963" cy="326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93D62B4B-215E-7E0F-B11F-E178C869BB67}"/>
              </a:ext>
            </a:extLst>
          </p:cNvPr>
          <p:cNvSpPr txBox="1"/>
          <p:nvPr/>
        </p:nvSpPr>
        <p:spPr>
          <a:xfrm>
            <a:off x="692270" y="5758961"/>
            <a:ext cx="7295790" cy="243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8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Jaboulay</a:t>
            </a:r>
            <a:r>
              <a:rPr lang="en-US" sz="98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M. (1906). Kidney transplant at the bend of the elbow by </a:t>
            </a:r>
            <a:r>
              <a:rPr lang="en-US" sz="98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arte</a:t>
            </a:r>
            <a:r>
              <a:rPr lang="en-US" sz="98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welding. </a:t>
            </a:r>
            <a:r>
              <a:rPr lang="en-US" sz="98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Bull Lyon Med</a:t>
            </a:r>
            <a:r>
              <a:rPr lang="en-US" sz="98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, </a:t>
            </a:r>
            <a:r>
              <a:rPr lang="en-US" sz="98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107</a:t>
            </a:r>
            <a:r>
              <a:rPr lang="en-US" sz="98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, 575.</a:t>
            </a:r>
            <a:endParaRPr lang="en-US" sz="980" dirty="0"/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09B60BAB-CA01-553B-5083-1B8C9A360BFA}"/>
              </a:ext>
            </a:extLst>
          </p:cNvPr>
          <p:cNvSpPr txBox="1"/>
          <p:nvPr/>
        </p:nvSpPr>
        <p:spPr>
          <a:xfrm>
            <a:off x="4340165" y="1601674"/>
            <a:ext cx="729578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2400" dirty="0">
              <a:latin typeface="Comic Sans MS" panose="030F0702030302020204" pitchFamily="66" charset="0"/>
            </a:endParaRPr>
          </a:p>
          <a:p>
            <a:r>
              <a:rPr lang="tr-TR" sz="2400" dirty="0">
                <a:latin typeface="Comic Sans MS" panose="030F0702030302020204" pitchFamily="66" charset="0"/>
              </a:rPr>
              <a:t>İlk koyundan ve domuzdan insana böbrek nakli girişimi (</a:t>
            </a:r>
            <a:r>
              <a:rPr lang="en-US" sz="2400" dirty="0">
                <a:latin typeface="Comic Sans MS" panose="030F0702030302020204" pitchFamily="66" charset="0"/>
              </a:rPr>
              <a:t>1906</a:t>
            </a:r>
            <a:r>
              <a:rPr lang="tr-TR" sz="2400" dirty="0">
                <a:latin typeface="Comic Sans MS" panose="030F0702030302020204" pitchFamily="66" charset="0"/>
              </a:rPr>
              <a:t>).</a:t>
            </a:r>
          </a:p>
          <a:p>
            <a:endParaRPr lang="tr-TR" sz="2400" dirty="0">
              <a:latin typeface="Comic Sans MS" panose="030F0702030302020204" pitchFamily="66" charset="0"/>
            </a:endParaRPr>
          </a:p>
          <a:p>
            <a:r>
              <a:rPr lang="tr-TR" sz="2400" dirty="0">
                <a:latin typeface="Comic Sans MS" panose="030F0702030302020204" pitchFamily="66" charset="0"/>
              </a:rPr>
              <a:t>İki kadın hastaya </a:t>
            </a:r>
            <a:r>
              <a:rPr lang="tr-TR" sz="2400" dirty="0" err="1">
                <a:latin typeface="Comic Sans MS" panose="030F0702030302020204" pitchFamily="66" charset="0"/>
              </a:rPr>
              <a:t>transplante</a:t>
            </a:r>
            <a:r>
              <a:rPr lang="tr-TR" sz="2400" dirty="0">
                <a:latin typeface="Comic Sans MS" panose="030F0702030302020204" pitchFamily="66" charset="0"/>
              </a:rPr>
              <a:t> edilen böbrekler çalışmadı.</a:t>
            </a:r>
          </a:p>
          <a:p>
            <a:endParaRPr lang="tr-TR" sz="2400" dirty="0">
              <a:latin typeface="Comic Sans MS" panose="030F0702030302020204" pitchFamily="66" charset="0"/>
            </a:endParaRPr>
          </a:p>
          <a:p>
            <a:r>
              <a:rPr lang="tr-TR" sz="2400" dirty="0">
                <a:latin typeface="Comic Sans MS" panose="030F0702030302020204" pitchFamily="66" charset="0"/>
              </a:rPr>
              <a:t>Böbrekler çalışmamış olsa da -üstelik hayvanlardan temin edilen organlarla- ilk girişimlerdi.</a:t>
            </a:r>
          </a:p>
        </p:txBody>
      </p:sp>
    </p:spTree>
    <p:extLst>
      <p:ext uri="{BB962C8B-B14F-4D97-AF65-F5344CB8AC3E}">
        <p14:creationId xmlns:p14="http://schemas.microsoft.com/office/powerpoint/2010/main" val="879329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CFDE759-7BAD-909D-88BD-83B842EE3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07" y="116269"/>
            <a:ext cx="10515600" cy="1325563"/>
          </a:xfrm>
        </p:spPr>
        <p:txBody>
          <a:bodyPr/>
          <a:lstStyle/>
          <a:p>
            <a:r>
              <a:rPr lang="tr-TR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Transplantı olanaklı kılan gelişmeler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94DFB76-49F5-67E3-5D43-EF64260216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7989" y="1624633"/>
            <a:ext cx="5666117" cy="4351338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tr-TR" sz="2800" dirty="0">
                <a:latin typeface="Comic Sans MS" panose="030F0702030302020204" pitchFamily="66" charset="0"/>
              </a:rPr>
              <a:t>1911</a:t>
            </a:r>
            <a:r>
              <a:rPr lang="tr-TR" sz="2800" dirty="0">
                <a:latin typeface="Comic Sans MS" panose="030F0702030302020204" pitchFamily="66" charset="0"/>
                <a:sym typeface="Symbol" pitchFamily="18" charset="2"/>
              </a:rPr>
              <a:t> </a:t>
            </a:r>
            <a:r>
              <a:rPr lang="tr-TR" sz="2800" dirty="0">
                <a:latin typeface="Comic Sans MS" panose="030F0702030302020204" pitchFamily="66" charset="0"/>
              </a:rPr>
              <a:t> Karl </a:t>
            </a:r>
            <a:r>
              <a:rPr lang="tr-TR" sz="2800" dirty="0" err="1">
                <a:latin typeface="Comic Sans MS" panose="030F0702030302020204" pitchFamily="66" charset="0"/>
              </a:rPr>
              <a:t>Landstener</a:t>
            </a:r>
            <a:r>
              <a:rPr lang="tr-TR" sz="2800" dirty="0">
                <a:latin typeface="Comic Sans MS" panose="030F0702030302020204" pitchFamily="66" charset="0"/>
              </a:rPr>
              <a:t>, kan grubu ve </a:t>
            </a:r>
            <a:r>
              <a:rPr lang="tr-TR" sz="2800" dirty="0" err="1">
                <a:latin typeface="Comic Sans MS" panose="030F0702030302020204" pitchFamily="66" charset="0"/>
              </a:rPr>
              <a:t>rh</a:t>
            </a:r>
            <a:r>
              <a:rPr lang="tr-TR" sz="2800" dirty="0">
                <a:latin typeface="Comic Sans MS" panose="030F0702030302020204" pitchFamily="66" charset="0"/>
              </a:rPr>
              <a:t> faktörü tanımlamaları</a:t>
            </a:r>
          </a:p>
          <a:p>
            <a:pPr marL="0" indent="0" algn="just">
              <a:buNone/>
            </a:pPr>
            <a:endParaRPr lang="tr-TR" sz="2800" dirty="0">
              <a:latin typeface="Comic Sans MS" panose="030F0702030302020204" pitchFamily="66" charset="0"/>
            </a:endParaRPr>
          </a:p>
          <a:p>
            <a:pPr algn="just"/>
            <a:r>
              <a:rPr lang="tr-TR" sz="2800" dirty="0">
                <a:latin typeface="Comic Sans MS" panose="030F0702030302020204" pitchFamily="66" charset="0"/>
              </a:rPr>
              <a:t>1930 </a:t>
            </a:r>
            <a:r>
              <a:rPr lang="tr-TR" sz="2800" dirty="0">
                <a:latin typeface="Comic Sans MS" panose="030F0702030302020204" pitchFamily="66" charset="0"/>
                <a:sym typeface="Symbol" pitchFamily="18" charset="2"/>
              </a:rPr>
              <a:t> D</a:t>
            </a:r>
            <a:r>
              <a:rPr lang="tr-TR" sz="2800" dirty="0">
                <a:latin typeface="Comic Sans MS" panose="030F0702030302020204" pitchFamily="66" charset="0"/>
              </a:rPr>
              <a:t>olaşım sisteminin detaylı bir şekilde anlaşılması</a:t>
            </a:r>
          </a:p>
          <a:p>
            <a:pPr marL="0" indent="0" algn="just">
              <a:buNone/>
            </a:pPr>
            <a:endParaRPr lang="tr-TR" sz="2800" dirty="0">
              <a:latin typeface="Comic Sans MS" panose="030F0702030302020204" pitchFamily="66" charset="0"/>
            </a:endParaRPr>
          </a:p>
          <a:p>
            <a:pPr algn="just"/>
            <a:r>
              <a:rPr lang="tr-TR" sz="2800" dirty="0">
                <a:latin typeface="Comic Sans MS" panose="030F0702030302020204" pitchFamily="66" charset="0"/>
              </a:rPr>
              <a:t>1936-1940 </a:t>
            </a:r>
            <a:r>
              <a:rPr lang="tr-TR" sz="2800" dirty="0">
                <a:latin typeface="Comic Sans MS" panose="030F0702030302020204" pitchFamily="66" charset="0"/>
                <a:sym typeface="Symbol" pitchFamily="18" charset="2"/>
              </a:rPr>
              <a:t></a:t>
            </a:r>
            <a:r>
              <a:rPr lang="tr-TR" sz="2800" dirty="0">
                <a:latin typeface="Comic Sans MS" panose="030F0702030302020204" pitchFamily="66" charset="0"/>
              </a:rPr>
              <a:t> Dr Peter </a:t>
            </a:r>
            <a:r>
              <a:rPr lang="tr-TR" sz="2800" dirty="0" err="1">
                <a:latin typeface="Comic Sans MS" panose="030F0702030302020204" pitchFamily="66" charset="0"/>
              </a:rPr>
              <a:t>Medawar’ın</a:t>
            </a:r>
            <a:r>
              <a:rPr lang="tr-TR" sz="2800" dirty="0">
                <a:latin typeface="Comic Sans MS" panose="030F0702030302020204" pitchFamily="66" charset="0"/>
              </a:rPr>
              <a:t> deri greftlerine ilişkin çalışmaları ve II. Dünya savaşında yaralanan askerlerin yanıklarında cilt greftlerinin kullanımı</a:t>
            </a:r>
          </a:p>
          <a:p>
            <a:pPr marL="0" indent="0" algn="just">
              <a:buNone/>
            </a:pPr>
            <a:endParaRPr lang="tr-TR" sz="2800" dirty="0">
              <a:latin typeface="Comic Sans MS" panose="030F0702030302020204" pitchFamily="66" charset="0"/>
            </a:endParaRPr>
          </a:p>
          <a:p>
            <a:pPr algn="just"/>
            <a:r>
              <a:rPr lang="tr-TR" sz="2800" dirty="0">
                <a:latin typeface="Comic Sans MS" panose="030F0702030302020204" pitchFamily="66" charset="0"/>
              </a:rPr>
              <a:t>1960 </a:t>
            </a:r>
            <a:r>
              <a:rPr lang="tr-TR" sz="2800" dirty="0">
                <a:latin typeface="Comic Sans MS" panose="030F0702030302020204" pitchFamily="66" charset="0"/>
                <a:sym typeface="Symbol" pitchFamily="18" charset="2"/>
              </a:rPr>
              <a:t></a:t>
            </a:r>
            <a:r>
              <a:rPr lang="tr-TR" sz="2800" dirty="0">
                <a:latin typeface="Comic Sans MS" panose="030F0702030302020204" pitchFamily="66" charset="0"/>
              </a:rPr>
              <a:t> </a:t>
            </a:r>
            <a:r>
              <a:rPr lang="tr-TR" sz="2800" dirty="0" err="1">
                <a:latin typeface="Comic Sans MS" panose="030F0702030302020204" pitchFamily="66" charset="0"/>
              </a:rPr>
              <a:t>Immunsupresiflerin</a:t>
            </a:r>
            <a:r>
              <a:rPr lang="tr-TR" sz="2800" dirty="0">
                <a:latin typeface="Comic Sans MS" panose="030F0702030302020204" pitchFamily="66" charset="0"/>
              </a:rPr>
              <a:t> keşfi</a:t>
            </a:r>
          </a:p>
          <a:p>
            <a:endParaRPr lang="en-US" dirty="0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4C36E047-5544-2E9B-FDFD-4ACDA12B142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840953" y="996301"/>
            <a:ext cx="3165598" cy="3252426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C5FD4AAD-FCA8-A760-3FC1-47BB0AC4C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551" y="1690688"/>
            <a:ext cx="1876425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4">
            <a:extLst>
              <a:ext uri="{FF2B5EF4-FFF2-40B4-BE49-F238E27FC236}">
                <a16:creationId xmlns:a16="http://schemas.microsoft.com/office/drawing/2014/main" id="{59891E4D-FB58-2979-B02D-05DB80773ED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898C6D72-FB61-AFAC-DEF6-1A28E00ED5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2588" y="4494689"/>
            <a:ext cx="4341689" cy="1481282"/>
          </a:xfrm>
          <a:prstGeom prst="rect">
            <a:avLst/>
          </a:prstGeom>
        </p:spPr>
      </p:pic>
      <p:sp>
        <p:nvSpPr>
          <p:cNvPr id="9" name="Metin kutusu 8">
            <a:extLst>
              <a:ext uri="{FF2B5EF4-FFF2-40B4-BE49-F238E27FC236}">
                <a16:creationId xmlns:a16="http://schemas.microsoft.com/office/drawing/2014/main" id="{E345A14F-3356-4701-0FE4-607F5CA84ECD}"/>
              </a:ext>
            </a:extLst>
          </p:cNvPr>
          <p:cNvSpPr txBox="1"/>
          <p:nvPr/>
        </p:nvSpPr>
        <p:spPr>
          <a:xfrm>
            <a:off x="617507" y="6119943"/>
            <a:ext cx="10652185" cy="530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50" dirty="0"/>
              <a:t>Barker, C. F., &amp; </a:t>
            </a:r>
            <a:r>
              <a:rPr lang="en-US" sz="950" dirty="0" err="1"/>
              <a:t>Markmann</a:t>
            </a:r>
            <a:r>
              <a:rPr lang="en-US" sz="950" dirty="0"/>
              <a:t>, J. F. (2013). Historical overview of transplantation. </a:t>
            </a:r>
            <a:r>
              <a:rPr lang="en-US" sz="950" i="1" dirty="0"/>
              <a:t>Cold Spring Harbor perspectives in medicine</a:t>
            </a:r>
            <a:r>
              <a:rPr lang="en-US" sz="950" dirty="0"/>
              <a:t>, </a:t>
            </a:r>
            <a:r>
              <a:rPr lang="en-US" sz="950" i="1" dirty="0"/>
              <a:t>3</a:t>
            </a:r>
            <a:r>
              <a:rPr lang="en-US" sz="950" dirty="0"/>
              <a:t>(4), a014977.</a:t>
            </a:r>
            <a:endParaRPr lang="tr-TR" sz="950" dirty="0"/>
          </a:p>
          <a:p>
            <a:endParaRPr lang="tr-TR" sz="950" dirty="0"/>
          </a:p>
          <a:p>
            <a:r>
              <a:rPr lang="en-US" sz="950" dirty="0" err="1"/>
              <a:t>Parlakpinar</a:t>
            </a:r>
            <a:r>
              <a:rPr lang="en-US" sz="950" dirty="0"/>
              <a:t>, H., &amp; </a:t>
            </a:r>
            <a:r>
              <a:rPr lang="en-US" sz="950" dirty="0" err="1"/>
              <a:t>Gunata</a:t>
            </a:r>
            <a:r>
              <a:rPr lang="en-US" sz="950" dirty="0"/>
              <a:t>, M. (2021). Transplantation and immunosuppression: a review of novel transplant-related immunosuppressant drugs. Immunopharmacology and Immunotoxicology, 43(6), 651-665.</a:t>
            </a:r>
          </a:p>
        </p:txBody>
      </p:sp>
    </p:spTree>
    <p:extLst>
      <p:ext uri="{BB962C8B-B14F-4D97-AF65-F5344CB8AC3E}">
        <p14:creationId xmlns:p14="http://schemas.microsoft.com/office/powerpoint/2010/main" val="2961475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3FCF183-DBC2-8C8D-226E-0FB79D651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Önemli adımlar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96E349D1-4487-1CD3-C4CE-D9D10D36D2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6425" y="1690688"/>
            <a:ext cx="6722920" cy="4351338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54669C4C-66E2-CC20-F683-D799EF8DF3A6}"/>
              </a:ext>
            </a:extLst>
          </p:cNvPr>
          <p:cNvSpPr txBox="1"/>
          <p:nvPr/>
        </p:nvSpPr>
        <p:spPr>
          <a:xfrm>
            <a:off x="1118753" y="6091275"/>
            <a:ext cx="11191141" cy="243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80" dirty="0"/>
              <a:t>https://optn.transplant.hrsa.gov/patients/about-transplantation/history/</a:t>
            </a:r>
          </a:p>
        </p:txBody>
      </p:sp>
    </p:spTree>
    <p:extLst>
      <p:ext uri="{BB962C8B-B14F-4D97-AF65-F5344CB8AC3E}">
        <p14:creationId xmlns:p14="http://schemas.microsoft.com/office/powerpoint/2010/main" val="3276791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8767120-C1F1-796A-31D9-7EA976D8E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İlk böbrek nakilleri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52B5F68D-536B-11EB-E1F9-A6DAAE9494F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13927" y="2022764"/>
            <a:ext cx="2582945" cy="3245355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29147465-D572-CF8D-5264-A592EB59CB9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346" y="2152073"/>
            <a:ext cx="2660072" cy="3116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C27080CE-3E5D-D968-1F02-21CE862854CD}"/>
              </a:ext>
            </a:extLst>
          </p:cNvPr>
          <p:cNvSpPr txBox="1"/>
          <p:nvPr/>
        </p:nvSpPr>
        <p:spPr>
          <a:xfrm>
            <a:off x="1118753" y="6091275"/>
            <a:ext cx="11191141" cy="54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80" dirty="0" err="1"/>
              <a:t>Matevossian</a:t>
            </a:r>
            <a:r>
              <a:rPr lang="en-US" sz="980" dirty="0"/>
              <a:t>, E., Doll, D., </a:t>
            </a:r>
            <a:r>
              <a:rPr lang="en-US" sz="980" dirty="0" err="1"/>
              <a:t>Snopok</a:t>
            </a:r>
            <a:r>
              <a:rPr lang="en-US" sz="980" dirty="0"/>
              <a:t>, Y., </a:t>
            </a:r>
            <a:r>
              <a:rPr lang="en-US" sz="980" dirty="0" err="1"/>
              <a:t>Nährig</a:t>
            </a:r>
            <a:r>
              <a:rPr lang="en-US" sz="980" dirty="0"/>
              <a:t>, J., </a:t>
            </a:r>
            <a:r>
              <a:rPr lang="en-US" sz="980" dirty="0" err="1"/>
              <a:t>Thorban</a:t>
            </a:r>
            <a:r>
              <a:rPr lang="en-US" sz="980" dirty="0"/>
              <a:t>, S., &amp; </a:t>
            </a:r>
            <a:r>
              <a:rPr lang="en-US" sz="980" dirty="0" err="1"/>
              <a:t>Nichitailo</a:t>
            </a:r>
            <a:r>
              <a:rPr lang="en-US" sz="980" dirty="0"/>
              <a:t>, M. (2008). Surgeon </a:t>
            </a:r>
            <a:r>
              <a:rPr lang="en-US" sz="980" dirty="0" err="1"/>
              <a:t>Yurii</a:t>
            </a:r>
            <a:r>
              <a:rPr lang="en-US" sz="980" dirty="0"/>
              <a:t> </a:t>
            </a:r>
            <a:r>
              <a:rPr lang="en-US" sz="980" dirty="0" err="1"/>
              <a:t>Voronoy</a:t>
            </a:r>
            <a:r>
              <a:rPr lang="en-US" sz="980" dirty="0"/>
              <a:t> (1895-1961)–A Pioneer In The History Of The Clinical </a:t>
            </a:r>
            <a:r>
              <a:rPr lang="en-US" sz="980" dirty="0" err="1"/>
              <a:t>Transplantology</a:t>
            </a:r>
            <a:r>
              <a:rPr lang="en-US" sz="980" dirty="0"/>
              <a:t>: In Memoriam And On The 75th Anniversary Of The First Human Kidney Allograft: 1572. </a:t>
            </a:r>
            <a:r>
              <a:rPr lang="en-US" sz="980" i="1" dirty="0"/>
              <a:t>Transplantation</a:t>
            </a:r>
            <a:r>
              <a:rPr lang="en-US" sz="980" dirty="0"/>
              <a:t>, 86(2S), 523-524.</a:t>
            </a:r>
            <a:endParaRPr lang="tr-TR" sz="980" dirty="0"/>
          </a:p>
          <a:p>
            <a:r>
              <a:rPr lang="en-US" sz="980" dirty="0" err="1"/>
              <a:t>Starzl</a:t>
            </a:r>
            <a:r>
              <a:rPr lang="en-US" sz="980" dirty="0"/>
              <a:t>, T. E. (2000). History of clinical transplantation. </a:t>
            </a:r>
            <a:r>
              <a:rPr lang="en-US" sz="980" i="1" dirty="0"/>
              <a:t>World Journal </a:t>
            </a:r>
            <a:r>
              <a:rPr lang="tr-TR" sz="980" i="1" dirty="0"/>
              <a:t>o</a:t>
            </a:r>
            <a:r>
              <a:rPr lang="en-US" sz="980" i="1" dirty="0"/>
              <a:t>f Surgery</a:t>
            </a:r>
            <a:r>
              <a:rPr lang="en-US" sz="980" dirty="0"/>
              <a:t>, 24(7), 759-782.</a:t>
            </a:r>
          </a:p>
        </p:txBody>
      </p:sp>
    </p:spTree>
    <p:extLst>
      <p:ext uri="{BB962C8B-B14F-4D97-AF65-F5344CB8AC3E}">
        <p14:creationId xmlns:p14="http://schemas.microsoft.com/office/powerpoint/2010/main" val="3735392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BC2B611-7D3F-B768-5929-5D680CC77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96" y="4571216"/>
            <a:ext cx="10906008" cy="11154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Türkiye</a:t>
            </a:r>
            <a:endParaRPr lang="en-US" sz="6000" kern="1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5122" name="Picture 2" descr="Prof. Dr. Mehmet Haberal">
            <a:extLst>
              <a:ext uri="{FF2B5EF4-FFF2-40B4-BE49-F238E27FC236}">
                <a16:creationId xmlns:a16="http://schemas.microsoft.com/office/drawing/2014/main" id="{C4AC33D4-6B25-EE7E-B70E-079F8792526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" b="22570"/>
          <a:stretch/>
        </p:blipFill>
        <p:spPr bwMode="auto">
          <a:xfrm>
            <a:off x="321628" y="320511"/>
            <a:ext cx="3794760" cy="3930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sim 3" descr="metin, kişi, adam içeren bir resim&#10;&#10;Açıklama otomatik olarak oluşturuldu">
            <a:extLst>
              <a:ext uri="{FF2B5EF4-FFF2-40B4-BE49-F238E27FC236}">
                <a16:creationId xmlns:a16="http://schemas.microsoft.com/office/drawing/2014/main" id="{646BFC0E-E026-1C11-50BF-5B8DDAF728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" b="27489"/>
          <a:stretch/>
        </p:blipFill>
        <p:spPr>
          <a:xfrm>
            <a:off x="4198385" y="320511"/>
            <a:ext cx="3794760" cy="3930978"/>
          </a:xfrm>
          <a:prstGeom prst="rect">
            <a:avLst/>
          </a:prstGeom>
        </p:spPr>
      </p:pic>
      <p:pic>
        <p:nvPicPr>
          <p:cNvPr id="5" name="Resim 4" descr="kişi, duvar, iç mekan, adam içeren bir resim&#10;&#10;Açıklama otomatik olarak oluşturuldu">
            <a:extLst>
              <a:ext uri="{FF2B5EF4-FFF2-40B4-BE49-F238E27FC236}">
                <a16:creationId xmlns:a16="http://schemas.microsoft.com/office/drawing/2014/main" id="{655C4D89-C2F7-31BD-8347-92A7F6AE6BE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220" r="28720"/>
          <a:stretch/>
        </p:blipFill>
        <p:spPr>
          <a:xfrm>
            <a:off x="8075142" y="320511"/>
            <a:ext cx="3794760" cy="3930978"/>
          </a:xfrm>
          <a:prstGeom prst="rect">
            <a:avLst/>
          </a:prstGeom>
        </p:spPr>
      </p:pic>
      <p:cxnSp>
        <p:nvCxnSpPr>
          <p:cNvPr id="5127" name="Straight Connector 5126">
            <a:extLst>
              <a:ext uri="{FF2B5EF4-FFF2-40B4-BE49-F238E27FC236}">
                <a16:creationId xmlns:a16="http://schemas.microsoft.com/office/drawing/2014/main" id="{60188E89-AF78-40F6-B787-E9BD9C625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5778706"/>
            <a:ext cx="9144000" cy="0"/>
          </a:xfrm>
          <a:prstGeom prst="line">
            <a:avLst/>
          </a:prstGeom>
          <a:ln w="19050">
            <a:solidFill>
              <a:srgbClr val="A247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6190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414BD47-E2C0-4EB2-8AE3-CA5A1290F3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72779"/>
            <a:ext cx="9144000" cy="2387600"/>
          </a:xfrm>
        </p:spPr>
        <p:txBody>
          <a:bodyPr>
            <a:normAutofit/>
          </a:bodyPr>
          <a:lstStyle/>
          <a:p>
            <a:r>
              <a:rPr lang="tr-TR" sz="72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Böbrek nakli </a:t>
            </a:r>
            <a:br>
              <a:rPr lang="tr-TR" sz="72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r>
              <a:rPr lang="tr-TR" sz="72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hemşireliği tarihi</a:t>
            </a:r>
          </a:p>
        </p:txBody>
      </p:sp>
    </p:spTree>
    <p:extLst>
      <p:ext uri="{BB962C8B-B14F-4D97-AF65-F5344CB8AC3E}">
        <p14:creationId xmlns:p14="http://schemas.microsoft.com/office/powerpoint/2010/main" val="27181686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F218A07-F4E6-4937-AB67-0BCBBD8B1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İki resim arasındaki fark</a:t>
            </a:r>
          </a:p>
        </p:txBody>
      </p:sp>
      <p:pic>
        <p:nvPicPr>
          <p:cNvPr id="14" name="İçerik Yer Tutucusu 13">
            <a:extLst>
              <a:ext uri="{FF2B5EF4-FFF2-40B4-BE49-F238E27FC236}">
                <a16:creationId xmlns:a16="http://schemas.microsoft.com/office/drawing/2014/main" id="{55137DFA-9DD6-4B32-B99E-5304DE11BA8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987301"/>
            <a:ext cx="5181600" cy="4027985"/>
          </a:xfrm>
        </p:spPr>
      </p:pic>
      <p:pic>
        <p:nvPicPr>
          <p:cNvPr id="12" name="İçerik Yer Tutucusu 11">
            <a:extLst>
              <a:ext uri="{FF2B5EF4-FFF2-40B4-BE49-F238E27FC236}">
                <a16:creationId xmlns:a16="http://schemas.microsoft.com/office/drawing/2014/main" id="{0CF802A0-0789-4154-AE8B-581C9B5A4D4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38200" y="1825625"/>
            <a:ext cx="4584093" cy="4351338"/>
          </a:xfrm>
        </p:spPr>
      </p:pic>
    </p:spTree>
    <p:extLst>
      <p:ext uri="{BB962C8B-B14F-4D97-AF65-F5344CB8AC3E}">
        <p14:creationId xmlns:p14="http://schemas.microsoft.com/office/powerpoint/2010/main" val="3943971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1AA8D0C-3292-1304-2472-3C1F382DF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Böbrek nakli hemşireliği</a:t>
            </a:r>
            <a:endParaRPr lang="en-US" dirty="0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DCD128E0-D5FC-4F07-A47F-8AD113451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063" y="1348849"/>
            <a:ext cx="9488224" cy="4565725"/>
          </a:xfrm>
          <a:prstGeom prst="rect">
            <a:avLst/>
          </a:prstGeom>
        </p:spPr>
      </p:pic>
      <p:sp>
        <p:nvSpPr>
          <p:cNvPr id="11" name="Metin kutusu 10">
            <a:extLst>
              <a:ext uri="{FF2B5EF4-FFF2-40B4-BE49-F238E27FC236}">
                <a16:creationId xmlns:a16="http://schemas.microsoft.com/office/drawing/2014/main" id="{7CA6ADB5-B130-41F7-BF0C-E4FFD087BD3E}"/>
              </a:ext>
            </a:extLst>
          </p:cNvPr>
          <p:cNvSpPr txBox="1"/>
          <p:nvPr/>
        </p:nvSpPr>
        <p:spPr>
          <a:xfrm>
            <a:off x="4760650" y="6369764"/>
            <a:ext cx="767696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Hoffart</a:t>
            </a:r>
            <a:r>
              <a:rPr lang="en-US" sz="10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N. (2009). The development of kidney transplant nursing. </a:t>
            </a:r>
            <a:r>
              <a:rPr lang="en-US" sz="10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Nephrology Nursing Journal</a:t>
            </a:r>
            <a:r>
              <a:rPr lang="en-US" sz="10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US" sz="10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36</a:t>
            </a:r>
            <a:r>
              <a:rPr lang="en-US" sz="10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(2), 127.</a:t>
            </a:r>
            <a:endParaRPr lang="tr-TR" sz="1000" dirty="0"/>
          </a:p>
        </p:txBody>
      </p:sp>
    </p:spTree>
    <p:extLst>
      <p:ext uri="{BB962C8B-B14F-4D97-AF65-F5344CB8AC3E}">
        <p14:creationId xmlns:p14="http://schemas.microsoft.com/office/powerpoint/2010/main" val="19131844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BDE4922-8533-426C-8758-E81CF2B8B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 descr="Early kidney donor Herrick gave twin brother a longer life ...">
            <a:extLst>
              <a:ext uri="{FF2B5EF4-FFF2-40B4-BE49-F238E27FC236}">
                <a16:creationId xmlns:a16="http://schemas.microsoft.com/office/drawing/2014/main" id="{6DEE7054-F64D-4A4F-B4E9-572E1EA8E77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560" y="1825625"/>
            <a:ext cx="445888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147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7775AD7-EF6A-29E9-956B-49D975914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İlk nakil ilk hemşire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C36C4AE-D0A4-DD07-93EF-32BF4E183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6228425" cy="348824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>
                <a:latin typeface="Comic Sans MS" panose="030F0702030302020204" pitchFamily="66" charset="0"/>
              </a:rPr>
              <a:t>Clare </a:t>
            </a:r>
            <a:r>
              <a:rPr lang="en-US" sz="2400" dirty="0" err="1">
                <a:latin typeface="Comic Sans MS" panose="030F0702030302020204" pitchFamily="66" charset="0"/>
              </a:rPr>
              <a:t>Burta</a:t>
            </a:r>
            <a:r>
              <a:rPr lang="en-US" sz="2400" dirty="0">
                <a:latin typeface="Comic Sans MS" panose="030F0702030302020204" pitchFamily="66" charset="0"/>
              </a:rPr>
              <a:t>, Richard </a:t>
            </a:r>
            <a:r>
              <a:rPr lang="en-US" sz="2400" dirty="0" err="1">
                <a:latin typeface="Comic Sans MS" panose="030F0702030302020204" pitchFamily="66" charset="0"/>
              </a:rPr>
              <a:t>Herrick'in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bakımıyla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ilgilenen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hemşirelerden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biriydi</a:t>
            </a:r>
            <a:r>
              <a:rPr lang="en-US" sz="2400" dirty="0">
                <a:latin typeface="Comic Sans MS" panose="030F0702030302020204" pitchFamily="66" charset="0"/>
              </a:rPr>
              <a:t>. Peter Bent Brigham </a:t>
            </a:r>
            <a:r>
              <a:rPr lang="en-US" sz="2400" dirty="0" err="1">
                <a:latin typeface="Comic Sans MS" panose="030F0702030302020204" pitchFamily="66" charset="0"/>
              </a:rPr>
              <a:t>Hemşireli</a:t>
            </a:r>
            <a:r>
              <a:rPr lang="tr-TR" sz="2400" dirty="0">
                <a:latin typeface="Comic Sans MS" panose="030F0702030302020204" pitchFamily="66" charset="0"/>
              </a:rPr>
              <a:t>k Okulu’ndan </a:t>
            </a:r>
            <a:r>
              <a:rPr lang="en-US" sz="2400" dirty="0">
                <a:latin typeface="Comic Sans MS" panose="030F0702030302020204" pitchFamily="66" charset="0"/>
              </a:rPr>
              <a:t>1952 </a:t>
            </a:r>
            <a:r>
              <a:rPr lang="tr-TR" sz="2400" dirty="0">
                <a:latin typeface="Comic Sans MS" panose="030F0702030302020204" pitchFamily="66" charset="0"/>
              </a:rPr>
              <a:t>yılında </a:t>
            </a:r>
            <a:r>
              <a:rPr lang="en-US" sz="2400" dirty="0" err="1">
                <a:latin typeface="Comic Sans MS" panose="030F0702030302020204" pitchFamily="66" charset="0"/>
              </a:rPr>
              <a:t>mezun</a:t>
            </a:r>
            <a:r>
              <a:rPr lang="tr-TR" sz="2400" dirty="0">
                <a:latin typeface="Comic Sans MS" panose="030F0702030302020204" pitchFamily="66" charset="0"/>
              </a:rPr>
              <a:t> olmuştu</a:t>
            </a:r>
            <a:r>
              <a:rPr lang="en-US" sz="2400" dirty="0">
                <a:latin typeface="Comic Sans MS" panose="030F0702030302020204" pitchFamily="66" charset="0"/>
              </a:rPr>
              <a:t>. </a:t>
            </a:r>
            <a:endParaRPr lang="tr-TR" sz="24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400" dirty="0">
                <a:latin typeface="Comic Sans MS" panose="030F0702030302020204" pitchFamily="66" charset="0"/>
              </a:rPr>
              <a:t>1954'te </a:t>
            </a:r>
            <a:r>
              <a:rPr lang="en-US" sz="2400" dirty="0" err="1">
                <a:latin typeface="Comic Sans MS" panose="030F0702030302020204" pitchFamily="66" charset="0"/>
              </a:rPr>
              <a:t>Brigham’da</a:t>
            </a:r>
            <a:r>
              <a:rPr lang="tr-TR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Richard’a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tr-TR" sz="2400" dirty="0">
                <a:latin typeface="Comic Sans MS" panose="030F0702030302020204" pitchFamily="66" charset="0"/>
              </a:rPr>
              <a:t>ilk olarak </a:t>
            </a:r>
            <a:r>
              <a:rPr lang="en-US" sz="2400" dirty="0" err="1">
                <a:latin typeface="Comic Sans MS" panose="030F0702030302020204" pitchFamily="66" charset="0"/>
              </a:rPr>
              <a:t>derlenme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odasında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baktı</a:t>
            </a:r>
            <a:r>
              <a:rPr lang="en-US" sz="2400" dirty="0">
                <a:latin typeface="Comic Sans MS" panose="030F0702030302020204" pitchFamily="66" charset="0"/>
              </a:rPr>
              <a:t>, </a:t>
            </a:r>
            <a:r>
              <a:rPr lang="en-US" sz="2400" dirty="0" err="1">
                <a:latin typeface="Comic Sans MS" panose="030F0702030302020204" pitchFamily="66" charset="0"/>
              </a:rPr>
              <a:t>sonra</a:t>
            </a:r>
            <a:r>
              <a:rPr lang="tr-TR" sz="2400" dirty="0" err="1">
                <a:latin typeface="Comic Sans MS" panose="030F0702030302020204" pitchFamily="66" charset="0"/>
              </a:rPr>
              <a:t>sında</a:t>
            </a:r>
            <a:r>
              <a:rPr lang="tr-TR" sz="2400" dirty="0">
                <a:latin typeface="Comic Sans MS" panose="030F0702030302020204" pitchFamily="66" charset="0"/>
              </a:rPr>
              <a:t> da </a:t>
            </a:r>
            <a:r>
              <a:rPr lang="en-US" sz="2400" dirty="0" err="1">
                <a:latin typeface="Comic Sans MS" panose="030F0702030302020204" pitchFamily="66" charset="0"/>
              </a:rPr>
              <a:t>ona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bakmak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için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özel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vardiyalarda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çalışan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hemşirelerden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biriydi</a:t>
            </a:r>
            <a:r>
              <a:rPr lang="en-US" sz="2400" dirty="0">
                <a:latin typeface="Comic Sans MS" panose="030F0702030302020204" pitchFamily="66" charset="0"/>
              </a:rPr>
              <a:t>. </a:t>
            </a:r>
            <a:endParaRPr lang="tr-TR" sz="24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400" dirty="0">
                <a:latin typeface="Comic Sans MS" panose="030F0702030302020204" pitchFamily="66" charset="0"/>
              </a:rPr>
              <a:t>O </a:t>
            </a:r>
            <a:r>
              <a:rPr lang="en-US" sz="2400" dirty="0" err="1">
                <a:latin typeface="Comic Sans MS" panose="030F0702030302020204" pitchFamily="66" charset="0"/>
              </a:rPr>
              <a:t>zamanlar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tr-TR" sz="2400" dirty="0">
                <a:latin typeface="Comic Sans MS" panose="030F0702030302020204" pitchFamily="66" charset="0"/>
              </a:rPr>
              <a:t>da </a:t>
            </a:r>
            <a:r>
              <a:rPr lang="en-US" sz="2400" dirty="0" err="1">
                <a:latin typeface="Comic Sans MS" panose="030F0702030302020204" pitchFamily="66" charset="0"/>
              </a:rPr>
              <a:t>hemşire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sıkıntısı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nedeniyle</a:t>
            </a:r>
            <a:r>
              <a:rPr lang="en-US" sz="2400" dirty="0">
                <a:latin typeface="Comic Sans MS" panose="030F0702030302020204" pitchFamily="66" charset="0"/>
              </a:rPr>
              <a:t>, </a:t>
            </a:r>
            <a:r>
              <a:rPr lang="en-US" sz="2400" dirty="0" err="1">
                <a:latin typeface="Comic Sans MS" panose="030F0702030302020204" pitchFamily="66" charset="0"/>
              </a:rPr>
              <a:t>hastane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katlarındaki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personel</a:t>
            </a:r>
            <a:r>
              <a:rPr lang="tr-TR" sz="2400" dirty="0">
                <a:latin typeface="Comic Sans MS" panose="030F0702030302020204" pitchFamily="66" charset="0"/>
              </a:rPr>
              <a:t> sayısı 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yakın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izlemeye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ihtiyaç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duyan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hastaların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bakımı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için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yetersizdi</a:t>
            </a:r>
            <a:r>
              <a:rPr lang="en-US" sz="2400" dirty="0">
                <a:latin typeface="Comic Sans MS" panose="030F0702030302020204" pitchFamily="66" charset="0"/>
              </a:rPr>
              <a:t>. 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76E3DE97-3902-F39E-2789-ECCF295D307D}"/>
              </a:ext>
            </a:extLst>
          </p:cNvPr>
          <p:cNvSpPr txBox="1"/>
          <p:nvPr/>
        </p:nvSpPr>
        <p:spPr>
          <a:xfrm>
            <a:off x="975937" y="6108154"/>
            <a:ext cx="10780862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950" b="0" i="0" dirty="0">
                <a:solidFill>
                  <a:srgbClr val="222222"/>
                </a:solidFill>
                <a:effectLst/>
              </a:rPr>
              <a:t>Hatipoğlu, S., </a:t>
            </a:r>
            <a:r>
              <a:rPr lang="tr-TR" sz="950" b="0" i="0" dirty="0" err="1">
                <a:solidFill>
                  <a:srgbClr val="222222"/>
                </a:solidFill>
                <a:effectLst/>
              </a:rPr>
              <a:t>Karayurt</a:t>
            </a:r>
            <a:r>
              <a:rPr lang="tr-TR" sz="950" b="0" i="0" dirty="0">
                <a:solidFill>
                  <a:srgbClr val="222222"/>
                </a:solidFill>
                <a:effectLst/>
              </a:rPr>
              <a:t>, Ö., </a:t>
            </a:r>
            <a:r>
              <a:rPr lang="tr-TR" sz="950" b="0" i="0" dirty="0" err="1">
                <a:solidFill>
                  <a:srgbClr val="222222"/>
                </a:solidFill>
                <a:effectLst/>
              </a:rPr>
              <a:t>Ordin</a:t>
            </a:r>
            <a:r>
              <a:rPr lang="tr-TR" sz="950" b="0" i="0" dirty="0">
                <a:solidFill>
                  <a:srgbClr val="222222"/>
                </a:solidFill>
                <a:effectLst/>
              </a:rPr>
              <a:t>, Y. S., &amp; İşeri, Ö. (2017). Türk ye’de Organ </a:t>
            </a:r>
            <a:r>
              <a:rPr lang="tr-TR" sz="950" b="0" i="0" dirty="0" err="1">
                <a:solidFill>
                  <a:srgbClr val="222222"/>
                </a:solidFill>
                <a:effectLst/>
              </a:rPr>
              <a:t>Nakl</a:t>
            </a:r>
            <a:r>
              <a:rPr lang="tr-TR" sz="950" b="0" i="0" dirty="0">
                <a:solidFill>
                  <a:srgbClr val="222222"/>
                </a:solidFill>
                <a:effectLst/>
              </a:rPr>
              <a:t> Hemşireliğinin; Dünü, Bugünü ve Yarını…. </a:t>
            </a:r>
            <a:r>
              <a:rPr lang="tr-TR" sz="950" b="0" i="1" dirty="0" err="1">
                <a:solidFill>
                  <a:srgbClr val="222222"/>
                </a:solidFill>
                <a:effectLst/>
              </a:rPr>
              <a:t>Florence</a:t>
            </a:r>
            <a:r>
              <a:rPr lang="tr-TR" sz="950" b="0" i="1" dirty="0">
                <a:solidFill>
                  <a:srgbClr val="222222"/>
                </a:solidFill>
                <a:effectLst/>
              </a:rPr>
              <a:t> Nightingale Hemşirelik Dergisi</a:t>
            </a:r>
            <a:r>
              <a:rPr lang="tr-TR" sz="950" b="0" i="0" dirty="0">
                <a:solidFill>
                  <a:srgbClr val="222222"/>
                </a:solidFill>
                <a:effectLst/>
              </a:rPr>
              <a:t>, </a:t>
            </a:r>
            <a:r>
              <a:rPr lang="tr-TR" sz="950" b="0" i="1" dirty="0">
                <a:solidFill>
                  <a:srgbClr val="222222"/>
                </a:solidFill>
                <a:effectLst/>
              </a:rPr>
              <a:t>25</a:t>
            </a:r>
            <a:r>
              <a:rPr lang="tr-TR" sz="950" b="0" i="0" dirty="0">
                <a:solidFill>
                  <a:srgbClr val="222222"/>
                </a:solidFill>
                <a:effectLst/>
              </a:rPr>
              <a:t>(1), 49-57.</a:t>
            </a:r>
            <a:endParaRPr lang="en-US" sz="950" dirty="0"/>
          </a:p>
          <a:p>
            <a:r>
              <a:rPr lang="en-US" sz="950" dirty="0" err="1"/>
              <a:t>Hoffart</a:t>
            </a:r>
            <a:r>
              <a:rPr lang="en-US" sz="950" dirty="0"/>
              <a:t>, N. (2009). The development of kidney transplant nursing. </a:t>
            </a:r>
            <a:r>
              <a:rPr lang="en-US" sz="950" i="1" dirty="0"/>
              <a:t>Nephrology Nursing Journal</a:t>
            </a:r>
            <a:r>
              <a:rPr lang="en-US" sz="950" dirty="0"/>
              <a:t>, 36(2), 127.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5911A4E4-6788-41D1-81C3-642C83CB19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2349" y="1690687"/>
            <a:ext cx="3368203" cy="3263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8264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83B6A8D-F21A-4F2D-A6F8-EC19844D9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098" name="Picture 2" descr="Resim">
            <a:extLst>
              <a:ext uri="{FF2B5EF4-FFF2-40B4-BE49-F238E27FC236}">
                <a16:creationId xmlns:a16="http://schemas.microsoft.com/office/drawing/2014/main" id="{08BC17D3-42B6-4136-88D8-DB3EACF80F3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731" y="1825625"/>
            <a:ext cx="804653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k: Aşağı 3">
            <a:extLst>
              <a:ext uri="{FF2B5EF4-FFF2-40B4-BE49-F238E27FC236}">
                <a16:creationId xmlns:a16="http://schemas.microsoft.com/office/drawing/2014/main" id="{128EB7BE-F5AE-46C3-8A23-199D26C30FED}"/>
              </a:ext>
            </a:extLst>
          </p:cNvPr>
          <p:cNvSpPr/>
          <p:nvPr/>
        </p:nvSpPr>
        <p:spPr>
          <a:xfrm>
            <a:off x="8966447" y="1690688"/>
            <a:ext cx="541538" cy="1167921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192838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251CB3E-4418-412C-A16E-6A7C7A776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460" y="1798993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dirty="0" err="1">
                <a:latin typeface="Comic Sans MS" panose="030F0702030302020204" pitchFamily="66" charset="0"/>
              </a:rPr>
              <a:t>Burta</a:t>
            </a:r>
            <a:r>
              <a:rPr lang="tr-TR" dirty="0">
                <a:latin typeface="Comic Sans MS" panose="030F0702030302020204" pitchFamily="66" charset="0"/>
              </a:rPr>
              <a:t>, kendisi ile yapılan bir görüşmede </a:t>
            </a:r>
            <a:r>
              <a:rPr lang="tr-TR" dirty="0" err="1">
                <a:latin typeface="Comic Sans MS" panose="030F0702030302020204" pitchFamily="66" charset="0"/>
              </a:rPr>
              <a:t>Herrick’e</a:t>
            </a:r>
            <a:r>
              <a:rPr lang="tr-TR" dirty="0">
                <a:latin typeface="Comic Sans MS" panose="030F0702030302020204" pitchFamily="66" charset="0"/>
              </a:rPr>
              <a:t> hemşirelik bakımı sunduğu sürecin diğer </a:t>
            </a:r>
            <a:r>
              <a:rPr lang="tr-TR" dirty="0" err="1">
                <a:latin typeface="Comic Sans MS" panose="030F0702030302020204" pitchFamily="66" charset="0"/>
              </a:rPr>
              <a:t>postop</a:t>
            </a:r>
            <a:r>
              <a:rPr lang="tr-TR" dirty="0">
                <a:latin typeface="Comic Sans MS" panose="030F0702030302020204" pitchFamily="66" charset="0"/>
              </a:rPr>
              <a:t> hastalardakine oldukça benzer olduğunu hatırlıyor: «yaşamsal belirtileri sık sık kontrol edin, ameliyat bölgesinde kanama olup olmadığını kontrol edin, alım ve çıkışı yakından izleyin ve onu rahat ettirin.»</a:t>
            </a:r>
          </a:p>
          <a:p>
            <a:pPr marL="0" indent="0">
              <a:buNone/>
            </a:pPr>
            <a:endParaRPr lang="tr-TR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tr-TR" dirty="0" err="1">
                <a:latin typeface="Comic Sans MS" panose="030F0702030302020204" pitchFamily="66" charset="0"/>
              </a:rPr>
              <a:t>Burta</a:t>
            </a:r>
            <a:r>
              <a:rPr lang="tr-TR" dirty="0">
                <a:latin typeface="Comic Sans MS" panose="030F0702030302020204" pitchFamily="66" charset="0"/>
              </a:rPr>
              <a:t> emekli olmadan önce uzun yıllar çalıştı, ancak başka bir nakil hastasına hiçbir zaman hemşirelik bakımı sağlamadı.</a:t>
            </a:r>
          </a:p>
          <a:p>
            <a:pPr marL="0" indent="0">
              <a:buNone/>
            </a:pPr>
            <a:endParaRPr lang="tr-TR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tr-TR" dirty="0">
                <a:latin typeface="Comic Sans MS" panose="030F0702030302020204" pitchFamily="66" charset="0"/>
              </a:rPr>
              <a:t>Ancak hem bu hastanede hem de </a:t>
            </a:r>
            <a:r>
              <a:rPr lang="tr-TR" dirty="0" err="1">
                <a:latin typeface="Comic Sans MS" panose="030F0702030302020204" pitchFamily="66" charset="0"/>
              </a:rPr>
              <a:t>transplant</a:t>
            </a:r>
            <a:r>
              <a:rPr lang="tr-TR" dirty="0">
                <a:latin typeface="Comic Sans MS" panose="030F0702030302020204" pitchFamily="66" charset="0"/>
              </a:rPr>
              <a:t> yapılan başka merkezlerde 50’li yıların sonuna kadar böbrek nakli yapılan hastaların takibinden sorumlu özel hemşirelerin istihdam edildiği ifade edilmekte.</a:t>
            </a:r>
          </a:p>
        </p:txBody>
      </p:sp>
      <p:sp>
        <p:nvSpPr>
          <p:cNvPr id="4" name="Başlık 1">
            <a:extLst>
              <a:ext uri="{FF2B5EF4-FFF2-40B4-BE49-F238E27FC236}">
                <a16:creationId xmlns:a16="http://schemas.microsoft.com/office/drawing/2014/main" id="{9BB61A12-A14F-4BE6-A7C9-3A21A683F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258" y="338492"/>
            <a:ext cx="10515600" cy="1325563"/>
          </a:xfrm>
        </p:spPr>
        <p:txBody>
          <a:bodyPr/>
          <a:lstStyle/>
          <a:p>
            <a:r>
              <a:rPr lang="tr-TR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İlk nakil ilk hemşire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9995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C4F3661-F482-45FF-8F5D-30BBFC2C3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İlk makale</a:t>
            </a:r>
          </a:p>
        </p:txBody>
      </p:sp>
      <p:pic>
        <p:nvPicPr>
          <p:cNvPr id="7" name="İçerik Yer Tutucusu 6">
            <a:extLst>
              <a:ext uri="{FF2B5EF4-FFF2-40B4-BE49-F238E27FC236}">
                <a16:creationId xmlns:a16="http://schemas.microsoft.com/office/drawing/2014/main" id="{E3F944F6-E377-4A94-84FF-96EC515F06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8013" y="2397386"/>
            <a:ext cx="8630854" cy="2781688"/>
          </a:xfr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456E7478-A5EF-4127-82FA-C1B357ACEF9D}"/>
              </a:ext>
            </a:extLst>
          </p:cNvPr>
          <p:cNvSpPr txBox="1"/>
          <p:nvPr/>
        </p:nvSpPr>
        <p:spPr>
          <a:xfrm>
            <a:off x="1651246" y="6308209"/>
            <a:ext cx="99600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Harris, S., &amp; </a:t>
            </a:r>
            <a:r>
              <a:rPr lang="en-US" dirty="0" err="1"/>
              <a:t>Dossetor</a:t>
            </a:r>
            <a:r>
              <a:rPr lang="en-US" dirty="0"/>
              <a:t>, J. (1959). Renal transplant; nursing care. The Canadian nurse, 55(6), 508-512.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827959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5CE9BC2-93E6-456C-8C8D-EEB991717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7C2C311A-D736-44DB-98DA-1AD67DDE2F7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09499" y="1825625"/>
            <a:ext cx="3240447" cy="4351338"/>
          </a:xfr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935DE18A-751D-4C25-8BAF-8E03609BCE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9324" y="2175905"/>
            <a:ext cx="3905795" cy="4001058"/>
          </a:xfrm>
          <a:prstGeom prst="rect">
            <a:avLst/>
          </a:prstGeom>
        </p:spPr>
      </p:pic>
      <p:pic>
        <p:nvPicPr>
          <p:cNvPr id="14" name="Resim 13">
            <a:extLst>
              <a:ext uri="{FF2B5EF4-FFF2-40B4-BE49-F238E27FC236}">
                <a16:creationId xmlns:a16="http://schemas.microsoft.com/office/drawing/2014/main" id="{737987F6-8AB8-48F0-9504-50ED76ED48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99" y="2134133"/>
            <a:ext cx="3467584" cy="3734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3293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0DAE37F-0269-4381-B218-EF2DE3646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1859"/>
            <a:ext cx="10515600" cy="1325563"/>
          </a:xfrm>
        </p:spPr>
        <p:txBody>
          <a:bodyPr/>
          <a:lstStyle/>
          <a:p>
            <a:r>
              <a:rPr lang="tr-TR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Bir sonraki aşama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E6DEFD5B-952D-45B5-8696-AE16D103C53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09125" y="1488273"/>
            <a:ext cx="1933575" cy="2362200"/>
          </a:xfrm>
          <a:prstGeom prst="rect">
            <a:avLst/>
          </a:prstGeom>
        </p:spPr>
      </p:pic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470B88F-B85F-43CC-9224-7EA90169C5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53331"/>
            <a:ext cx="5883676" cy="435133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tr-TR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Hemşirelik açısından sonuçları:</a:t>
            </a:r>
          </a:p>
          <a:p>
            <a:pPr marL="0" indent="0">
              <a:buNone/>
            </a:pPr>
            <a:r>
              <a:rPr lang="tr-TR" dirty="0" err="1">
                <a:latin typeface="Comic Sans MS" panose="030F0702030302020204" pitchFamily="66" charset="0"/>
              </a:rPr>
              <a:t>Transplant</a:t>
            </a:r>
            <a:r>
              <a:rPr lang="tr-TR" dirty="0">
                <a:latin typeface="Comic Sans MS" panose="030F0702030302020204" pitchFamily="66" charset="0"/>
              </a:rPr>
              <a:t> servislerinin kurulması.</a:t>
            </a:r>
          </a:p>
          <a:p>
            <a:pPr marL="0" indent="0">
              <a:buNone/>
            </a:pPr>
            <a:r>
              <a:rPr lang="tr-TR" dirty="0">
                <a:latin typeface="Comic Sans MS" panose="030F0702030302020204" pitchFamily="66" charset="0"/>
              </a:rPr>
              <a:t>1960 yılında, </a:t>
            </a:r>
            <a:r>
              <a:rPr lang="tr-TR" dirty="0" err="1">
                <a:latin typeface="Comic Sans MS" panose="030F0702030302020204" pitchFamily="66" charset="0"/>
              </a:rPr>
              <a:t>Richmond'daki</a:t>
            </a:r>
            <a:r>
              <a:rPr lang="tr-TR" dirty="0">
                <a:latin typeface="Comic Sans MS" panose="030F0702030302020204" pitchFamily="66" charset="0"/>
              </a:rPr>
              <a:t> Virginia </a:t>
            </a:r>
            <a:r>
              <a:rPr lang="tr-TR" dirty="0" err="1">
                <a:latin typeface="Comic Sans MS" panose="030F0702030302020204" pitchFamily="66" charset="0"/>
              </a:rPr>
              <a:t>Medical</a:t>
            </a:r>
            <a:r>
              <a:rPr lang="tr-TR" dirty="0">
                <a:latin typeface="Comic Sans MS" panose="030F0702030302020204" pitchFamily="66" charset="0"/>
              </a:rPr>
              <a:t> </a:t>
            </a:r>
            <a:r>
              <a:rPr lang="tr-TR" dirty="0" err="1">
                <a:latin typeface="Comic Sans MS" panose="030F0702030302020204" pitchFamily="66" charset="0"/>
              </a:rPr>
              <a:t>College</a:t>
            </a:r>
            <a:r>
              <a:rPr lang="tr-TR" dirty="0">
                <a:latin typeface="Comic Sans MS" panose="030F0702030302020204" pitchFamily="66" charset="0"/>
              </a:rPr>
              <a:t> (MCV) Hastanesi’nde beş odalı </a:t>
            </a:r>
            <a:r>
              <a:rPr lang="tr-TR" dirty="0" err="1">
                <a:latin typeface="Comic Sans MS" panose="030F0702030302020204" pitchFamily="66" charset="0"/>
              </a:rPr>
              <a:t>transplant</a:t>
            </a:r>
            <a:r>
              <a:rPr lang="tr-TR" dirty="0">
                <a:latin typeface="Comic Sans MS" panose="030F0702030302020204" pitchFamily="66" charset="0"/>
              </a:rPr>
              <a:t> birimi oluşturuldu.</a:t>
            </a:r>
          </a:p>
          <a:p>
            <a:pPr marL="0" indent="0">
              <a:buNone/>
            </a:pPr>
            <a:r>
              <a:rPr lang="tr-TR" dirty="0">
                <a:latin typeface="Comic Sans MS" panose="030F0702030302020204" pitchFamily="66" charset="0"/>
              </a:rPr>
              <a:t>Birimde ameliyathane prosedürleri ve ABD Deniz Kuvvetleri Hemşire </a:t>
            </a:r>
            <a:r>
              <a:rPr lang="tr-TR" dirty="0" err="1">
                <a:latin typeface="Comic Sans MS" panose="030F0702030302020204" pitchFamily="66" charset="0"/>
              </a:rPr>
              <a:t>Kolordusu’na</a:t>
            </a:r>
            <a:r>
              <a:rPr lang="tr-TR" dirty="0">
                <a:latin typeface="Comic Sans MS" panose="030F0702030302020204" pitchFamily="66" charset="0"/>
              </a:rPr>
              <a:t> ait nükleer hemşirelik müfredatı kullanılarak geliştirilmiştir.</a:t>
            </a:r>
          </a:p>
          <a:p>
            <a:pPr marL="0" indent="0">
              <a:buNone/>
            </a:pPr>
            <a:endParaRPr lang="tr-TR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tr-TR" dirty="0">
                <a:latin typeface="Comic Sans MS" panose="030F0702030302020204" pitchFamily="66" charset="0"/>
              </a:rPr>
              <a:t>Tek hastaya yedi hemşirenin bakım verdiği belirtilmektedir.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80E52EEA-D840-4CF7-9328-3FD38BD72F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7943" y="3588798"/>
            <a:ext cx="3144915" cy="263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117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0DAE37F-0269-4381-B218-EF2DE3646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1859"/>
            <a:ext cx="10515600" cy="1325563"/>
          </a:xfrm>
        </p:spPr>
        <p:txBody>
          <a:bodyPr/>
          <a:lstStyle/>
          <a:p>
            <a:r>
              <a:rPr lang="tr-TR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Bir sonraki aşama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470B88F-B85F-43CC-9224-7EA90169C5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7741" y="1566401"/>
            <a:ext cx="1014495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>
                <a:latin typeface="Comic Sans MS" panose="030F0702030302020204" pitchFamily="66" charset="0"/>
              </a:rPr>
              <a:t>TBI'nin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immünosupresyonun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başlıca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aracı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olduğu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birkaç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yıl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boyunca</a:t>
            </a:r>
            <a:r>
              <a:rPr lang="en-US" dirty="0">
                <a:latin typeface="Comic Sans MS" panose="030F0702030302020204" pitchFamily="66" charset="0"/>
              </a:rPr>
              <a:t>, </a:t>
            </a:r>
            <a:r>
              <a:rPr lang="en-US" dirty="0" err="1">
                <a:latin typeface="Comic Sans MS" panose="030F0702030302020204" pitchFamily="66" charset="0"/>
              </a:rPr>
              <a:t>nakil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sonrası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tr-TR" dirty="0" err="1">
                <a:latin typeface="Comic Sans MS" panose="030F0702030302020204" pitchFamily="66" charset="0"/>
              </a:rPr>
              <a:t>postop</a:t>
            </a:r>
            <a:r>
              <a:rPr lang="tr-TR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bakımı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genel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ameliyat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sonrası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bakımdan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ayıran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kilit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faktör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00B050"/>
                </a:solidFill>
                <a:latin typeface="Comic Sans MS" panose="030F0702030302020204" pitchFamily="66" charset="0"/>
              </a:rPr>
              <a:t>steril</a:t>
            </a:r>
            <a:r>
              <a:rPr lang="en-US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00B050"/>
                </a:solidFill>
                <a:latin typeface="Comic Sans MS" panose="030F0702030302020204" pitchFamily="66" charset="0"/>
              </a:rPr>
              <a:t>odaydı</a:t>
            </a:r>
            <a:r>
              <a:rPr lang="en-US" dirty="0">
                <a:latin typeface="Comic Sans MS" panose="030F0702030302020204" pitchFamily="66" charset="0"/>
              </a:rPr>
              <a:t>. </a:t>
            </a:r>
            <a:r>
              <a:rPr lang="en-US" dirty="0" err="1">
                <a:latin typeface="Comic Sans MS" panose="030F0702030302020204" pitchFamily="66" charset="0"/>
              </a:rPr>
              <a:t>Ameliyathane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rotasyonları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çoğu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hemşire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eğitim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programının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bir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parçası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olduğu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için</a:t>
            </a:r>
            <a:r>
              <a:rPr lang="tr-TR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katı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steril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oda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prosedürlerine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aşina</a:t>
            </a:r>
            <a:r>
              <a:rPr lang="tr-TR" dirty="0" err="1">
                <a:latin typeface="Comic Sans MS" panose="030F0702030302020204" pitchFamily="66" charset="0"/>
              </a:rPr>
              <a:t>ydılar</a:t>
            </a:r>
            <a:r>
              <a:rPr lang="en-US" dirty="0">
                <a:latin typeface="Comic Sans MS" panose="030F0702030302020204" pitchFamily="66" charset="0"/>
              </a:rPr>
              <a:t>. </a:t>
            </a:r>
            <a:endParaRPr lang="tr-TR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dirty="0" err="1">
                <a:latin typeface="Comic Sans MS" panose="030F0702030302020204" pitchFamily="66" charset="0"/>
              </a:rPr>
              <a:t>Ancak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ultraviyole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ışı</a:t>
            </a:r>
            <a:r>
              <a:rPr lang="tr-TR" dirty="0" err="1">
                <a:latin typeface="Comic Sans MS" panose="030F0702030302020204" pitchFamily="66" charset="0"/>
              </a:rPr>
              <a:t>nlar</a:t>
            </a:r>
            <a:r>
              <a:rPr lang="en-US" dirty="0">
                <a:latin typeface="Comic Sans MS" panose="030F0702030302020204" pitchFamily="66" charset="0"/>
              </a:rPr>
              <a:t>, </a:t>
            </a:r>
            <a:r>
              <a:rPr lang="en-US" dirty="0" err="1">
                <a:latin typeface="Comic Sans MS" panose="030F0702030302020204" pitchFamily="66" charset="0"/>
              </a:rPr>
              <a:t>uzaktan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izleme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cihazları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ve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interkom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sistemleri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gibi</a:t>
            </a:r>
            <a:r>
              <a:rPr lang="en-US" dirty="0">
                <a:latin typeface="Comic Sans MS" panose="030F0702030302020204" pitchFamily="66" charset="0"/>
              </a:rPr>
              <a:t> yeni </a:t>
            </a:r>
            <a:r>
              <a:rPr lang="en-US" dirty="0" err="1">
                <a:latin typeface="Comic Sans MS" panose="030F0702030302020204" pitchFamily="66" charset="0"/>
              </a:rPr>
              <a:t>unsurların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bu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ileri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cerrahi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prosedür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uygulanan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hastaların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bakımı</a:t>
            </a:r>
            <a:r>
              <a:rPr lang="tr-TR" dirty="0" err="1">
                <a:latin typeface="Comic Sans MS" panose="030F0702030302020204" pitchFamily="66" charset="0"/>
              </a:rPr>
              <a:t>na</a:t>
            </a:r>
            <a:r>
              <a:rPr lang="tr-TR" dirty="0">
                <a:latin typeface="Comic Sans MS" panose="030F0702030302020204" pitchFamily="66" charset="0"/>
              </a:rPr>
              <a:t> dahil edilmesi </a:t>
            </a:r>
            <a:r>
              <a:rPr lang="en-US" dirty="0" err="1">
                <a:latin typeface="Comic Sans MS" panose="030F0702030302020204" pitchFamily="66" charset="0"/>
              </a:rPr>
              <a:t>bu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hemşireler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için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muhtemelen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heyecan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vericiydi</a:t>
            </a:r>
            <a:r>
              <a:rPr lang="en-US" dirty="0">
                <a:latin typeface="Comic Sans MS" panose="030F0702030302020204" pitchFamily="66" charset="0"/>
              </a:rPr>
              <a:t>.</a:t>
            </a:r>
            <a:endParaRPr lang="tr-TR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072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F1BE612-C989-4235-AA83-B348F5A59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0070C0"/>
                </a:solidFill>
                <a:latin typeface="Comic Sans MS" panose="030F0702030302020204" pitchFamily="66" charset="0"/>
              </a:rPr>
              <a:t>Gelişmeler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4D4EA81-F4DE-4690-AD90-FDDAD66D745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Hemodiyalizde, </a:t>
            </a:r>
            <a:r>
              <a:rPr lang="tr-TR" dirty="0" err="1"/>
              <a:t>eksternal</a:t>
            </a:r>
            <a:r>
              <a:rPr lang="tr-TR" dirty="0"/>
              <a:t> </a:t>
            </a:r>
            <a:r>
              <a:rPr lang="tr-TR" dirty="0" err="1"/>
              <a:t>arteriovenöz</a:t>
            </a:r>
            <a:r>
              <a:rPr lang="tr-TR" dirty="0"/>
              <a:t> </a:t>
            </a:r>
            <a:r>
              <a:rPr lang="tr-TR" dirty="0" err="1"/>
              <a:t>şant</a:t>
            </a:r>
            <a:r>
              <a:rPr lang="tr-TR" dirty="0"/>
              <a:t> gelişimi, bölgesel diyaliz merkezlerinin açılması ve evde diyaliz olanaklarının bulunması dahil olmak üzere </a:t>
            </a:r>
            <a:r>
              <a:rPr lang="tr-TR" dirty="0" err="1"/>
              <a:t>kaydedeilen</a:t>
            </a:r>
            <a:r>
              <a:rPr lang="tr-TR" dirty="0"/>
              <a:t> ilerlemeler, hastaların nakil beklerken diyalizde kalmalarına veya başarısız bir nakil sonrasında diyalize dönmelerine olanak sağladı.</a:t>
            </a:r>
          </a:p>
        </p:txBody>
      </p:sp>
      <p:pic>
        <p:nvPicPr>
          <p:cNvPr id="5122" name="Picture 2" descr="Olgularla Fistül Sorunları">
            <a:extLst>
              <a:ext uri="{FF2B5EF4-FFF2-40B4-BE49-F238E27FC236}">
                <a16:creationId xmlns:a16="http://schemas.microsoft.com/office/drawing/2014/main" id="{9E658921-9754-4E4A-A2BC-C9C0A7EB5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8971" y="1935332"/>
            <a:ext cx="3632818" cy="3719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35482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F1BE612-C989-4235-AA83-B348F5A59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058B666-0DA1-469F-B69B-2950D05CEC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43852" y="1825625"/>
            <a:ext cx="5609948" cy="4351338"/>
          </a:xfrm>
        </p:spPr>
        <p:txBody>
          <a:bodyPr>
            <a:normAutofit/>
          </a:bodyPr>
          <a:lstStyle/>
          <a:p>
            <a:r>
              <a:rPr lang="tr-TR" dirty="0">
                <a:latin typeface="Comic Sans MS" panose="030F0702030302020204" pitchFamily="66" charset="0"/>
              </a:rPr>
              <a:t>Sonuç olarak, daha fazla hastane böbrek nakli programlarına başladı. </a:t>
            </a:r>
          </a:p>
          <a:p>
            <a:endParaRPr lang="tr-TR" dirty="0">
              <a:latin typeface="Comic Sans MS" panose="030F0702030302020204" pitchFamily="66" charset="0"/>
            </a:endParaRPr>
          </a:p>
          <a:p>
            <a:r>
              <a:rPr lang="tr-TR" dirty="0">
                <a:latin typeface="Comic Sans MS" panose="030F0702030302020204" pitchFamily="66" charset="0"/>
              </a:rPr>
              <a:t>1954'te ilk uluslararası transplantasyon konferansına “yaklaşık 25” kişinin katıldığı, 1966’daki yedinci konferansa katılımın “birkaç yüze” çıktığı ifade edilmektedir.</a:t>
            </a:r>
          </a:p>
        </p:txBody>
      </p:sp>
      <p:pic>
        <p:nvPicPr>
          <p:cNvPr id="6146" name="Picture 2" descr="67th anniversary of the world's first kidney transplant - India Today">
            <a:extLst>
              <a:ext uri="{FF2B5EF4-FFF2-40B4-BE49-F238E27FC236}">
                <a16:creationId xmlns:a16="http://schemas.microsoft.com/office/drawing/2014/main" id="{CD69246D-61B0-4FEC-B7AE-2F14E642A468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262" y="2828459"/>
            <a:ext cx="3574187" cy="2227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1608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F1BE612-C989-4235-AA83-B348F5A59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058B666-0DA1-469F-B69B-2950D05CEC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tr-TR" dirty="0">
                <a:latin typeface="Comic Sans MS" panose="030F0702030302020204" pitchFamily="66" charset="0"/>
              </a:rPr>
              <a:t>Nakil programlarının sayısı arttıkça, ilgilenen hemşireler için de  bu alanda çalışma fırsatı ortaya çıktı. </a:t>
            </a:r>
          </a:p>
          <a:p>
            <a:pPr marL="0" indent="0">
              <a:buNone/>
            </a:pPr>
            <a:endParaRPr lang="tr-TR" dirty="0">
              <a:latin typeface="Comic Sans MS" panose="030F0702030302020204" pitchFamily="66" charset="0"/>
            </a:endParaRPr>
          </a:p>
          <a:p>
            <a:r>
              <a:rPr lang="tr-TR" dirty="0">
                <a:latin typeface="Comic Sans MS" panose="030F0702030302020204" pitchFamily="66" charset="0"/>
              </a:rPr>
              <a:t>Yenilikçi bir şeye dahil olma olasılığı, hemşirelerin de bu konuya ilgilerini artırdı. </a:t>
            </a:r>
          </a:p>
        </p:txBody>
      </p:sp>
    </p:spTree>
    <p:extLst>
      <p:ext uri="{BB962C8B-B14F-4D97-AF65-F5344CB8AC3E}">
        <p14:creationId xmlns:p14="http://schemas.microsoft.com/office/powerpoint/2010/main" val="10070821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F1BE612-C989-4235-AA83-B348F5A59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8492"/>
            <a:ext cx="10515600" cy="1325563"/>
          </a:xfrm>
        </p:spPr>
        <p:txBody>
          <a:bodyPr/>
          <a:lstStyle/>
          <a:p>
            <a:r>
              <a:rPr lang="tr-TR" dirty="0" err="1">
                <a:solidFill>
                  <a:srgbClr val="0070C0"/>
                </a:solidFill>
              </a:rPr>
              <a:t>Michele</a:t>
            </a:r>
            <a:r>
              <a:rPr lang="tr-TR" dirty="0">
                <a:solidFill>
                  <a:srgbClr val="0070C0"/>
                </a:solidFill>
              </a:rPr>
              <a:t> </a:t>
            </a:r>
            <a:r>
              <a:rPr lang="tr-TR" dirty="0" err="1">
                <a:solidFill>
                  <a:srgbClr val="0070C0"/>
                </a:solidFill>
              </a:rPr>
              <a:t>Topor</a:t>
            </a:r>
            <a:r>
              <a:rPr lang="tr-TR" dirty="0">
                <a:solidFill>
                  <a:srgbClr val="0070C0"/>
                </a:solidFill>
              </a:rPr>
              <a:t>,</a:t>
            </a:r>
            <a:br>
              <a:rPr lang="tr-TR" dirty="0">
                <a:solidFill>
                  <a:srgbClr val="0070C0"/>
                </a:solidFill>
              </a:rPr>
            </a:br>
            <a:r>
              <a:rPr lang="tr-TR" dirty="0" err="1">
                <a:solidFill>
                  <a:srgbClr val="0070C0"/>
                </a:solidFill>
              </a:rPr>
              <a:t>Brigham</a:t>
            </a:r>
            <a:r>
              <a:rPr lang="tr-TR" dirty="0">
                <a:solidFill>
                  <a:srgbClr val="0070C0"/>
                </a:solidFill>
              </a:rPr>
              <a:t> Böbrek Nakli Birimi Hemşiresi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4DE327A-939C-47C4-8A3E-46ADEDB42D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081334" cy="4351338"/>
          </a:xfrm>
        </p:spPr>
        <p:txBody>
          <a:bodyPr>
            <a:normAutofit/>
          </a:bodyPr>
          <a:lstStyle/>
          <a:p>
            <a:r>
              <a:rPr lang="tr-TR" dirty="0">
                <a:latin typeface="Comic Sans MS" panose="030F0702030302020204" pitchFamily="66" charset="0"/>
              </a:rPr>
              <a:t>«</a:t>
            </a:r>
            <a:r>
              <a:rPr lang="tr-TR" dirty="0" err="1">
                <a:latin typeface="Comic Sans MS" panose="030F0702030302020204" pitchFamily="66" charset="0"/>
              </a:rPr>
              <a:t>Brigham'da</a:t>
            </a:r>
            <a:r>
              <a:rPr lang="tr-TR" dirty="0">
                <a:latin typeface="Comic Sans MS" panose="030F0702030302020204" pitchFamily="66" charset="0"/>
              </a:rPr>
              <a:t> öğrenci hemşireyken nakil ünitesinde çalışmıştım. Oradaki deneyimimden adeta büyülendim. Mezun olduğum yıl [1965], böbrek nakli ünitesinin hemen dışında olan tıbbi-cerrahi birimde çalıştım. Nakil ünitesinde ne zaman yardıma ihtiyaçları olsa, oraya süzülüyordum. Bir yıl </a:t>
            </a:r>
            <a:r>
              <a:rPr lang="tr-TR" dirty="0" err="1">
                <a:latin typeface="Comic Sans MS" panose="030F0702030302020204" pitchFamily="66" charset="0"/>
              </a:rPr>
              <a:t>med</a:t>
            </a:r>
            <a:r>
              <a:rPr lang="tr-TR" dirty="0">
                <a:latin typeface="Comic Sans MS" panose="030F0702030302020204" pitchFamily="66" charset="0"/>
              </a:rPr>
              <a:t>-cerrahi ünitesinde çalıştım ve ardından nakil ünitesine geçtim.»</a:t>
            </a:r>
          </a:p>
        </p:txBody>
      </p:sp>
    </p:spTree>
    <p:extLst>
      <p:ext uri="{BB962C8B-B14F-4D97-AF65-F5344CB8AC3E}">
        <p14:creationId xmlns:p14="http://schemas.microsoft.com/office/powerpoint/2010/main" val="31899076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F1BE612-C989-4235-AA83-B348F5A59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849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tr-TR" dirty="0" err="1">
                <a:solidFill>
                  <a:srgbClr val="0070C0"/>
                </a:solidFill>
              </a:rPr>
              <a:t>Dorothy</a:t>
            </a:r>
            <a:r>
              <a:rPr lang="tr-TR" dirty="0">
                <a:solidFill>
                  <a:srgbClr val="0070C0"/>
                </a:solidFill>
              </a:rPr>
              <a:t> </a:t>
            </a:r>
            <a:r>
              <a:rPr lang="tr-TR" dirty="0" err="1">
                <a:solidFill>
                  <a:srgbClr val="0070C0"/>
                </a:solidFill>
              </a:rPr>
              <a:t>Sheblski</a:t>
            </a:r>
            <a:r>
              <a:rPr lang="tr-TR" dirty="0">
                <a:solidFill>
                  <a:srgbClr val="0070C0"/>
                </a:solidFill>
              </a:rPr>
              <a:t>,</a:t>
            </a:r>
            <a:br>
              <a:rPr lang="tr-TR" dirty="0">
                <a:solidFill>
                  <a:srgbClr val="0070C0"/>
                </a:solidFill>
              </a:rPr>
            </a:br>
            <a:r>
              <a:rPr lang="tr-TR" dirty="0">
                <a:solidFill>
                  <a:srgbClr val="0070C0"/>
                </a:solidFill>
              </a:rPr>
              <a:t>Denver VA Hastanesi Nakli Birimi Sorumlu Hemşiresi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4DE327A-939C-47C4-8A3E-46ADEDB42D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0041" y="2269509"/>
            <a:ext cx="1008133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>
                <a:latin typeface="Comic Sans MS" panose="030F0702030302020204" pitchFamily="66" charset="0"/>
              </a:rPr>
              <a:t>«Buna gerçek bir meydan okuma olarak baktım, ancak başhemşirem pek sıcak bakmadı ve beğenmezsem genel cerrahiye geri dönemeyeceğimi söyledi.</a:t>
            </a:r>
          </a:p>
          <a:p>
            <a:pPr marL="0" indent="0">
              <a:buNone/>
            </a:pPr>
            <a:r>
              <a:rPr lang="tr-TR" dirty="0">
                <a:latin typeface="Comic Sans MS" panose="030F0702030302020204" pitchFamily="66" charset="0"/>
              </a:rPr>
              <a:t>Ama devam etmeye hazırdım...Gerçekten bunu deneyimlemenin çok heyecan verici bir şey olacağını düşündüm.»</a:t>
            </a:r>
          </a:p>
        </p:txBody>
      </p:sp>
    </p:spTree>
    <p:extLst>
      <p:ext uri="{BB962C8B-B14F-4D97-AF65-F5344CB8AC3E}">
        <p14:creationId xmlns:p14="http://schemas.microsoft.com/office/powerpoint/2010/main" val="9860768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98A4AC2-8F30-4734-B3E2-780559D906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9626" y="129990"/>
            <a:ext cx="10605116" cy="4351338"/>
          </a:xfrm>
        </p:spPr>
        <p:txBody>
          <a:bodyPr>
            <a:noAutofit/>
          </a:bodyPr>
          <a:lstStyle/>
          <a:p>
            <a:r>
              <a:rPr lang="tr-TR" dirty="0">
                <a:latin typeface="Comic Sans MS" panose="030F0702030302020204" pitchFamily="66" charset="0"/>
              </a:rPr>
              <a:t>Nakil programlarının oluşturulma biçimleri </a:t>
            </a:r>
            <a:r>
              <a:rPr lang="tr-TR" dirty="0" err="1">
                <a:latin typeface="Comic Sans MS" panose="030F0702030302020204" pitchFamily="66" charset="0"/>
              </a:rPr>
              <a:t>nefroloji</a:t>
            </a:r>
            <a:r>
              <a:rPr lang="tr-TR" dirty="0">
                <a:latin typeface="Comic Sans MS" panose="030F0702030302020204" pitchFamily="66" charset="0"/>
              </a:rPr>
              <a:t>  hemşireliği alanını ve bu alanda çalışan hemşireleri bütünüyle etkilemiştir. </a:t>
            </a:r>
          </a:p>
          <a:p>
            <a:pPr marL="0" indent="0">
              <a:buNone/>
            </a:pPr>
            <a:endParaRPr lang="tr-TR" dirty="0">
              <a:latin typeface="Comic Sans MS" panose="030F0702030302020204" pitchFamily="66" charset="0"/>
            </a:endParaRPr>
          </a:p>
          <a:p>
            <a:r>
              <a:rPr lang="tr-TR" dirty="0">
                <a:latin typeface="Comic Sans MS" panose="030F0702030302020204" pitchFamily="66" charset="0"/>
              </a:rPr>
              <a:t>O dönemde tüm hastaneler aynı yapıyı kullanmıyordu. Bazıları özel nakil birimleri kurarken, diğerleri nakil hastalarını bir klinik araştırma birimine veya genel cerrahi birimine yatırıyor ve bu birimlerde takip ediyorlardı.</a:t>
            </a:r>
          </a:p>
          <a:p>
            <a:pPr marL="0" indent="0">
              <a:buNone/>
            </a:pPr>
            <a:endParaRPr lang="tr-TR" dirty="0">
              <a:latin typeface="Comic Sans MS" panose="030F0702030302020204" pitchFamily="66" charset="0"/>
            </a:endParaRPr>
          </a:p>
          <a:p>
            <a:r>
              <a:rPr lang="tr-TR" dirty="0">
                <a:latin typeface="Comic Sans MS" panose="030F0702030302020204" pitchFamily="66" charset="0"/>
              </a:rPr>
              <a:t>Özel birimler kuran merkezler büyük oranda diyaliz odasını da içeriyordu. </a:t>
            </a:r>
          </a:p>
          <a:p>
            <a:pPr marL="0" indent="0">
              <a:buNone/>
            </a:pPr>
            <a:endParaRPr lang="tr-TR" dirty="0">
              <a:latin typeface="Comic Sans MS" panose="030F0702030302020204" pitchFamily="66" charset="0"/>
            </a:endParaRPr>
          </a:p>
          <a:p>
            <a:r>
              <a:rPr lang="tr-TR" dirty="0">
                <a:latin typeface="Comic Sans MS" panose="030F0702030302020204" pitchFamily="66" charset="0"/>
              </a:rPr>
              <a:t>Örneğin, ünitede diyaliz odası varsa, hemşireler gerektiğinde </a:t>
            </a:r>
            <a:r>
              <a:rPr lang="tr-TR" dirty="0">
                <a:solidFill>
                  <a:srgbClr val="FF0000"/>
                </a:solidFill>
                <a:latin typeface="Comic Sans MS" panose="030F0702030302020204" pitchFamily="66" charset="0"/>
              </a:rPr>
              <a:t>ameliyat öncesi ve sonrası  öncesi ve sonrası diyaliz yapmak için </a:t>
            </a:r>
            <a:r>
              <a:rPr lang="tr-TR" dirty="0">
                <a:latin typeface="Comic Sans MS" panose="030F0702030302020204" pitchFamily="66" charset="0"/>
              </a:rPr>
              <a:t>eğitildi.</a:t>
            </a:r>
          </a:p>
        </p:txBody>
      </p:sp>
    </p:spTree>
    <p:extLst>
      <p:ext uri="{BB962C8B-B14F-4D97-AF65-F5344CB8AC3E}">
        <p14:creationId xmlns:p14="http://schemas.microsoft.com/office/powerpoint/2010/main" val="35536650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C056C57-1BEB-440F-97E0-ACAF533AC79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>
                <a:latin typeface="Comic Sans MS" panose="030F0702030302020204" pitchFamily="66" charset="0"/>
              </a:rPr>
              <a:t>Sonrasına bir araya gelmeye çaba gösteren hemşireler deneyimlerini ortaklaştırarak on adet makale yayınladılar: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74CF954-6DA0-4748-BB5A-7474700DDD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65520" y="4240351"/>
            <a:ext cx="9212802" cy="4351338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US" b="0" i="0" u="none" strike="noStrike" baseline="0" dirty="0">
                <a:latin typeface="Comic Sans MS" panose="030F0702030302020204" pitchFamily="66" charset="0"/>
              </a:rPr>
              <a:t>(</a:t>
            </a:r>
            <a:r>
              <a:rPr lang="en-US" b="0" i="0" u="none" strike="noStrike" baseline="0" dirty="0" err="1">
                <a:latin typeface="Comic Sans MS" panose="030F0702030302020204" pitchFamily="66" charset="0"/>
              </a:rPr>
              <a:t>Bois</a:t>
            </a:r>
            <a:r>
              <a:rPr lang="en-US" b="0" i="0" u="none" strike="noStrike" baseline="0" dirty="0">
                <a:latin typeface="Comic Sans MS" panose="030F0702030302020204" pitchFamily="66" charset="0"/>
              </a:rPr>
              <a:t>, Barfield, Taylor, &amp; Ross,</a:t>
            </a:r>
            <a:r>
              <a:rPr lang="tr-TR" b="0" i="0" u="none" strike="noStrike" baseline="0" dirty="0">
                <a:latin typeface="Comic Sans MS" panose="030F0702030302020204" pitchFamily="66" charset="0"/>
              </a:rPr>
              <a:t> 1968; </a:t>
            </a:r>
            <a:r>
              <a:rPr lang="tr-TR" b="0" i="0" u="none" strike="noStrike" baseline="0" dirty="0" err="1">
                <a:latin typeface="Comic Sans MS" panose="030F0702030302020204" pitchFamily="66" charset="0"/>
              </a:rPr>
              <a:t>Eisendrath</a:t>
            </a:r>
            <a:r>
              <a:rPr lang="tr-TR" b="0" i="0" u="none" strike="noStrike" baseline="0" dirty="0">
                <a:latin typeface="Comic Sans MS" panose="030F0702030302020204" pitchFamily="66" charset="0"/>
              </a:rPr>
              <a:t>, </a:t>
            </a:r>
            <a:r>
              <a:rPr lang="tr-TR" b="0" i="0" u="none" strike="noStrike" baseline="0" dirty="0" err="1">
                <a:latin typeface="Comic Sans MS" panose="030F0702030302020204" pitchFamily="66" charset="0"/>
              </a:rPr>
              <a:t>Topor</a:t>
            </a:r>
            <a:r>
              <a:rPr lang="tr-TR" b="0" i="0" u="none" strike="noStrike" baseline="0" dirty="0">
                <a:latin typeface="Comic Sans MS" panose="030F0702030302020204" pitchFamily="66" charset="0"/>
              </a:rPr>
              <a:t>, </a:t>
            </a:r>
            <a:r>
              <a:rPr lang="tr-TR" b="0" i="0" u="none" strike="noStrike" baseline="0" dirty="0" err="1">
                <a:latin typeface="Comic Sans MS" panose="030F0702030302020204" pitchFamily="66" charset="0"/>
              </a:rPr>
              <a:t>Misfeldt</a:t>
            </a:r>
            <a:r>
              <a:rPr lang="tr-TR" b="0" i="0" u="none" strike="noStrike" baseline="0" dirty="0">
                <a:latin typeface="Comic Sans MS" panose="030F0702030302020204" pitchFamily="66" charset="0"/>
              </a:rPr>
              <a:t>, </a:t>
            </a:r>
            <a:r>
              <a:rPr lang="tr-TR" b="0" i="0" u="none" strike="noStrike" baseline="0" dirty="0" err="1">
                <a:latin typeface="Comic Sans MS" panose="030F0702030302020204" pitchFamily="66" charset="0"/>
              </a:rPr>
              <a:t>Jessiman</a:t>
            </a:r>
            <a:r>
              <a:rPr lang="tr-TR" b="0" i="0" u="none" strike="noStrike" baseline="0" dirty="0">
                <a:latin typeface="Comic Sans MS" panose="030F0702030302020204" pitchFamily="66" charset="0"/>
              </a:rPr>
              <a:t>, 1970; </a:t>
            </a:r>
            <a:r>
              <a:rPr lang="tr-TR" b="0" i="0" u="none" strike="noStrike" baseline="0" dirty="0" err="1">
                <a:latin typeface="Comic Sans MS" panose="030F0702030302020204" pitchFamily="66" charset="0"/>
              </a:rPr>
              <a:t>Felix</a:t>
            </a:r>
            <a:r>
              <a:rPr lang="tr-TR" b="0" i="0" u="none" strike="noStrike" baseline="0" dirty="0">
                <a:latin typeface="Comic Sans MS" panose="030F0702030302020204" pitchFamily="66" charset="0"/>
              </a:rPr>
              <a:t>, Marshall, &amp; </a:t>
            </a:r>
            <a:r>
              <a:rPr lang="tr-TR" b="0" i="0" u="none" strike="noStrike" baseline="0" dirty="0" err="1">
                <a:latin typeface="Comic Sans MS" panose="030F0702030302020204" pitchFamily="66" charset="0"/>
              </a:rPr>
              <a:t>Rubin</a:t>
            </a:r>
            <a:r>
              <a:rPr lang="tr-TR" b="0" i="0" u="none" strike="noStrike" baseline="0" dirty="0">
                <a:latin typeface="Comic Sans MS" panose="030F0702030302020204" pitchFamily="66" charset="0"/>
              </a:rPr>
              <a:t>, 1969; </a:t>
            </a:r>
            <a:r>
              <a:rPr lang="tr-TR" b="0" i="0" u="none" strike="noStrike" baseline="0" dirty="0" err="1">
                <a:latin typeface="Comic Sans MS" panose="030F0702030302020204" pitchFamily="66" charset="0"/>
              </a:rPr>
              <a:t>Fulton</a:t>
            </a:r>
            <a:r>
              <a:rPr lang="tr-TR" b="0" i="0" u="none" strike="noStrike" baseline="0" dirty="0">
                <a:latin typeface="Comic Sans MS" panose="030F0702030302020204" pitchFamily="66" charset="0"/>
              </a:rPr>
              <a:t>, 1968; </a:t>
            </a:r>
            <a:r>
              <a:rPr lang="tr-TR" b="0" i="0" u="none" strike="noStrike" baseline="0" dirty="0" err="1">
                <a:latin typeface="Comic Sans MS" panose="030F0702030302020204" pitchFamily="66" charset="0"/>
              </a:rPr>
              <a:t>Juzwiak</a:t>
            </a:r>
            <a:r>
              <a:rPr lang="tr-TR" b="0" i="0" u="none" strike="noStrike" baseline="0" dirty="0">
                <a:latin typeface="Comic Sans MS" panose="030F0702030302020204" pitchFamily="66" charset="0"/>
              </a:rPr>
              <a:t>, 1968; </a:t>
            </a:r>
            <a:r>
              <a:rPr lang="tr-TR" b="0" i="0" u="none" strike="noStrike" baseline="0" dirty="0" err="1">
                <a:latin typeface="Comic Sans MS" panose="030F0702030302020204" pitchFamily="66" charset="0"/>
              </a:rPr>
              <a:t>MacDonald</a:t>
            </a:r>
            <a:r>
              <a:rPr lang="tr-TR" b="0" i="0" u="none" strike="noStrike" baseline="0" dirty="0">
                <a:latin typeface="Comic Sans MS" panose="030F0702030302020204" pitchFamily="66" charset="0"/>
              </a:rPr>
              <a:t>, 1967; </a:t>
            </a:r>
            <a:r>
              <a:rPr lang="tr-TR" b="0" i="0" u="none" strike="noStrike" baseline="0" dirty="0" err="1">
                <a:latin typeface="Comic Sans MS" panose="030F0702030302020204" pitchFamily="66" charset="0"/>
              </a:rPr>
              <a:t>Rockwell</a:t>
            </a:r>
            <a:r>
              <a:rPr lang="tr-TR" b="0" i="0" u="none" strike="noStrike" baseline="0" dirty="0">
                <a:latin typeface="Comic Sans MS" panose="030F0702030302020204" pitchFamily="66" charset="0"/>
              </a:rPr>
              <a:t>, 1965; </a:t>
            </a:r>
            <a:r>
              <a:rPr lang="tr-TR" b="0" i="0" u="none" strike="noStrike" baseline="0" dirty="0" err="1">
                <a:latin typeface="Comic Sans MS" panose="030F0702030302020204" pitchFamily="66" charset="0"/>
              </a:rPr>
              <a:t>Samartino</a:t>
            </a:r>
            <a:r>
              <a:rPr lang="tr-TR" b="0" i="0" u="none" strike="noStrike" baseline="0" dirty="0">
                <a:latin typeface="Comic Sans MS" panose="030F0702030302020204" pitchFamily="66" charset="0"/>
              </a:rPr>
              <a:t> &amp; Preston, 1967; </a:t>
            </a:r>
            <a:r>
              <a:rPr lang="tr-TR" b="0" i="0" u="none" strike="noStrike" baseline="0" dirty="0" err="1">
                <a:latin typeface="Comic Sans MS" panose="030F0702030302020204" pitchFamily="66" charset="0"/>
              </a:rPr>
              <a:t>Shebelski</a:t>
            </a:r>
            <a:r>
              <a:rPr lang="tr-TR" b="0" i="0" u="none" strike="noStrike" baseline="0" dirty="0">
                <a:latin typeface="Comic Sans MS" panose="030F0702030302020204" pitchFamily="66" charset="0"/>
              </a:rPr>
              <a:t>, 1966; Stevens, 1969)</a:t>
            </a:r>
            <a:endParaRPr lang="tr-TR" dirty="0">
              <a:latin typeface="Comic Sans MS" panose="030F0702030302020204" pitchFamily="66" charset="0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93BE5EEE-1704-455C-B2DB-EFF1B635EC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4038" y="246926"/>
            <a:ext cx="2457450" cy="1857375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EBD8F45F-5205-4104-B24A-5ACBC9A50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2" y="2061438"/>
            <a:ext cx="2362200" cy="1943100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83FE6CAD-68C0-471C-BF7C-90204C0324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2221" y="2139385"/>
            <a:ext cx="1777144" cy="1861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3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What they are saying: Reaction to Thomas Starzl's death | Pittsburgh  Post-Gazette">
            <a:extLst>
              <a:ext uri="{FF2B5EF4-FFF2-40B4-BE49-F238E27FC236}">
                <a16:creationId xmlns:a16="http://schemas.microsoft.com/office/drawing/2014/main" id="{7BC6FCA5-78B7-4A0B-95FA-BAEF0D08F9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379" y="3020291"/>
            <a:ext cx="2562225" cy="3291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Konuşma Balonu: Oval 4">
            <a:extLst>
              <a:ext uri="{FF2B5EF4-FFF2-40B4-BE49-F238E27FC236}">
                <a16:creationId xmlns:a16="http://schemas.microsoft.com/office/drawing/2014/main" id="{B51B14E5-E089-4A19-9975-1AEF84C7CBF7}"/>
              </a:ext>
            </a:extLst>
          </p:cNvPr>
          <p:cNvSpPr/>
          <p:nvPr/>
        </p:nvSpPr>
        <p:spPr>
          <a:xfrm rot="681215">
            <a:off x="3405188" y="183336"/>
            <a:ext cx="6421582" cy="3457864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'Biliyorsunuz, bu hastalar muhtemelen hayatlarının geri kalanında bu ilaçları kullanacaklar, bu yüzden bu konuda bir şeyler yapmak siz hemşirelere düşer.'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DBAF3E13-6153-48BA-8081-1FE56F8A94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357" y="4532261"/>
            <a:ext cx="4315427" cy="97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786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9437190-954A-4E4B-BF14-28ED146EC5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>
                <a:solidFill>
                  <a:srgbClr val="0070C0"/>
                </a:solidFill>
                <a:latin typeface="Comic Sans MS" panose="030F0702030302020204" pitchFamily="66" charset="0"/>
              </a:rPr>
              <a:t>Türkiye’de Böbrek Nakli Hemşireliği Tarihi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C650D956-B6E5-4378-BA8A-2CA19BDAE5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92713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D6DD622-4279-450B-A90C-40AFBE534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30 Mart 1968</a:t>
            </a:r>
          </a:p>
        </p:txBody>
      </p:sp>
      <p:pic>
        <p:nvPicPr>
          <p:cNvPr id="11266" name="Picture 2" descr="Türkiye'de ilk organ nakli - Yeni Şafak">
            <a:extLst>
              <a:ext uri="{FF2B5EF4-FFF2-40B4-BE49-F238E27FC236}">
                <a16:creationId xmlns:a16="http://schemas.microsoft.com/office/drawing/2014/main" id="{61147F99-A869-4337-B6BA-119C0DB3AF8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888" y="1825625"/>
            <a:ext cx="6418223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58504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9DF29B79-8A4D-4A67-9D98-4FA2D3F62C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06331" y="1000002"/>
            <a:ext cx="580178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6654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0B7C70A-A8CE-41CF-9A39-B99469F8C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F13D0D2-1250-43C9-ADA5-F69F814A73A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>
                <a:latin typeface="Comic Sans MS" panose="030F0702030302020204" pitchFamily="66" charset="0"/>
              </a:rPr>
              <a:t>Türkiye’de ilk başarılı canlı </a:t>
            </a:r>
            <a:r>
              <a:rPr lang="tr-TR" dirty="0" err="1">
                <a:latin typeface="Comic Sans MS" panose="030F0702030302020204" pitchFamily="66" charset="0"/>
              </a:rPr>
              <a:t>donörden</a:t>
            </a:r>
            <a:r>
              <a:rPr lang="tr-TR" dirty="0">
                <a:latin typeface="Comic Sans MS" panose="030F0702030302020204" pitchFamily="66" charset="0"/>
              </a:rPr>
              <a:t> böbrek nakli 3 Kasım 1975 tarihinde Ankara’da Hacettepe Üniversitesi Hastanesi’nde gerçekleştirilmiştir.</a:t>
            </a:r>
          </a:p>
          <a:p>
            <a:pPr marL="0" indent="0">
              <a:buNone/>
            </a:pPr>
            <a:r>
              <a:rPr lang="tr-TR" dirty="0">
                <a:latin typeface="Comic Sans MS" panose="030F0702030302020204" pitchFamily="66" charset="0"/>
              </a:rPr>
              <a:t>Anneden alınan böbrek 12 yaşındaki oğluna nakledilmiştir.</a:t>
            </a:r>
          </a:p>
        </p:txBody>
      </p:sp>
      <p:pic>
        <p:nvPicPr>
          <p:cNvPr id="10242" name="Picture 2" descr="Kanal B - Organ naklinde 43 yıl...">
            <a:extLst>
              <a:ext uri="{FF2B5EF4-FFF2-40B4-BE49-F238E27FC236}">
                <a16:creationId xmlns:a16="http://schemas.microsoft.com/office/drawing/2014/main" id="{AB9406BE-0FB8-408D-852F-660D07DBA8D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74" y="1690688"/>
            <a:ext cx="3971925" cy="3139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3143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0E550FB-8F8C-433E-A25B-28A1972AB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86E22EF-1A62-45DE-BB99-E814D0C1754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dirty="0">
                <a:latin typeface="Comic Sans MS" panose="030F0702030302020204" pitchFamily="66" charset="0"/>
              </a:rPr>
              <a:t>İlk başarılı böbrek naklinde alıcı ve vericinin bakımında görev alan hemşireler Prof. Dr. Sevgi Hatipoğlu ve mesai arkadaşlarıdır.</a:t>
            </a:r>
          </a:p>
          <a:p>
            <a:pPr marL="0" indent="0">
              <a:buNone/>
            </a:pPr>
            <a:endParaRPr lang="tr-TR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tr-TR" dirty="0">
                <a:latin typeface="Comic Sans MS" panose="030F0702030302020204" pitchFamily="66" charset="0"/>
              </a:rPr>
              <a:t>İlk hemşirelik yayınları da 1978 ve 1979 yıllarına yayınlanmıştır.</a:t>
            </a:r>
          </a:p>
          <a:p>
            <a:pPr marL="0" indent="0">
              <a:buNone/>
            </a:pPr>
            <a:r>
              <a:rPr lang="ml-IN" dirty="0">
                <a:latin typeface="Comic Sans MS" panose="030F0702030302020204" pitchFamily="66" charset="0"/>
              </a:rPr>
              <a:t> </a:t>
            </a:r>
          </a:p>
          <a:p>
            <a:pPr marL="0" indent="0">
              <a:buNone/>
            </a:pPr>
            <a:r>
              <a:rPr lang="tr-TR" dirty="0">
                <a:latin typeface="Comic Sans MS" panose="030F0702030302020204" pitchFamily="66" charset="0"/>
              </a:rPr>
              <a:t> (Albayrak ve ark. 1979; Hatipoğlu, Özgürler, Arık, Tokat ve </a:t>
            </a:r>
            <a:r>
              <a:rPr lang="tr-TR" dirty="0" err="1">
                <a:latin typeface="Comic Sans MS" panose="030F0702030302020204" pitchFamily="66" charset="0"/>
              </a:rPr>
              <a:t>Eldemir</a:t>
            </a:r>
            <a:r>
              <a:rPr lang="tr-TR" dirty="0">
                <a:latin typeface="Comic Sans MS" panose="030F0702030302020204" pitchFamily="66" charset="0"/>
              </a:rPr>
              <a:t>, 1978).</a:t>
            </a:r>
          </a:p>
        </p:txBody>
      </p:sp>
      <p:pic>
        <p:nvPicPr>
          <p:cNvPr id="5" name="Picture 2" descr="Konuşmacılar – Gülhane Sağlık Bakım Hizmetleri Kongresi">
            <a:extLst>
              <a:ext uri="{FF2B5EF4-FFF2-40B4-BE49-F238E27FC236}">
                <a16:creationId xmlns:a16="http://schemas.microsoft.com/office/drawing/2014/main" id="{14686D80-AF62-4E7F-8076-025B347B2D78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2558256"/>
            <a:ext cx="2571750" cy="288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65060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82304EE-F673-4943-8A93-595FEF26BB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>
                <a:solidFill>
                  <a:srgbClr val="0070C0"/>
                </a:solidFill>
                <a:latin typeface="Comic Sans MS" panose="030F0702030302020204" pitchFamily="66" charset="0"/>
              </a:rPr>
              <a:t>Böbrek nakli hemşireliğinin bugünü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25A5E6CF-E498-4222-83BB-C738C0F53C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16807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38BAE27-9CDC-4872-A467-7D978A146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2416296-4193-4B18-AD61-5901955E9C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>
                <a:latin typeface="Comic Sans MS" panose="030F0702030302020204" pitchFamily="66" charset="0"/>
              </a:rPr>
              <a:t>Dünya 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9643E78-DC74-4F9B-8D9E-6DA819D9629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>
                <a:latin typeface="Comic Sans MS" panose="030F0702030302020204" pitchFamily="66" charset="0"/>
              </a:rPr>
              <a:t>Böbrek nakli hemşireliği diğer organ nakli hemşireliği alanları gibi birçok ülkede özel bir uzmanlık alanıdır.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20526CB1-9761-4B21-AFAD-8D8A95561C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tr-TR" dirty="0">
                <a:latin typeface="Comic Sans MS" panose="030F0702030302020204" pitchFamily="66" charset="0"/>
              </a:rPr>
              <a:t>Türkiye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8AD38401-0B05-4DDC-BD40-E37F9892EF6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>
                <a:latin typeface="Comic Sans MS" panose="030F0702030302020204" pitchFamily="66" charset="0"/>
              </a:rPr>
              <a:t>2011 tarihli hemşirelik yönetmeliğinde tanımlanan uzmanlık alanları arasında börek nakli veya organ nakli hemşireliği gibi bir alan tanımlanmadı</a:t>
            </a:r>
          </a:p>
        </p:txBody>
      </p:sp>
    </p:spTree>
    <p:extLst>
      <p:ext uri="{BB962C8B-B14F-4D97-AF65-F5344CB8AC3E}">
        <p14:creationId xmlns:p14="http://schemas.microsoft.com/office/powerpoint/2010/main" val="25577729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38BAE27-9CDC-4872-A467-7D978A146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2416296-4193-4B18-AD61-5901955E9C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tr-TR" dirty="0">
                <a:latin typeface="Comic Sans MS" panose="030F0702030302020204" pitchFamily="66" charset="0"/>
              </a:rPr>
              <a:t>Dünya 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9643E78-DC74-4F9B-8D9E-6DA819D962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12" y="2505075"/>
            <a:ext cx="5157787" cy="368458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dirty="0">
                <a:latin typeface="Comic Sans MS" panose="030F0702030302020204" pitchFamily="66" charset="0"/>
              </a:rPr>
              <a:t>Örneğin ABD’de </a:t>
            </a:r>
          </a:p>
          <a:p>
            <a:pPr marL="514350" indent="-514350">
              <a:buAutoNum type="arabicParenBoth"/>
            </a:pPr>
            <a:r>
              <a:rPr lang="tr-TR" dirty="0">
                <a:latin typeface="Comic Sans MS" panose="030F0702030302020204" pitchFamily="66" charset="0"/>
              </a:rPr>
              <a:t>Klinik organ nakli koordinatörlüğü sertifika programı</a:t>
            </a:r>
          </a:p>
          <a:p>
            <a:pPr marL="514350" indent="-514350">
              <a:buAutoNum type="arabicParenBoth"/>
            </a:pPr>
            <a:r>
              <a:rPr lang="tr-TR" dirty="0">
                <a:latin typeface="Comic Sans MS" panose="030F0702030302020204" pitchFamily="66" charset="0"/>
              </a:rPr>
              <a:t>Organ temini sertifika programı</a:t>
            </a:r>
          </a:p>
          <a:p>
            <a:pPr marL="514350" indent="-514350">
              <a:buAutoNum type="arabicParenBoth"/>
            </a:pPr>
            <a:r>
              <a:rPr lang="tr-TR" dirty="0">
                <a:latin typeface="Comic Sans MS" panose="030F0702030302020204" pitchFamily="66" charset="0"/>
              </a:rPr>
              <a:t>Organ sunumu sertifika programı</a:t>
            </a:r>
          </a:p>
          <a:p>
            <a:pPr marL="514350" indent="-514350">
              <a:buAutoNum type="arabicParenBoth"/>
            </a:pPr>
            <a:r>
              <a:rPr lang="tr-TR" dirty="0">
                <a:latin typeface="Comic Sans MS" panose="030F0702030302020204" pitchFamily="66" charset="0"/>
              </a:rPr>
              <a:t>Klinik organ nakli hemşireliği sertifika programı</a:t>
            </a:r>
          </a:p>
          <a:p>
            <a:pPr marL="514350" indent="-514350">
              <a:buAutoNum type="arabicParenBoth"/>
            </a:pPr>
            <a:r>
              <a:rPr lang="tr-TR" dirty="0">
                <a:latin typeface="Comic Sans MS" panose="030F0702030302020204" pitchFamily="66" charset="0"/>
              </a:rPr>
              <a:t>Sonrasında ise organa özgü pozisyon ve hizmet içi eğitimler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20526CB1-9761-4B21-AFAD-8D8A95561C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tr-TR" dirty="0"/>
              <a:t>         Türkiye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8AD38401-0B05-4DDC-BD40-E37F9892EF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622742" y="2505075"/>
            <a:ext cx="3729470" cy="36845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tr-TR" sz="9600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tr-TR" sz="9600" dirty="0">
                <a:solidFill>
                  <a:srgbClr val="0070C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651123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639F7C82-CAF1-46B5-9639-1B5252D740D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464" y="834501"/>
            <a:ext cx="5948039" cy="534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k: Aşağı 4">
            <a:extLst>
              <a:ext uri="{FF2B5EF4-FFF2-40B4-BE49-F238E27FC236}">
                <a16:creationId xmlns:a16="http://schemas.microsoft.com/office/drawing/2014/main" id="{597B2CC7-6B82-4629-AD6F-4919AE16E924}"/>
              </a:ext>
            </a:extLst>
          </p:cNvPr>
          <p:cNvSpPr/>
          <p:nvPr/>
        </p:nvSpPr>
        <p:spPr>
          <a:xfrm>
            <a:off x="2396971" y="4305670"/>
            <a:ext cx="239697" cy="319596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83BBF937-F41B-4E4B-B136-3F19CED5C395}"/>
              </a:ext>
            </a:extLst>
          </p:cNvPr>
          <p:cNvSpPr txBox="1"/>
          <p:nvPr/>
        </p:nvSpPr>
        <p:spPr>
          <a:xfrm>
            <a:off x="8043169" y="1162975"/>
            <a:ext cx="3213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  <a:latin typeface="Comic Sans MS" panose="030F0702030302020204" pitchFamily="66" charset="0"/>
              </a:rPr>
              <a:t>Ölü </a:t>
            </a:r>
            <a:r>
              <a:rPr lang="tr-TR" dirty="0" err="1">
                <a:solidFill>
                  <a:srgbClr val="FF0000"/>
                </a:solidFill>
                <a:latin typeface="Comic Sans MS" panose="030F0702030302020204" pitchFamily="66" charset="0"/>
              </a:rPr>
              <a:t>donör</a:t>
            </a:r>
            <a:endParaRPr lang="tr-TR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6266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0ED42E55-0AAD-407E-9F78-14A21E67E8D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14" y="686747"/>
            <a:ext cx="6844683" cy="548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93EB7BBD-7128-4B22-8BE8-209248AB73C5}"/>
              </a:ext>
            </a:extLst>
          </p:cNvPr>
          <p:cNvSpPr txBox="1"/>
          <p:nvPr/>
        </p:nvSpPr>
        <p:spPr>
          <a:xfrm>
            <a:off x="7936637" y="932155"/>
            <a:ext cx="383515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  <a:latin typeface="Comic Sans MS" panose="030F0702030302020204" pitchFamily="66" charset="0"/>
              </a:rPr>
              <a:t>Canlı </a:t>
            </a:r>
            <a:r>
              <a:rPr lang="tr-TR" dirty="0" err="1">
                <a:solidFill>
                  <a:srgbClr val="FF0000"/>
                </a:solidFill>
                <a:latin typeface="Comic Sans MS" panose="030F0702030302020204" pitchFamily="66" charset="0"/>
              </a:rPr>
              <a:t>donör</a:t>
            </a:r>
            <a:r>
              <a:rPr lang="tr-TR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</a:p>
          <a:p>
            <a:endParaRPr lang="tr-TR" dirty="0">
              <a:latin typeface="Comic Sans MS" panose="030F0702030302020204" pitchFamily="66" charset="0"/>
            </a:endParaRPr>
          </a:p>
          <a:p>
            <a:endParaRPr lang="tr-TR" dirty="0">
              <a:latin typeface="Comic Sans MS" panose="030F0702030302020204" pitchFamily="66" charset="0"/>
            </a:endParaRPr>
          </a:p>
          <a:p>
            <a:r>
              <a:rPr lang="tr-TR" dirty="0">
                <a:latin typeface="Comic Sans MS" panose="030F0702030302020204" pitchFamily="66" charset="0"/>
              </a:rPr>
              <a:t>64799 son dönem böbrek </a:t>
            </a:r>
            <a:r>
              <a:rPr lang="tr-TR" dirty="0" err="1">
                <a:latin typeface="Comic Sans MS" panose="030F0702030302020204" pitchFamily="66" charset="0"/>
              </a:rPr>
              <a:t>yetersizlikli</a:t>
            </a:r>
            <a:r>
              <a:rPr lang="tr-TR" dirty="0">
                <a:latin typeface="Comic Sans MS" panose="030F0702030302020204" pitchFamily="66" charset="0"/>
              </a:rPr>
              <a:t> hasta diyalizde</a:t>
            </a:r>
          </a:p>
          <a:p>
            <a:endParaRPr lang="tr-TR" dirty="0">
              <a:latin typeface="Comic Sans MS" panose="030F0702030302020204" pitchFamily="66" charset="0"/>
            </a:endParaRPr>
          </a:p>
          <a:p>
            <a:r>
              <a:rPr lang="tr-TR" dirty="0">
                <a:latin typeface="Comic Sans MS" panose="030F0702030302020204" pitchFamily="66" charset="0"/>
              </a:rPr>
              <a:t>23 633 bekleme listesinde</a:t>
            </a:r>
          </a:p>
        </p:txBody>
      </p:sp>
      <p:sp>
        <p:nvSpPr>
          <p:cNvPr id="5" name="Ok: Aşağı 4">
            <a:extLst>
              <a:ext uri="{FF2B5EF4-FFF2-40B4-BE49-F238E27FC236}">
                <a16:creationId xmlns:a16="http://schemas.microsoft.com/office/drawing/2014/main" id="{B8DFF950-BA00-43D7-AB2C-9A2B2EB430CB}"/>
              </a:ext>
            </a:extLst>
          </p:cNvPr>
          <p:cNvSpPr/>
          <p:nvPr/>
        </p:nvSpPr>
        <p:spPr>
          <a:xfrm>
            <a:off x="4767309" y="83065"/>
            <a:ext cx="337351" cy="603682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80482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BC66F63-9A1F-4D3C-B580-A61000ECC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B8A7476-A2B3-401B-A52C-42310AC4E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6747"/>
            <a:ext cx="10515600" cy="4351338"/>
          </a:xfrm>
        </p:spPr>
        <p:txBody>
          <a:bodyPr/>
          <a:lstStyle/>
          <a:p>
            <a:r>
              <a:rPr lang="tr-TR" dirty="0">
                <a:latin typeface="Comic Sans MS" panose="030F0702030302020204" pitchFamily="66" charset="0"/>
              </a:rPr>
              <a:t>Ölü </a:t>
            </a:r>
            <a:r>
              <a:rPr lang="tr-TR" dirty="0" err="1">
                <a:latin typeface="Comic Sans MS" panose="030F0702030302020204" pitchFamily="66" charset="0"/>
              </a:rPr>
              <a:t>donör</a:t>
            </a:r>
            <a:r>
              <a:rPr lang="tr-TR" dirty="0">
                <a:latin typeface="Comic Sans MS" panose="030F0702030302020204" pitchFamily="66" charset="0"/>
              </a:rPr>
              <a:t> süreçleri daha çok organ nakli koordinatörlerinin sorumluluk alanında</a:t>
            </a:r>
          </a:p>
          <a:p>
            <a:endParaRPr lang="tr-TR" dirty="0">
              <a:latin typeface="Comic Sans MS" panose="030F0702030302020204" pitchFamily="66" charset="0"/>
            </a:endParaRPr>
          </a:p>
          <a:p>
            <a:r>
              <a:rPr lang="tr-TR" dirty="0">
                <a:latin typeface="Comic Sans MS" panose="030F0702030302020204" pitchFamily="66" charset="0"/>
              </a:rPr>
              <a:t>Canlı </a:t>
            </a:r>
            <a:r>
              <a:rPr lang="tr-TR" dirty="0" err="1">
                <a:latin typeface="Comic Sans MS" panose="030F0702030302020204" pitchFamily="66" charset="0"/>
              </a:rPr>
              <a:t>donörlerin</a:t>
            </a:r>
            <a:r>
              <a:rPr lang="tr-TR" dirty="0">
                <a:latin typeface="Comic Sans MS" panose="030F0702030302020204" pitchFamily="66" charset="0"/>
              </a:rPr>
              <a:t> bakımı, takibi ve izlemi alanında yapılabilecekler… </a:t>
            </a:r>
          </a:p>
        </p:txBody>
      </p:sp>
    </p:spTree>
    <p:extLst>
      <p:ext uri="{BB962C8B-B14F-4D97-AF65-F5344CB8AC3E}">
        <p14:creationId xmlns:p14="http://schemas.microsoft.com/office/powerpoint/2010/main" val="1490939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38BAE27-9CDC-4872-A467-7D978A146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2416296-4193-4B18-AD61-5901955E9C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tr-TR" dirty="0">
                <a:latin typeface="Comic Sans MS" panose="030F0702030302020204" pitchFamily="66" charset="0"/>
              </a:rPr>
              <a:t>Dünya 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20526CB1-9761-4B21-AFAD-8D8A95561C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20446" y="1681163"/>
            <a:ext cx="4037120" cy="823912"/>
          </a:xfrm>
        </p:spPr>
        <p:txBody>
          <a:bodyPr/>
          <a:lstStyle/>
          <a:p>
            <a:pPr algn="ctr"/>
            <a:r>
              <a:rPr lang="tr-TR" dirty="0">
                <a:latin typeface="Comic Sans MS" panose="030F0702030302020204" pitchFamily="66" charset="0"/>
              </a:rPr>
              <a:t>         Türkiye</a:t>
            </a:r>
          </a:p>
        </p:txBody>
      </p:sp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77194B9D-EC41-459B-86DE-12032402797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833062" y="3847088"/>
            <a:ext cx="3729038" cy="1030723"/>
          </a:xfrm>
        </p:spPr>
      </p:pic>
      <p:pic>
        <p:nvPicPr>
          <p:cNvPr id="12" name="İçerik Yer Tutucusu 11">
            <a:extLst>
              <a:ext uri="{FF2B5EF4-FFF2-40B4-BE49-F238E27FC236}">
                <a16:creationId xmlns:a16="http://schemas.microsoft.com/office/drawing/2014/main" id="{D1AFF1AD-3D50-47C9-B0B4-B9ADA0521DC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498105" y="3423745"/>
            <a:ext cx="1841152" cy="1847248"/>
          </a:xfrm>
          <a:prstGeom prst="rect">
            <a:avLst/>
          </a:prstGeom>
        </p:spPr>
      </p:pic>
      <p:pic>
        <p:nvPicPr>
          <p:cNvPr id="11" name="Picture 4" descr="static.emedevents.com/uploads/organizers/200/b8686...">
            <a:extLst>
              <a:ext uri="{FF2B5EF4-FFF2-40B4-BE49-F238E27FC236}">
                <a16:creationId xmlns:a16="http://schemas.microsoft.com/office/drawing/2014/main" id="{83A70756-F723-44A4-BD00-14FF74697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63040" y="2897878"/>
            <a:ext cx="3627119" cy="2497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D64AF607-B29A-4E89-B6FA-126B36CED641}"/>
              </a:ext>
            </a:extLst>
          </p:cNvPr>
          <p:cNvSpPr txBox="1"/>
          <p:nvPr/>
        </p:nvSpPr>
        <p:spPr>
          <a:xfrm>
            <a:off x="7022237" y="5176837"/>
            <a:ext cx="44453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latin typeface="Comic Sans MS" panose="030F0702030302020204" pitchFamily="66" charset="0"/>
              </a:rPr>
              <a:t>Organ Nakli Koordinatörleri Derneği</a:t>
            </a:r>
          </a:p>
          <a:p>
            <a:endParaRPr lang="tr-TR" dirty="0">
              <a:latin typeface="Comic Sans MS" panose="030F0702030302020204" pitchFamily="66" charset="0"/>
            </a:endParaRPr>
          </a:p>
          <a:p>
            <a:r>
              <a:rPr lang="tr-TR" dirty="0">
                <a:latin typeface="Comic Sans MS" panose="030F0702030302020204" pitchFamily="66" charset="0"/>
              </a:rPr>
              <a:t>Organ Nakli Hemşireleri Derneği</a:t>
            </a:r>
          </a:p>
        </p:txBody>
      </p:sp>
    </p:spTree>
    <p:extLst>
      <p:ext uri="{BB962C8B-B14F-4D97-AF65-F5344CB8AC3E}">
        <p14:creationId xmlns:p14="http://schemas.microsoft.com/office/powerpoint/2010/main" val="17520560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38BAE27-9CDC-4872-A467-7D978A146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2416296-4193-4B18-AD61-5901955E9C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tr-TR" dirty="0">
                <a:latin typeface="Comic Sans MS" panose="030F0702030302020204" pitchFamily="66" charset="0"/>
              </a:rPr>
              <a:t>Dünya 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9643E78-DC74-4F9B-8D9E-6DA819D9629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tr-TR" altLang="tr-TR" sz="2800" dirty="0">
                <a:latin typeface="Comic Sans MS" panose="030F0702030302020204" pitchFamily="66" charset="0"/>
              </a:rPr>
              <a:t>Transplantasyon koordinatörlüğü uzmanlık gerektiren bir meslek haline gelmektedir. Bu meslek hekimler veya hekim olmayan sağlık profesyonelleri tarafından, tam zamanlı veya yarı zamanlı olarak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tr-TR" altLang="tr-TR" sz="2800" dirty="0">
                <a:latin typeface="Comic Sans MS" panose="030F0702030302020204" pitchFamily="66" charset="0"/>
              </a:rPr>
              <a:t>	icra edilmektedir.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tr-TR" altLang="tr-TR" sz="2800" dirty="0">
              <a:latin typeface="Comic Sans MS" panose="030F0702030302020204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tr-TR" altLang="tr-TR" sz="2800" dirty="0">
                <a:latin typeface="Comic Sans MS" panose="030F0702030302020204" pitchFamily="66" charset="0"/>
              </a:rPr>
              <a:t>	Özel eğitim gerektirmektedir.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tr-TR" altLang="tr-TR" sz="2800" dirty="0">
              <a:latin typeface="Comic Sans MS" panose="030F0702030302020204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tr-TR" altLang="tr-TR" sz="2800" dirty="0">
              <a:latin typeface="Comic Sans MS" panose="030F0702030302020204" pitchFamily="66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tr-TR" altLang="tr-TR" sz="1400" i="1" dirty="0" err="1">
                <a:latin typeface="Comic Sans MS" panose="030F0702030302020204" pitchFamily="66" charset="0"/>
              </a:rPr>
              <a:t>Schütt</a:t>
            </a:r>
            <a:r>
              <a:rPr lang="tr-TR" altLang="tr-TR" sz="1400" i="1" dirty="0">
                <a:latin typeface="Comic Sans MS" panose="030F0702030302020204" pitchFamily="66" charset="0"/>
              </a:rPr>
              <a:t> GR. (1998). </a:t>
            </a:r>
            <a:r>
              <a:rPr lang="tr-TR" altLang="tr-TR" sz="1400" i="1" dirty="0" err="1">
                <a:latin typeface="Comic Sans MS" panose="030F0702030302020204" pitchFamily="66" charset="0"/>
              </a:rPr>
              <a:t>Models</a:t>
            </a:r>
            <a:r>
              <a:rPr lang="tr-TR" altLang="tr-TR" sz="1400" i="1" dirty="0">
                <a:latin typeface="Comic Sans MS" panose="030F0702030302020204" pitchFamily="66" charset="0"/>
              </a:rPr>
              <a:t> </a:t>
            </a:r>
            <a:r>
              <a:rPr lang="tr-TR" altLang="tr-TR" sz="1400" i="1" dirty="0" err="1">
                <a:latin typeface="Comic Sans MS" panose="030F0702030302020204" pitchFamily="66" charset="0"/>
              </a:rPr>
              <a:t>for</a:t>
            </a:r>
            <a:r>
              <a:rPr lang="tr-TR" altLang="tr-TR" sz="1400" i="1" dirty="0">
                <a:latin typeface="Comic Sans MS" panose="030F0702030302020204" pitchFamily="66" charset="0"/>
              </a:rPr>
              <a:t> </a:t>
            </a:r>
            <a:r>
              <a:rPr lang="tr-TR" altLang="tr-TR" sz="1400" i="1" dirty="0" err="1">
                <a:latin typeface="Comic Sans MS" panose="030F0702030302020204" pitchFamily="66" charset="0"/>
              </a:rPr>
              <a:t>Transplantation</a:t>
            </a:r>
            <a:r>
              <a:rPr lang="tr-TR" altLang="tr-TR" sz="1400" i="1" dirty="0">
                <a:latin typeface="Comic Sans MS" panose="030F0702030302020204" pitchFamily="66" charset="0"/>
              </a:rPr>
              <a:t> </a:t>
            </a:r>
            <a:r>
              <a:rPr lang="tr-TR" altLang="tr-TR" sz="1400" i="1" dirty="0" err="1">
                <a:latin typeface="Comic Sans MS" panose="030F0702030302020204" pitchFamily="66" charset="0"/>
              </a:rPr>
              <a:t>Coordination</a:t>
            </a:r>
            <a:r>
              <a:rPr lang="tr-TR" altLang="tr-TR" sz="1400" i="1" dirty="0">
                <a:latin typeface="Comic Sans MS" panose="030F0702030302020204" pitchFamily="66" charset="0"/>
              </a:rPr>
              <a:t>. </a:t>
            </a:r>
            <a:r>
              <a:rPr lang="tr-TR" altLang="tr-TR" sz="1400" i="1" dirty="0" err="1">
                <a:latin typeface="Comic Sans MS" panose="030F0702030302020204" pitchFamily="66" charset="0"/>
              </a:rPr>
              <a:t>Transplantation</a:t>
            </a:r>
            <a:r>
              <a:rPr lang="tr-TR" altLang="tr-TR" sz="1400" i="1" dirty="0">
                <a:latin typeface="Comic Sans MS" panose="030F0702030302020204" pitchFamily="66" charset="0"/>
              </a:rPr>
              <a:t> </a:t>
            </a:r>
            <a:r>
              <a:rPr lang="tr-TR" altLang="tr-TR" sz="1400" i="1" dirty="0" err="1">
                <a:latin typeface="Comic Sans MS" panose="030F0702030302020204" pitchFamily="66" charset="0"/>
              </a:rPr>
              <a:t>Preceedings</a:t>
            </a:r>
            <a:r>
              <a:rPr lang="tr-TR" altLang="tr-TR" sz="1400" i="1" dirty="0">
                <a:latin typeface="Comic Sans MS" panose="030F0702030302020204" pitchFamily="66" charset="0"/>
              </a:rPr>
              <a:t>, 30, 756-758.</a:t>
            </a:r>
          </a:p>
          <a:p>
            <a:pPr marL="0" indent="0" algn="ctr">
              <a:buNone/>
            </a:pPr>
            <a:endParaRPr lang="tr-TR" dirty="0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20526CB1-9761-4B21-AFAD-8D8A95561C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tr-TR" dirty="0">
                <a:latin typeface="Comic Sans MS" panose="030F0702030302020204" pitchFamily="66" charset="0"/>
              </a:rPr>
              <a:t>         Türkiye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8AD38401-0B05-4DDC-BD40-E37F9892EF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622742" y="2505075"/>
            <a:ext cx="3729470" cy="36845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tr-TR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Organ nakli koordinasyon yönergesine göre koordinatör hekim, hemşire koordinatör yardımcısı</a:t>
            </a:r>
          </a:p>
        </p:txBody>
      </p:sp>
    </p:spTree>
    <p:extLst>
      <p:ext uri="{BB962C8B-B14F-4D97-AF65-F5344CB8AC3E}">
        <p14:creationId xmlns:p14="http://schemas.microsoft.com/office/powerpoint/2010/main" val="535036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0A0B32C-9599-483B-9A2E-FC0EC1DE2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CBB5E8C4-5C37-49D6-BF01-39B30EF5DEB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406612"/>
            <a:ext cx="5181600" cy="3189363"/>
          </a:xfrm>
          <a:prstGeom prst="rect">
            <a:avLst/>
          </a:prstGeom>
        </p:spPr>
      </p:pic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18302CB6-71C5-4F7E-910F-60D2F3A5B21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316566"/>
            <a:ext cx="5181600" cy="336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527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0A0B32C-9599-483B-9A2E-FC0EC1DE2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" name="İçerik Yer Tutucusu 8">
            <a:extLst>
              <a:ext uri="{FF2B5EF4-FFF2-40B4-BE49-F238E27FC236}">
                <a16:creationId xmlns:a16="http://schemas.microsoft.com/office/drawing/2014/main" id="{5B3F074B-E882-412B-B3C5-E29DBC6B51E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1" y="1997476"/>
            <a:ext cx="5181600" cy="3710865"/>
          </a:xfrm>
          <a:prstGeom prst="rect">
            <a:avLst/>
          </a:prstGeom>
        </p:spPr>
      </p:pic>
      <p:pic>
        <p:nvPicPr>
          <p:cNvPr id="15" name="İçerik Yer Tutucusu 14">
            <a:extLst>
              <a:ext uri="{FF2B5EF4-FFF2-40B4-BE49-F238E27FC236}">
                <a16:creationId xmlns:a16="http://schemas.microsoft.com/office/drawing/2014/main" id="{F541B8C0-4EB4-470F-B68F-3F65B7F8CBF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1997477"/>
            <a:ext cx="5181600" cy="3710864"/>
          </a:xfrm>
        </p:spPr>
      </p:pic>
    </p:spTree>
    <p:extLst>
      <p:ext uri="{BB962C8B-B14F-4D97-AF65-F5344CB8AC3E}">
        <p14:creationId xmlns:p14="http://schemas.microsoft.com/office/powerpoint/2010/main" val="26166898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8C506EF-688A-4FD1-AFFC-52F3A0706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1555C8DA-B08B-4D7E-AB47-6F546B14149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032986"/>
            <a:ext cx="5181600" cy="3764132"/>
          </a:xfrm>
          <a:prstGeom prst="rect">
            <a:avLst/>
          </a:prstGeom>
        </p:spPr>
      </p:pic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4FAF84E3-B825-4522-8B5E-DEB1D99D27B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032986"/>
            <a:ext cx="5181600" cy="351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5872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F6C9DCE-AA9D-4541-85C6-4E4F3BB52B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>
                <a:solidFill>
                  <a:srgbClr val="0070C0"/>
                </a:solidFill>
                <a:latin typeface="Comic Sans MS" panose="030F0702030302020204" pitchFamily="66" charset="0"/>
              </a:rPr>
              <a:t>Klinik böbrek nakli hemşireliği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43C55AD1-ECE0-4FE8-8058-8732CA1174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840930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68DA315B-D00A-4CFE-951D-5C71FA1724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0640" y="568960"/>
            <a:ext cx="9804400" cy="5496243"/>
          </a:xfr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88F275D7-66D5-44FD-9C8C-CA0D82BE8E2D}"/>
              </a:ext>
            </a:extLst>
          </p:cNvPr>
          <p:cNvSpPr txBox="1"/>
          <p:nvPr/>
        </p:nvSpPr>
        <p:spPr>
          <a:xfrm>
            <a:off x="5537200" y="6289040"/>
            <a:ext cx="6096000" cy="243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980" dirty="0"/>
              <a:t>http://www.transplant-observatory.org/summary/</a:t>
            </a:r>
          </a:p>
        </p:txBody>
      </p:sp>
    </p:spTree>
    <p:extLst>
      <p:ext uri="{BB962C8B-B14F-4D97-AF65-F5344CB8AC3E}">
        <p14:creationId xmlns:p14="http://schemas.microsoft.com/office/powerpoint/2010/main" val="39341533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344147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2207568" y="1268760"/>
            <a:ext cx="7772400" cy="2115666"/>
          </a:xfrm>
        </p:spPr>
        <p:txBody>
          <a:bodyPr>
            <a:normAutofit fontScale="90000"/>
          </a:bodyPr>
          <a:lstStyle/>
          <a:p>
            <a:r>
              <a:rPr lang="tr-TR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Türk </a:t>
            </a:r>
            <a:r>
              <a:rPr lang="tr-TR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Nefroloji</a:t>
            </a:r>
            <a:r>
              <a:rPr lang="tr-TR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Diyaliz ve Transplantasyon Hemşireliği Derneği’nden Beklentilerimiz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745724" y="3933478"/>
            <a:ext cx="10037685" cy="1655762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002060"/>
                </a:solidFill>
                <a:latin typeface="Comic Sans MS" panose="030F0702030302020204" pitchFamily="66" charset="0"/>
                <a:cs typeface="Times New Roman" pitchFamily="18" charset="0"/>
              </a:rPr>
              <a:t>19 Mart 2022</a:t>
            </a:r>
          </a:p>
          <a:p>
            <a:r>
              <a:rPr lang="tr-TR" dirty="0">
                <a:solidFill>
                  <a:srgbClr val="002060"/>
                </a:solidFill>
                <a:latin typeface="Comic Sans MS" panose="030F0702030302020204" pitchFamily="66" charset="0"/>
                <a:cs typeface="Times New Roman" pitchFamily="18" charset="0"/>
              </a:rPr>
              <a:t> Transplantasyon hemşireliği, eğitim içeriği, süresi ve güncellemeleri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470" y="5949281"/>
            <a:ext cx="6467475" cy="758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11856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etin kutusu 7"/>
          <p:cNvSpPr txBox="1"/>
          <p:nvPr/>
        </p:nvSpPr>
        <p:spPr>
          <a:xfrm>
            <a:off x="2423592" y="476672"/>
            <a:ext cx="7560840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3200" dirty="0">
                <a:latin typeface="Comic Sans MS" panose="030F0702030302020204" pitchFamily="66" charset="0"/>
                <a:cs typeface="Times" pitchFamily="18" charset="0"/>
              </a:rPr>
              <a:t>Dernek misyonunun ve vizyonunun organ nakli hemşireliğinin bütününü kapsayacak şekilde revize edilmesi</a:t>
            </a:r>
          </a:p>
        </p:txBody>
      </p:sp>
      <p:sp>
        <p:nvSpPr>
          <p:cNvPr id="9" name="Oval 8"/>
          <p:cNvSpPr/>
          <p:nvPr/>
        </p:nvSpPr>
        <p:spPr>
          <a:xfrm>
            <a:off x="1961965" y="2708920"/>
            <a:ext cx="3773995" cy="20162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dirty="0">
                <a:latin typeface="Comic Sans MS" panose="030F0702030302020204" pitchFamily="66" charset="0"/>
                <a:cs typeface="Times New Roman" pitchFamily="18" charset="0"/>
              </a:rPr>
              <a:t>Üye sayısı arttırılmalı</a:t>
            </a:r>
          </a:p>
        </p:txBody>
      </p:sp>
      <p:sp>
        <p:nvSpPr>
          <p:cNvPr id="10" name="Oval 9"/>
          <p:cNvSpPr/>
          <p:nvPr/>
        </p:nvSpPr>
        <p:spPr>
          <a:xfrm>
            <a:off x="6600056" y="2708920"/>
            <a:ext cx="4150802" cy="20162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err="1">
                <a:latin typeface="Comic Sans MS" panose="030F0702030302020204" pitchFamily="66" charset="0"/>
                <a:cs typeface="Times New Roman" pitchFamily="18" charset="0"/>
              </a:rPr>
              <a:t>Klinisyenlere</a:t>
            </a:r>
            <a:r>
              <a:rPr lang="tr-TR" sz="2400" dirty="0">
                <a:latin typeface="Comic Sans MS" panose="030F0702030302020204" pitchFamily="66" charset="0"/>
                <a:cs typeface="Times New Roman" pitchFamily="18" charset="0"/>
              </a:rPr>
              <a:t> yönelik çalışmalar zenginleştirilmeli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101" y="5949281"/>
            <a:ext cx="6467475" cy="758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526020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2423592" y="476672"/>
            <a:ext cx="7560840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3200" dirty="0">
                <a:latin typeface="Comic Sans MS" panose="030F0702030302020204" pitchFamily="66" charset="0"/>
              </a:rPr>
              <a:t>Transplantasyon bugün geldiği noktada çeşitlendiği için dernek bünyesinde alt çalışma grupları kurulması </a:t>
            </a:r>
            <a:endParaRPr lang="tr-TR" sz="3200" dirty="0">
              <a:latin typeface="Comic Sans MS" panose="030F0702030302020204" pitchFamily="66" charset="0"/>
              <a:cs typeface="Times New Roman" pitchFamily="18" charset="0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6456040" y="2796061"/>
            <a:ext cx="2808312" cy="8640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rgbClr val="0070C0"/>
                </a:solidFill>
              </a:rPr>
              <a:t>Karaciğer nakli hemşireliği çalışma grubu</a:t>
            </a:r>
          </a:p>
        </p:txBody>
      </p:sp>
      <p:sp>
        <p:nvSpPr>
          <p:cNvPr id="14" name="Dikdörtgen 13"/>
          <p:cNvSpPr/>
          <p:nvPr/>
        </p:nvSpPr>
        <p:spPr>
          <a:xfrm>
            <a:off x="2681180" y="2780928"/>
            <a:ext cx="2808312" cy="864096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rgbClr val="FF0000"/>
                </a:solidFill>
                <a:latin typeface="Comic Sans MS" panose="030F0702030302020204" pitchFamily="66" charset="0"/>
              </a:rPr>
              <a:t>Böbrek nakli hemşireliği çalışma grubu</a:t>
            </a:r>
          </a:p>
        </p:txBody>
      </p:sp>
      <p:sp>
        <p:nvSpPr>
          <p:cNvPr id="17" name="Dikdörtgen 16"/>
          <p:cNvSpPr/>
          <p:nvPr/>
        </p:nvSpPr>
        <p:spPr>
          <a:xfrm>
            <a:off x="2660964" y="4139774"/>
            <a:ext cx="2808312" cy="8734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rgbClr val="0070C0"/>
                </a:solidFill>
              </a:rPr>
              <a:t>Akciğer nakli hemşireliği çalışma grubu</a:t>
            </a:r>
          </a:p>
        </p:txBody>
      </p:sp>
      <p:sp>
        <p:nvSpPr>
          <p:cNvPr id="18" name="Dikdörtgen 17"/>
          <p:cNvSpPr/>
          <p:nvPr/>
        </p:nvSpPr>
        <p:spPr>
          <a:xfrm>
            <a:off x="6456040" y="4139774"/>
            <a:ext cx="2808312" cy="87340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rgbClr val="0070C0"/>
                </a:solidFill>
              </a:rPr>
              <a:t>Kalp nakli hemşireliği çalışma grubu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101" y="5949281"/>
            <a:ext cx="6467475" cy="758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267801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İçerik Yer Tutucusu 2"/>
          <p:cNvSpPr>
            <a:spLocks noGrp="1"/>
          </p:cNvSpPr>
          <p:nvPr>
            <p:ph idx="1"/>
          </p:nvPr>
        </p:nvSpPr>
        <p:spPr>
          <a:xfrm>
            <a:off x="1991544" y="476672"/>
            <a:ext cx="8075240" cy="108012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tr-TR" dirty="0">
                <a:latin typeface="Comic Sans MS" panose="030F0702030302020204" pitchFamily="66" charset="0"/>
                <a:cs typeface="Times New Roman" pitchFamily="18" charset="0"/>
              </a:rPr>
              <a:t>Kliniklerin bağlı olduğu özel hastanelerin veya hastane gruplarının tepe yöneticileri ile iş birliği yapılması </a:t>
            </a:r>
          </a:p>
        </p:txBody>
      </p:sp>
      <p:sp>
        <p:nvSpPr>
          <p:cNvPr id="6" name="İçerik Yer Tutucusu 2"/>
          <p:cNvSpPr txBox="1">
            <a:spLocks/>
          </p:cNvSpPr>
          <p:nvPr/>
        </p:nvSpPr>
        <p:spPr>
          <a:xfrm>
            <a:off x="1991543" y="1772816"/>
            <a:ext cx="8075240" cy="129614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dirty="0">
                <a:latin typeface="Comic Sans MS" panose="030F0702030302020204" pitchFamily="66" charset="0"/>
                <a:cs typeface="Times New Roman" pitchFamily="18" charset="0"/>
              </a:rPr>
              <a:t>Transplantasyon hemşireliği kitabının TNDTHD bünyesinde akademisyen ve </a:t>
            </a:r>
            <a:r>
              <a:rPr lang="tr-TR" dirty="0" err="1">
                <a:latin typeface="Comic Sans MS" panose="030F0702030302020204" pitchFamily="66" charset="0"/>
                <a:cs typeface="Times New Roman" pitchFamily="18" charset="0"/>
              </a:rPr>
              <a:t>klinisyen</a:t>
            </a:r>
            <a:r>
              <a:rPr lang="tr-TR" dirty="0">
                <a:latin typeface="Comic Sans MS" panose="030F0702030302020204" pitchFamily="66" charset="0"/>
                <a:cs typeface="Times New Roman" pitchFamily="18" charset="0"/>
              </a:rPr>
              <a:t> hemşireler iş birliğinde başlatılması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427" y="6099424"/>
            <a:ext cx="6467475" cy="758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İçerik Yer Tutucusu 2"/>
          <p:cNvSpPr txBox="1">
            <a:spLocks/>
          </p:cNvSpPr>
          <p:nvPr/>
        </p:nvSpPr>
        <p:spPr>
          <a:xfrm>
            <a:off x="1991543" y="3284984"/>
            <a:ext cx="8075240" cy="129614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2800" dirty="0">
                <a:latin typeface="Comic Sans MS" panose="030F0702030302020204" pitchFamily="66" charset="0"/>
                <a:cs typeface="Times New Roman" pitchFamily="18" charset="0"/>
              </a:rPr>
              <a:t>Sertifikasyon programının ‘Temel Organ Nakli Hemşireliği Sertifika Programı’ olarak </a:t>
            </a:r>
            <a:r>
              <a:rPr lang="tr-TR" sz="2800" dirty="0" err="1">
                <a:latin typeface="Comic Sans MS" panose="030F0702030302020204" pitchFamily="66" charset="0"/>
                <a:cs typeface="Times New Roman" pitchFamily="18" charset="0"/>
              </a:rPr>
              <a:t>başlıklandırılması</a:t>
            </a:r>
            <a:endParaRPr lang="tr-TR" sz="2800" dirty="0">
              <a:latin typeface="Comic Sans MS" panose="030F0702030302020204" pitchFamily="66" charset="0"/>
              <a:cs typeface="Times New Roman" pitchFamily="18" charset="0"/>
            </a:endParaRPr>
          </a:p>
        </p:txBody>
      </p:sp>
      <p:sp>
        <p:nvSpPr>
          <p:cNvPr id="9" name="İçerik Yer Tutucusu 2"/>
          <p:cNvSpPr txBox="1">
            <a:spLocks/>
          </p:cNvSpPr>
          <p:nvPr/>
        </p:nvSpPr>
        <p:spPr>
          <a:xfrm>
            <a:off x="1991544" y="4725145"/>
            <a:ext cx="8075240" cy="12137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dirty="0">
                <a:latin typeface="Comic Sans MS" panose="030F0702030302020204" pitchFamily="66" charset="0"/>
                <a:cs typeface="Times New Roman" pitchFamily="18" charset="0"/>
              </a:rPr>
              <a:t>Lisans eğitiminde cerrahi hastalıkları hemşireliği bünyesinde </a:t>
            </a:r>
            <a:r>
              <a:rPr lang="tr-TR" b="1" u="sng" dirty="0">
                <a:latin typeface="Comic Sans MS" panose="030F0702030302020204" pitchFamily="66" charset="0"/>
                <a:cs typeface="Times New Roman" pitchFamily="18" charset="0"/>
              </a:rPr>
              <a:t>14 haftalık müfredatın bir haftasında </a:t>
            </a:r>
            <a:r>
              <a:rPr lang="tr-TR" dirty="0">
                <a:latin typeface="Comic Sans MS" panose="030F0702030302020204" pitchFamily="66" charset="0"/>
                <a:cs typeface="Times New Roman" pitchFamily="18" charset="0"/>
              </a:rPr>
              <a:t>konuşulmasını sağlamaya yönelik çabanın sürdürülmesi</a:t>
            </a:r>
          </a:p>
        </p:txBody>
      </p:sp>
    </p:spTree>
    <p:extLst>
      <p:ext uri="{BB962C8B-B14F-4D97-AF65-F5344CB8AC3E}">
        <p14:creationId xmlns:p14="http://schemas.microsoft.com/office/powerpoint/2010/main" val="15296242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8459D5E-15A6-47A1-BDF5-9F1BC371EC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>
                <a:solidFill>
                  <a:srgbClr val="0070C0"/>
                </a:solidFill>
                <a:latin typeface="Comic Sans MS" panose="030F0702030302020204" pitchFamily="66" charset="0"/>
              </a:rPr>
              <a:t>Sonuç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923548E8-BD5D-4298-AA83-EEB12C9C76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1441963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53B31F6-0F0D-43FF-9DCE-0CBDBB740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98973B5-7A53-4969-BAF3-57076DDB43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4503"/>
            <a:ext cx="10515600" cy="4351338"/>
          </a:xfrm>
        </p:spPr>
        <p:txBody>
          <a:bodyPr/>
          <a:lstStyle/>
          <a:p>
            <a:r>
              <a:rPr lang="tr-TR" dirty="0">
                <a:latin typeface="Comic Sans MS" panose="030F0702030302020204" pitchFamily="66" charset="0"/>
              </a:rPr>
              <a:t>Çok yol almamız lazım</a:t>
            </a:r>
          </a:p>
          <a:p>
            <a:r>
              <a:rPr lang="tr-TR" dirty="0">
                <a:latin typeface="Comic Sans MS" panose="030F0702030302020204" pitchFamily="66" charset="0"/>
              </a:rPr>
              <a:t>Yazmamız lazım</a:t>
            </a:r>
          </a:p>
          <a:p>
            <a:r>
              <a:rPr lang="tr-TR">
                <a:latin typeface="Comic Sans MS" panose="030F0702030302020204" pitchFamily="66" charset="0"/>
              </a:rPr>
              <a:t>Lisan öğrenmemiz lazım</a:t>
            </a:r>
            <a:endParaRPr lang="tr-TR" dirty="0">
              <a:latin typeface="Comic Sans MS" panose="030F0702030302020204" pitchFamily="66" charset="0"/>
            </a:endParaRPr>
          </a:p>
          <a:p>
            <a:r>
              <a:rPr lang="tr-TR" dirty="0">
                <a:latin typeface="Comic Sans MS" panose="030F0702030302020204" pitchFamily="66" charset="0"/>
              </a:rPr>
              <a:t>Örgütlü olmamız lazım</a:t>
            </a:r>
          </a:p>
          <a:p>
            <a:endParaRPr lang="tr-TR" dirty="0">
              <a:latin typeface="Comic Sans MS" panose="030F0702030302020204" pitchFamily="66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FF2F6B9-EFC8-4F92-8FA0-9EE92E5B4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6863" y="2258219"/>
            <a:ext cx="2619375" cy="3689820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1B94F0C6-DB39-4562-8FC3-4AE3BBD63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741" y="4103129"/>
            <a:ext cx="3486150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698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>
            <a:extLst>
              <a:ext uri="{FF2B5EF4-FFF2-40B4-BE49-F238E27FC236}">
                <a16:creationId xmlns:a16="http://schemas.microsoft.com/office/drawing/2014/main" id="{54A07FC5-6015-4FC6-976E-EEB015454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651" y="232916"/>
            <a:ext cx="9116697" cy="639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60569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28FCF92-5AD0-7B64-BCFD-2AABAB4C0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0070C0"/>
                </a:solidFill>
                <a:latin typeface="Comic Sans MS" panose="030F0702030302020204" pitchFamily="66" charset="0"/>
              </a:rPr>
              <a:t>Teşekkür ederim.</a:t>
            </a:r>
            <a:endParaRPr lang="en-US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CA6B8188-472A-4FFC-8EF5-08E2C1DD8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919484"/>
            <a:ext cx="4718713" cy="2670279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7EBEF1BA-F1AE-434B-B23E-E33D2FAA56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323" y="3429000"/>
            <a:ext cx="6511092" cy="1963082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2372428E-904F-4195-893E-10DB7DEB21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1122" y="365125"/>
            <a:ext cx="1865538" cy="183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0900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0D74118-564A-4ACC-A12C-C778151B5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>
                <a:latin typeface="Comic Sans MS" panose="030F0702030302020204" pitchFamily="66" charset="0"/>
              </a:rPr>
              <a:t>Saygıyla…</a:t>
            </a:r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693DB04B-05B9-4593-BEB8-6DE79A4EB2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800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1838</Words>
  <Application>Microsoft Office PowerPoint</Application>
  <PresentationFormat>Geniş ekran</PresentationFormat>
  <Paragraphs>199</Paragraphs>
  <Slides>59</Slides>
  <Notes>0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59</vt:i4>
      </vt:variant>
    </vt:vector>
  </HeadingPairs>
  <TitlesOfParts>
    <vt:vector size="67" baseType="lpstr">
      <vt:lpstr>Arial</vt:lpstr>
      <vt:lpstr>Calibri</vt:lpstr>
      <vt:lpstr>Calibri Light</vt:lpstr>
      <vt:lpstr>Comic Sans MS</vt:lpstr>
      <vt:lpstr>Times New Roman</vt:lpstr>
      <vt:lpstr>Wingdings</vt:lpstr>
      <vt:lpstr>Office Teması</vt:lpstr>
      <vt:lpstr>Bitmap Image</vt:lpstr>
      <vt:lpstr>Türkiye’de Böbrek Transplantasyonu Hemşireliği</vt:lpstr>
      <vt:lpstr>Başlarken</vt:lpstr>
      <vt:lpstr>İçerik</vt:lpstr>
      <vt:lpstr>Giriş</vt:lpstr>
      <vt:lpstr>Transplant fikri-1</vt:lpstr>
      <vt:lpstr>Transplant fikri-2</vt:lpstr>
      <vt:lpstr>Transplant tarihçesi-1</vt:lpstr>
      <vt:lpstr>Transplant tarihçesi-2</vt:lpstr>
      <vt:lpstr>Transplantı olanaklı kılan gelişmeler</vt:lpstr>
      <vt:lpstr>Önemli adımlar</vt:lpstr>
      <vt:lpstr>İlk böbrek nakilleri</vt:lpstr>
      <vt:lpstr>Türkiye</vt:lpstr>
      <vt:lpstr>Böbrek nakli  hemşireliği tarihi</vt:lpstr>
      <vt:lpstr>İki resim arasındaki fark</vt:lpstr>
      <vt:lpstr>Böbrek nakli hemşireliği</vt:lpstr>
      <vt:lpstr>PowerPoint Sunusu</vt:lpstr>
      <vt:lpstr>İlk nakil ilk hemşire</vt:lpstr>
      <vt:lpstr>PowerPoint Sunusu</vt:lpstr>
      <vt:lpstr>İlk nakil ilk hemşire</vt:lpstr>
      <vt:lpstr>İlk makale</vt:lpstr>
      <vt:lpstr>PowerPoint Sunusu</vt:lpstr>
      <vt:lpstr>Bir sonraki aşama</vt:lpstr>
      <vt:lpstr>Bir sonraki aşama</vt:lpstr>
      <vt:lpstr>Gelişmeler</vt:lpstr>
      <vt:lpstr>PowerPoint Sunusu</vt:lpstr>
      <vt:lpstr>PowerPoint Sunusu</vt:lpstr>
      <vt:lpstr>Michele Topor, Brigham Böbrek Nakli Birimi Hemşiresi</vt:lpstr>
      <vt:lpstr>Dorothy Sheblski, Denver VA Hastanesi Nakli Birimi Sorumlu Hemşiresi</vt:lpstr>
      <vt:lpstr>PowerPoint Sunusu</vt:lpstr>
      <vt:lpstr>PowerPoint Sunusu</vt:lpstr>
      <vt:lpstr>PowerPoint Sunusu</vt:lpstr>
      <vt:lpstr>Türkiye’de Böbrek Nakli Hemşireliği Tarihi</vt:lpstr>
      <vt:lpstr>30 Mart 1968</vt:lpstr>
      <vt:lpstr>PowerPoint Sunusu</vt:lpstr>
      <vt:lpstr>PowerPoint Sunusu</vt:lpstr>
      <vt:lpstr>PowerPoint Sunusu</vt:lpstr>
      <vt:lpstr>Böbrek nakli hemşireliğinin bugünü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Klinik böbrek nakli hemşireliği</vt:lpstr>
      <vt:lpstr>PowerPoint Sunusu</vt:lpstr>
      <vt:lpstr>PowerPoint Sunusu</vt:lpstr>
      <vt:lpstr>Türk Nefroloji, Diyaliz ve Transplantasyon Hemşireliği Derneği’nden Beklentilerimiz</vt:lpstr>
      <vt:lpstr>PowerPoint Sunusu</vt:lpstr>
      <vt:lpstr>PowerPoint Sunusu</vt:lpstr>
      <vt:lpstr>PowerPoint Sunusu</vt:lpstr>
      <vt:lpstr>Sonuç</vt:lpstr>
      <vt:lpstr>PowerPoint Sunusu</vt:lpstr>
      <vt:lpstr>PowerPoint Sunusu</vt:lpstr>
      <vt:lpstr>Teşekkür ederim.</vt:lpstr>
      <vt:lpstr>Saygıyla…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Türkiye’de Böbrek Transplantasyonu Hemşireliği</dc:title>
  <dc:creator>Doç. Dr. Arzu Kader HARMANCI SEREN</dc:creator>
  <cp:lastModifiedBy>Etud</cp:lastModifiedBy>
  <cp:revision>48</cp:revision>
  <dcterms:created xsi:type="dcterms:W3CDTF">2022-11-08T16:30:20Z</dcterms:created>
  <dcterms:modified xsi:type="dcterms:W3CDTF">2022-11-11T05:05:09Z</dcterms:modified>
</cp:coreProperties>
</file>