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62"/>
  </p:notesMasterIdLst>
  <p:sldIdLst>
    <p:sldId id="256" r:id="rId2"/>
    <p:sldId id="258" r:id="rId3"/>
    <p:sldId id="259" r:id="rId4"/>
    <p:sldId id="318" r:id="rId5"/>
    <p:sldId id="319" r:id="rId6"/>
    <p:sldId id="308" r:id="rId7"/>
    <p:sldId id="320" r:id="rId8"/>
    <p:sldId id="307" r:id="rId9"/>
    <p:sldId id="260" r:id="rId10"/>
    <p:sldId id="257" r:id="rId11"/>
    <p:sldId id="261" r:id="rId12"/>
    <p:sldId id="310" r:id="rId13"/>
    <p:sldId id="311" r:id="rId14"/>
    <p:sldId id="262" r:id="rId15"/>
    <p:sldId id="263" r:id="rId16"/>
    <p:sldId id="264" r:id="rId17"/>
    <p:sldId id="265" r:id="rId18"/>
    <p:sldId id="266" r:id="rId19"/>
    <p:sldId id="314" r:id="rId20"/>
    <p:sldId id="267" r:id="rId21"/>
    <p:sldId id="268" r:id="rId22"/>
    <p:sldId id="273" r:id="rId23"/>
    <p:sldId id="321" r:id="rId24"/>
    <p:sldId id="270" r:id="rId25"/>
    <p:sldId id="315" r:id="rId26"/>
    <p:sldId id="303" r:id="rId27"/>
    <p:sldId id="271" r:id="rId28"/>
    <p:sldId id="323" r:id="rId29"/>
    <p:sldId id="324" r:id="rId30"/>
    <p:sldId id="325" r:id="rId31"/>
    <p:sldId id="326" r:id="rId32"/>
    <p:sldId id="327" r:id="rId33"/>
    <p:sldId id="332" r:id="rId34"/>
    <p:sldId id="328" r:id="rId35"/>
    <p:sldId id="331" r:id="rId36"/>
    <p:sldId id="329" r:id="rId37"/>
    <p:sldId id="330" r:id="rId38"/>
    <p:sldId id="334" r:id="rId39"/>
    <p:sldId id="335" r:id="rId40"/>
    <p:sldId id="309" r:id="rId41"/>
    <p:sldId id="274" r:id="rId42"/>
    <p:sldId id="275" r:id="rId43"/>
    <p:sldId id="276" r:id="rId44"/>
    <p:sldId id="277" r:id="rId45"/>
    <p:sldId id="280" r:id="rId46"/>
    <p:sldId id="316" r:id="rId47"/>
    <p:sldId id="281" r:id="rId48"/>
    <p:sldId id="283" r:id="rId49"/>
    <p:sldId id="317" r:id="rId50"/>
    <p:sldId id="313" r:id="rId51"/>
    <p:sldId id="305" r:id="rId52"/>
    <p:sldId id="290" r:id="rId53"/>
    <p:sldId id="291" r:id="rId54"/>
    <p:sldId id="292" r:id="rId55"/>
    <p:sldId id="293" r:id="rId56"/>
    <p:sldId id="295" r:id="rId57"/>
    <p:sldId id="298" r:id="rId58"/>
    <p:sldId id="299" r:id="rId59"/>
    <p:sldId id="300" r:id="rId60"/>
    <p:sldId id="301" r:id="rId61"/>
  </p:sldIdLst>
  <p:sldSz cx="12192000" cy="6858000"/>
  <p:notesSz cx="6858000" cy="9947275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TMA GEDIKLI" initials="FG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2" autoAdjust="0"/>
    <p:restoredTop sz="93969" autoAdjust="0"/>
  </p:normalViewPr>
  <p:slideViewPr>
    <p:cSldViewPr>
      <p:cViewPr varScale="1">
        <p:scale>
          <a:sx n="80" d="100"/>
          <a:sy n="80" d="100"/>
        </p:scale>
        <p:origin x="768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5D768C-ED8C-43D1-AFC3-32106C9DEEF8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A194C-79EB-4CCF-B951-9FA25BECEF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0571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7736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361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5887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1639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6617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26850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3841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84048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4584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1487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91774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54723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43772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50014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28418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6023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99945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46495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77224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47696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25832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66943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50618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00659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89514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57030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16226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38057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90220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13967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23178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02485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01217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78351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62751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48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2658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26296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51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127443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52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320847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53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32674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54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24436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55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179478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56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849880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57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872724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58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267551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59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650733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194C-79EB-4CCF-B951-9FA25BECEF15}" type="slidenum">
              <a:rPr lang="tr-TR" smtClean="0"/>
              <a:t>60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230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7A87-7EC2-42DB-AE80-20D76CD85951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DE6A-2CD3-4EDB-81D0-D0FD47D5CE53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7A87-7EC2-42DB-AE80-20D76CD85951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DE6A-2CD3-4EDB-81D0-D0FD47D5CE5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7A87-7EC2-42DB-AE80-20D76CD85951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DE6A-2CD3-4EDB-81D0-D0FD47D5CE53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7A87-7EC2-42DB-AE80-20D76CD85951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DE6A-2CD3-4EDB-81D0-D0FD47D5CE5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7A87-7EC2-42DB-AE80-20D76CD85951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DE6A-2CD3-4EDB-81D0-D0FD47D5CE5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7A87-7EC2-42DB-AE80-20D76CD85951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DE6A-2CD3-4EDB-81D0-D0FD47D5CE5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7A87-7EC2-42DB-AE80-20D76CD85951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DE6A-2CD3-4EDB-81D0-D0FD47D5CE5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7A87-7EC2-42DB-AE80-20D76CD85951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DE6A-2CD3-4EDB-81D0-D0FD47D5CE5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7A87-7EC2-42DB-AE80-20D76CD85951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5E59DE6A-2CD3-4EDB-81D0-D0FD47D5CE53}" type="slidenum">
              <a:rPr lang="tr-TR" smtClean="0"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7A87-7EC2-42DB-AE80-20D76CD85951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DE6A-2CD3-4EDB-81D0-D0FD47D5CE5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7A87-7EC2-42DB-AE80-20D76CD85951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9DE6A-2CD3-4EDB-81D0-D0FD47D5CE5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8D97A87-7EC2-42DB-AE80-20D76CD85951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E59DE6A-2CD3-4EDB-81D0-D0FD47D5CE53}" type="slidenum">
              <a:rPr lang="tr-TR" smtClean="0"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sgnedir.com/is-sagligi-ve-guvenligi-egitimi-nasil-verilir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sgnedir.com/kisisel-koruyucu-donanim-nedir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HEMODİYALİZ ÜNİTELERİNDE RİSK YÖNETİMİ VE KALİTE</a:t>
            </a:r>
            <a:endParaRPr lang="tr-TR" sz="22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939716" y="4021561"/>
            <a:ext cx="4312568" cy="1129680"/>
          </a:xfrm>
        </p:spPr>
        <p:txBody>
          <a:bodyPr>
            <a:normAutofit fontScale="92500" lnSpcReduction="20000"/>
          </a:bodyPr>
          <a:lstStyle/>
          <a:p>
            <a:r>
              <a:rPr lang="tr-TR" sz="4000" b="1" dirty="0">
                <a:solidFill>
                  <a:srgbClr val="FF0000"/>
                </a:solidFill>
                <a:latin typeface="+mj-lt"/>
              </a:rPr>
              <a:t>Hemşire</a:t>
            </a:r>
          </a:p>
          <a:p>
            <a:r>
              <a:rPr lang="tr-TR" sz="4000" b="1" dirty="0">
                <a:solidFill>
                  <a:srgbClr val="FF0000"/>
                </a:solidFill>
                <a:latin typeface="+mj-lt"/>
              </a:rPr>
              <a:t>SONGÜL KAHRAMAN</a:t>
            </a:r>
          </a:p>
        </p:txBody>
      </p:sp>
      <p:pic>
        <p:nvPicPr>
          <p:cNvPr id="1028" name="Picture 4" descr="Medicana İzmir Hastanesi Nerede? Nasıl Gidilir? | izmirliyiz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236" y="5166484"/>
            <a:ext cx="2232248" cy="136815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8220236" y="6165304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 </a:t>
            </a:r>
            <a:r>
              <a:rPr lang="tr-TR" b="1" dirty="0">
                <a:solidFill>
                  <a:srgbClr val="00B0F0"/>
                </a:solidFill>
              </a:rPr>
              <a:t>BAHÇELİEVLER</a:t>
            </a:r>
            <a:endParaRPr lang="tr-TR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215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7139136" cy="1143000"/>
          </a:xfrm>
        </p:spPr>
        <p:txBody>
          <a:bodyPr>
            <a:norm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SUNUM HEDEFLERİ</a:t>
            </a:r>
            <a:endParaRPr lang="tr-TR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5" r="2202" b="1"/>
          <a:stretch/>
        </p:blipFill>
        <p:spPr bwMode="auto">
          <a:xfrm>
            <a:off x="2207569" y="1916833"/>
            <a:ext cx="2443653" cy="372766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5048919" y="2200552"/>
            <a:ext cx="5295553" cy="3160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0400" indent="-2484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Risk Nedir?</a:t>
            </a:r>
          </a:p>
          <a:p>
            <a:pPr marL="230400" indent="-2484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Risk Yönetimi İle İlgili Tanımlar</a:t>
            </a:r>
          </a:p>
          <a:p>
            <a:pPr marL="230400" indent="-2484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Risk Değerlendirme Aşamaları</a:t>
            </a:r>
          </a:p>
          <a:p>
            <a:pPr marL="230400" indent="-2484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Risk Değerlendirme Yöntemleri</a:t>
            </a:r>
          </a:p>
          <a:p>
            <a:pPr marL="230400" indent="-2484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Risklerin Kontrolü</a:t>
            </a:r>
          </a:p>
          <a:p>
            <a:pPr marL="230400" indent="-2484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Risk Yönetimi Yararları</a:t>
            </a:r>
          </a:p>
        </p:txBody>
      </p:sp>
    </p:spTree>
    <p:extLst>
      <p:ext uri="{BB962C8B-B14F-4D97-AF65-F5344CB8AC3E}">
        <p14:creationId xmlns:p14="http://schemas.microsoft.com/office/powerpoint/2010/main" val="3425118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135560" y="836712"/>
            <a:ext cx="6336704" cy="1152128"/>
          </a:xfrm>
        </p:spPr>
        <p:txBody>
          <a:bodyPr>
            <a:norm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TANIMLAR</a:t>
            </a:r>
            <a:endParaRPr lang="tr-TR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47528" y="2501274"/>
            <a:ext cx="8229600" cy="3880054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400" b="1" dirty="0">
                <a:solidFill>
                  <a:srgbClr val="C00000"/>
                </a:solidFill>
                <a:latin typeface="Calibri" panose="020F0502020204030204" pitchFamily="34" charset="0"/>
                <a:cs typeface="Arial" pitchFamily="34" charset="0"/>
              </a:rPr>
              <a:t>    </a:t>
            </a: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Kaza:</a:t>
            </a:r>
            <a:r>
              <a:rPr lang="tr-T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tr-TR" dirty="0">
                <a:latin typeface="Calibri" panose="020F0502020204030204" pitchFamily="34" charset="0"/>
                <a:cs typeface="Arial" pitchFamily="34" charset="0"/>
              </a:rPr>
              <a:t>Yanlış davranış ve ihmaller zincirinin son halkası olup, daha önceden alınacak önlemlerle kaçınılabilir, korunulabilir olaydır.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endParaRPr lang="tr-TR" dirty="0">
              <a:latin typeface="Calibri" panose="020F0502020204030204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400" b="1" dirty="0">
                <a:solidFill>
                  <a:srgbClr val="C00000"/>
                </a:solidFill>
                <a:latin typeface="Calibri" panose="020F0502020204030204" pitchFamily="34" charset="0"/>
                <a:cs typeface="Arial" pitchFamily="34" charset="0"/>
              </a:rPr>
              <a:t>	</a:t>
            </a: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Tehlike:</a:t>
            </a:r>
            <a:r>
              <a:rPr lang="tr-TR" sz="3200" b="1" dirty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tr-TR" dirty="0">
                <a:latin typeface="Calibri" panose="020F0502020204030204" pitchFamily="34" charset="0"/>
                <a:cs typeface="Arial" pitchFamily="34" charset="0"/>
              </a:rPr>
              <a:t>Çalışma ortamında bulunan ya da dışarıdan gelebilecek kişilere, işyerine ve çevreye zarar yada  hasar verme potansiyelidir.</a:t>
            </a:r>
          </a:p>
          <a:p>
            <a:pPr marL="228600" lvl="1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Arial" pitchFamily="34" charset="0"/>
              </a:rPr>
              <a:t>	</a:t>
            </a:r>
            <a:endParaRPr lang="tr-TR" dirty="0">
              <a:solidFill>
                <a:srgbClr val="0066CC"/>
              </a:solidFill>
              <a:latin typeface="Calibri" panose="020F0502020204030204" pitchFamily="34" charset="0"/>
            </a:endParaRPr>
          </a:p>
          <a:p>
            <a:pPr>
              <a:buNone/>
            </a:pPr>
            <a:endParaRPr lang="tr-TR" sz="2400" dirty="0"/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56641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01678" y="5093890"/>
            <a:ext cx="8676550" cy="2016224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  Risk:</a:t>
            </a:r>
            <a:r>
              <a:rPr lang="tr-T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tr-TR" dirty="0">
                <a:latin typeface="Calibri" panose="020F0502020204030204" pitchFamily="34" charset="0"/>
                <a:cs typeface="Arial" pitchFamily="34" charset="0"/>
              </a:rPr>
              <a:t>Tehlikeden dolayı ölüm, yaralanma veya hastalığın   meydana gelme olasılığı ile meydana gelen olayın şiddetinin bileşkesidir.</a:t>
            </a:r>
          </a:p>
          <a:p>
            <a:pPr marL="228600" lvl="1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Arial" pitchFamily="34" charset="0"/>
              </a:rPr>
              <a:t>	</a:t>
            </a:r>
            <a:endParaRPr lang="tr-TR" dirty="0">
              <a:solidFill>
                <a:srgbClr val="0066CC"/>
              </a:solidFill>
              <a:latin typeface="Calibri" panose="020F0502020204030204" pitchFamily="34" charset="0"/>
            </a:endParaRPr>
          </a:p>
          <a:p>
            <a:pPr>
              <a:buNone/>
            </a:pPr>
            <a:endParaRPr lang="tr-TR" sz="2400" dirty="0"/>
          </a:p>
          <a:p>
            <a:endParaRPr lang="tr-TR" sz="24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9FB5B62-5D50-C04C-A826-2FD0D1D78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768" y="1952836"/>
            <a:ext cx="5760364" cy="2952328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5824A90F-2884-8AE4-AD41-E26D391FB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988669">
            <a:off x="1705937" y="376728"/>
            <a:ext cx="3399840" cy="249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911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İçerik Yer Tutucusu 2">
            <a:extLst>
              <a:ext uri="{FF2B5EF4-FFF2-40B4-BE49-F238E27FC236}">
                <a16:creationId xmlns:a16="http://schemas.microsoft.com/office/drawing/2014/main" id="{B0465886-65F4-8352-E277-531C0E76D9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19536" y="620689"/>
            <a:ext cx="8424936" cy="568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0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6" y="476673"/>
            <a:ext cx="7776864" cy="5865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4202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B6F26177-D6A6-DAEE-98EC-DE1D3DDBC0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06470" y="1412776"/>
            <a:ext cx="6579060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891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1" y="908720"/>
            <a:ext cx="7932857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5322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063552" y="116632"/>
            <a:ext cx="6408712" cy="1296144"/>
          </a:xfrm>
        </p:spPr>
        <p:txBody>
          <a:bodyPr>
            <a:norm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TANIMLAR</a:t>
            </a:r>
            <a:endParaRPr lang="tr-TR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47528" y="1988840"/>
            <a:ext cx="8229600" cy="4389120"/>
          </a:xfrm>
        </p:spPr>
        <p:txBody>
          <a:bodyPr>
            <a:noAutofit/>
          </a:bodyPr>
          <a:lstStyle/>
          <a:p>
            <a:pPr marL="228600" lvl="1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Arial" pitchFamily="34" charset="0"/>
              </a:rPr>
              <a:t>   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Risk Değerlendirmesi: </a:t>
            </a:r>
            <a:r>
              <a:rPr lang="tr-TR" sz="2600" dirty="0">
                <a:latin typeface="Calibri" panose="020F0502020204030204" pitchFamily="34" charset="0"/>
                <a:cs typeface="Arial" pitchFamily="34" charset="0"/>
              </a:rPr>
              <a:t>Çalışma ortamı ya da çevrede var olan tehlikelerden kaynaklanan riskleri, sistematik bir yolla ortaya çıkarmak, yok etmek ya da kabul edilebilir düzeye indirmek için yapılan çalışmalardır.</a:t>
            </a:r>
            <a:r>
              <a:rPr lang="tr-TR" sz="26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228600" lvl="1" algn="just">
              <a:lnSpc>
                <a:spcPct val="120000"/>
              </a:lnSpc>
              <a:spcBef>
                <a:spcPts val="0"/>
              </a:spcBef>
              <a:buNone/>
            </a:pPr>
            <a:endParaRPr lang="tr-TR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228600" lvl="1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Kabul Edilebilir Risk Düzeyi: </a:t>
            </a:r>
            <a:r>
              <a:rPr lang="tr-TR" sz="26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Yasal yükümlülüklere ve işyerinin önleme politikasına uygun, kayıp veya yaralanma oluşturmayacak risk düzeyidir.</a:t>
            </a:r>
            <a:endParaRPr lang="tr-TR" sz="2600" dirty="0">
              <a:latin typeface="Calibri" panose="020F0502020204030204" pitchFamily="34" charset="0"/>
              <a:cs typeface="Arial" pitchFamily="34" charset="0"/>
            </a:endParaRP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589284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135560" y="1904728"/>
            <a:ext cx="5851198" cy="1143000"/>
          </a:xfrm>
        </p:spPr>
        <p:txBody>
          <a:bodyPr>
            <a:norm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RİSK YÖNETİMİ</a:t>
            </a:r>
            <a:b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(Diyaliz merkezleri)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7822">
            <a:off x="7739483" y="846158"/>
            <a:ext cx="1865940" cy="3375305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A318CADA-C369-1869-68B9-EDBE2295E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3311" y="4005064"/>
            <a:ext cx="8435280" cy="2509192"/>
          </a:xfrm>
        </p:spPr>
        <p:txBody>
          <a:bodyPr/>
          <a:lstStyle/>
          <a:p>
            <a:r>
              <a:rPr lang="tr-TR" dirty="0">
                <a:latin typeface="+mj-lt"/>
              </a:rPr>
              <a:t>Hasta, hasta yakını, ziyaretçi, çalışan, tesis    ve çevre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güvenliği kapsamında, ‘’Diyaliz Merkezi’’</a:t>
            </a:r>
            <a:r>
              <a:rPr lang="tr-TR" dirty="0" err="1">
                <a:latin typeface="+mj-lt"/>
              </a:rPr>
              <a:t>nde</a:t>
            </a:r>
            <a:r>
              <a:rPr lang="tr-TR" dirty="0">
                <a:latin typeface="+mj-lt"/>
              </a:rPr>
              <a:t>  sunulan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hizmetlere ilişkin risklerin önlenmesi veya en alt seviyeye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indirilmesidir.</a:t>
            </a:r>
          </a:p>
        </p:txBody>
      </p:sp>
    </p:spTree>
    <p:extLst>
      <p:ext uri="{BB962C8B-B14F-4D97-AF65-F5344CB8AC3E}">
        <p14:creationId xmlns:p14="http://schemas.microsoft.com/office/powerpoint/2010/main" val="3547074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351584" y="908720"/>
            <a:ext cx="4834880" cy="720080"/>
          </a:xfrm>
        </p:spPr>
        <p:txBody>
          <a:bodyPr>
            <a:norm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Risk Kaynakları Nelerdir?</a:t>
            </a:r>
            <a:endParaRPr lang="tr-TR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2060849"/>
            <a:ext cx="4690864" cy="381642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tr-TR" dirty="0">
                <a:latin typeface="Calibri" panose="020F0502020204030204" pitchFamily="34" charset="0"/>
                <a:cs typeface="Arial" pitchFamily="34" charset="0"/>
              </a:rPr>
              <a:t>Yapılan iş ve işlemler</a:t>
            </a:r>
          </a:p>
          <a:p>
            <a:pPr>
              <a:spcBef>
                <a:spcPts val="0"/>
              </a:spcBef>
            </a:pPr>
            <a:r>
              <a:rPr lang="tr-TR" dirty="0">
                <a:latin typeface="Calibri" panose="020F0502020204030204" pitchFamily="34" charset="0"/>
                <a:cs typeface="Arial" pitchFamily="34" charset="0"/>
              </a:rPr>
              <a:t>Kullanılan maddeler</a:t>
            </a:r>
          </a:p>
          <a:p>
            <a:pPr>
              <a:spcBef>
                <a:spcPts val="0"/>
              </a:spcBef>
            </a:pPr>
            <a:r>
              <a:rPr lang="tr-TR" dirty="0">
                <a:latin typeface="Calibri" panose="020F0502020204030204" pitchFamily="34" charset="0"/>
                <a:cs typeface="Arial" pitchFamily="34" charset="0"/>
              </a:rPr>
              <a:t>Makineler, araç-gereçler, </a:t>
            </a:r>
          </a:p>
          <a:p>
            <a:pPr>
              <a:spcBef>
                <a:spcPts val="0"/>
              </a:spcBef>
            </a:pPr>
            <a:r>
              <a:rPr lang="tr-TR" dirty="0">
                <a:latin typeface="Calibri" panose="020F0502020204030204" pitchFamily="34" charset="0"/>
                <a:cs typeface="Arial" pitchFamily="34" charset="0"/>
              </a:rPr>
              <a:t>Teknoloji</a:t>
            </a:r>
          </a:p>
          <a:p>
            <a:pPr>
              <a:spcBef>
                <a:spcPts val="0"/>
              </a:spcBef>
            </a:pPr>
            <a:r>
              <a:rPr lang="tr-TR" dirty="0">
                <a:latin typeface="Calibri" panose="020F0502020204030204" pitchFamily="34" charset="0"/>
                <a:cs typeface="Arial" pitchFamily="34" charset="0"/>
              </a:rPr>
              <a:t>İç ve dış çevre unsurları</a:t>
            </a:r>
          </a:p>
          <a:p>
            <a:pPr>
              <a:spcBef>
                <a:spcPts val="0"/>
              </a:spcBef>
            </a:pPr>
            <a:r>
              <a:rPr lang="tr-TR" dirty="0">
                <a:latin typeface="Calibri" panose="020F0502020204030204" pitchFamily="34" charset="0"/>
                <a:cs typeface="Arial" pitchFamily="34" charset="0"/>
              </a:rPr>
              <a:t>İnsanlar</a:t>
            </a:r>
          </a:p>
          <a:p>
            <a:pPr>
              <a:spcBef>
                <a:spcPts val="0"/>
              </a:spcBef>
            </a:pPr>
            <a:r>
              <a:rPr lang="tr-TR" dirty="0">
                <a:latin typeface="Calibri" panose="020F0502020204030204" pitchFamily="34" charset="0"/>
                <a:cs typeface="Arial" pitchFamily="34" charset="0"/>
              </a:rPr>
              <a:t>Organizasyonlar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AutoShape 2" descr="Sağlıkta Risk Yönetimi ve Hasta Güvenliği | TÜRKİYE SANAYİ SEVK VE İDARE  ENSTİTÜSÜ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64" y="1916833"/>
            <a:ext cx="3384376" cy="384950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0973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063552" y="620688"/>
            <a:ext cx="6624736" cy="780696"/>
          </a:xfrm>
        </p:spPr>
        <p:txBody>
          <a:bodyPr>
            <a:norm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Risklerden Kim Zarar Görür?</a:t>
            </a:r>
            <a:endParaRPr lang="tr-TR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03512" y="1935480"/>
            <a:ext cx="4536504" cy="466187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tr-TR" dirty="0">
                <a:latin typeface="Calibri" panose="020F0502020204030204" pitchFamily="34" charset="0"/>
                <a:cs typeface="Arial" pitchFamily="34" charset="0"/>
              </a:rPr>
              <a:t>Çalışanlar</a:t>
            </a:r>
          </a:p>
          <a:p>
            <a:pPr>
              <a:lnSpc>
                <a:spcPct val="80000"/>
              </a:lnSpc>
            </a:pPr>
            <a:r>
              <a:rPr lang="tr-TR" dirty="0">
                <a:latin typeface="Calibri" panose="020F0502020204030204" pitchFamily="34" charset="0"/>
                <a:cs typeface="Arial" pitchFamily="34" charset="0"/>
              </a:rPr>
              <a:t>Alt yükleniciler</a:t>
            </a:r>
          </a:p>
          <a:p>
            <a:pPr>
              <a:lnSpc>
                <a:spcPct val="80000"/>
              </a:lnSpc>
            </a:pPr>
            <a:r>
              <a:rPr lang="tr-TR" dirty="0">
                <a:latin typeface="Calibri" panose="020F0502020204030204" pitchFamily="34" charset="0"/>
                <a:cs typeface="Arial" pitchFamily="34" charset="0"/>
              </a:rPr>
              <a:t>Hastalar</a:t>
            </a:r>
          </a:p>
          <a:p>
            <a:pPr>
              <a:lnSpc>
                <a:spcPct val="80000"/>
              </a:lnSpc>
            </a:pPr>
            <a:r>
              <a:rPr lang="tr-TR" dirty="0">
                <a:latin typeface="Calibri" panose="020F0502020204030204" pitchFamily="34" charset="0"/>
                <a:cs typeface="Arial" pitchFamily="34" charset="0"/>
              </a:rPr>
              <a:t>Hasta yakınları</a:t>
            </a:r>
          </a:p>
          <a:p>
            <a:pPr>
              <a:lnSpc>
                <a:spcPct val="80000"/>
              </a:lnSpc>
            </a:pPr>
            <a:r>
              <a:rPr lang="tr-TR" dirty="0">
                <a:latin typeface="Calibri" panose="020F0502020204030204" pitchFamily="34" charset="0"/>
                <a:cs typeface="Arial" pitchFamily="34" charset="0"/>
              </a:rPr>
              <a:t>Ziyaretçiler</a:t>
            </a:r>
          </a:p>
          <a:p>
            <a:pPr>
              <a:lnSpc>
                <a:spcPct val="80000"/>
              </a:lnSpc>
            </a:pPr>
            <a:r>
              <a:rPr lang="tr-TR" dirty="0">
                <a:latin typeface="Calibri" panose="020F0502020204030204" pitchFamily="34" charset="0"/>
                <a:cs typeface="Arial" pitchFamily="34" charset="0"/>
              </a:rPr>
              <a:t>Kuruluşun civarında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tr-TR" dirty="0">
                <a:latin typeface="Calibri" panose="020F0502020204030204" pitchFamily="34" charset="0"/>
                <a:cs typeface="Arial" pitchFamily="34" charset="0"/>
              </a:rPr>
              <a:t>   risklerden etkilenebilecek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tr-TR" dirty="0">
                <a:latin typeface="Calibri" panose="020F0502020204030204" pitchFamily="34" charset="0"/>
                <a:cs typeface="Arial" pitchFamily="34" charset="0"/>
              </a:rPr>
              <a:t>   olanlar,</a:t>
            </a:r>
          </a:p>
          <a:p>
            <a:endParaRPr lang="tr-T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9632" y="1900488"/>
            <a:ext cx="4258816" cy="43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784575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351584" y="1052736"/>
            <a:ext cx="6624736" cy="792088"/>
          </a:xfrm>
        </p:spPr>
        <p:txBody>
          <a:bodyPr>
            <a:norm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Risklerden Kim Zarar Görür?</a:t>
            </a:r>
            <a:endParaRPr lang="tr-TR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935480"/>
            <a:ext cx="4546848" cy="437384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tr-TR" sz="2400" dirty="0">
              <a:latin typeface="Calibri" panose="020F0502020204030204" pitchFamily="34" charset="0"/>
              <a:cs typeface="Arial" pitchFamily="34" charset="0"/>
            </a:endParaRPr>
          </a:p>
          <a:p>
            <a:pPr marL="342900" lvl="1" indent="-342900">
              <a:lnSpc>
                <a:spcPct val="80000"/>
              </a:lnSpc>
              <a:spcBef>
                <a:spcPts val="1000"/>
              </a:spcBef>
            </a:pPr>
            <a:r>
              <a:rPr lang="tr-TR" sz="2600" dirty="0">
                <a:latin typeface="Calibri" panose="020F0502020204030204" pitchFamily="34" charset="0"/>
                <a:cs typeface="Arial" pitchFamily="34" charset="0"/>
              </a:rPr>
              <a:t> Engelli çalışanlar</a:t>
            </a:r>
          </a:p>
          <a:p>
            <a:pPr marL="342900" lvl="1" indent="-342900">
              <a:lnSpc>
                <a:spcPct val="80000"/>
              </a:lnSpc>
              <a:spcBef>
                <a:spcPts val="1000"/>
              </a:spcBef>
            </a:pPr>
            <a:r>
              <a:rPr lang="tr-TR" sz="2600" dirty="0">
                <a:latin typeface="Calibri" panose="020F0502020204030204" pitchFamily="34" charset="0"/>
                <a:cs typeface="Arial" pitchFamily="34" charset="0"/>
              </a:rPr>
              <a:t> Deneyimsiz personel</a:t>
            </a:r>
          </a:p>
          <a:p>
            <a:pPr marL="228600" lvl="1">
              <a:lnSpc>
                <a:spcPct val="80000"/>
              </a:lnSpc>
              <a:spcBef>
                <a:spcPts val="1000"/>
              </a:spcBef>
            </a:pPr>
            <a:r>
              <a:rPr lang="tr-TR" sz="2600" dirty="0">
                <a:latin typeface="Calibri" panose="020F0502020204030204" pitchFamily="34" charset="0"/>
                <a:cs typeface="Arial" pitchFamily="34" charset="0"/>
              </a:rPr>
              <a:t>  Stajyerler</a:t>
            </a:r>
          </a:p>
          <a:p>
            <a:pPr marL="342000" lvl="1" indent="-342000">
              <a:lnSpc>
                <a:spcPct val="80000"/>
              </a:lnSpc>
              <a:spcBef>
                <a:spcPts val="1000"/>
              </a:spcBef>
            </a:pPr>
            <a:r>
              <a:rPr lang="tr-TR" sz="2600" dirty="0">
                <a:latin typeface="Calibri" panose="020F0502020204030204" pitchFamily="34" charset="0"/>
                <a:cs typeface="Arial" pitchFamily="34" charset="0"/>
              </a:rPr>
              <a:t> Hamile ve yeni doğum</a:t>
            </a:r>
          </a:p>
          <a:p>
            <a:pPr marL="0" lvl="1" indent="0">
              <a:lnSpc>
                <a:spcPct val="80000"/>
              </a:lnSpc>
              <a:spcBef>
                <a:spcPts val="1000"/>
              </a:spcBef>
              <a:buNone/>
            </a:pPr>
            <a:r>
              <a:rPr lang="tr-TR" sz="2600" dirty="0">
                <a:latin typeface="Calibri" panose="020F0502020204030204" pitchFamily="34" charset="0"/>
                <a:cs typeface="Arial" pitchFamily="34" charset="0"/>
              </a:rPr>
              <a:t>     yapmış kadınlar</a:t>
            </a:r>
          </a:p>
          <a:p>
            <a:pPr marL="228600" lvl="1">
              <a:lnSpc>
                <a:spcPct val="80000"/>
              </a:lnSpc>
              <a:spcBef>
                <a:spcPts val="1000"/>
              </a:spcBef>
            </a:pPr>
            <a:r>
              <a:rPr lang="tr-TR" sz="2600" dirty="0">
                <a:latin typeface="Calibri" panose="020F0502020204030204" pitchFamily="34" charset="0"/>
                <a:cs typeface="Arial" pitchFamily="34" charset="0"/>
              </a:rPr>
              <a:t>  Yalnız çalışanlar</a:t>
            </a:r>
          </a:p>
          <a:p>
            <a:pPr marL="342900" lvl="1" indent="-342900">
              <a:lnSpc>
                <a:spcPct val="80000"/>
              </a:lnSpc>
              <a:spcBef>
                <a:spcPts val="1000"/>
              </a:spcBef>
            </a:pPr>
            <a:r>
              <a:rPr lang="tr-TR" sz="2600" dirty="0">
                <a:latin typeface="Calibri" panose="020F0502020204030204" pitchFamily="34" charset="0"/>
                <a:cs typeface="Arial" pitchFamily="34" charset="0"/>
              </a:rPr>
              <a:t> Kronik hastalığı olanlar özel </a:t>
            </a:r>
          </a:p>
          <a:p>
            <a:pPr marL="0" lvl="1" indent="0">
              <a:lnSpc>
                <a:spcPct val="80000"/>
              </a:lnSpc>
              <a:spcBef>
                <a:spcPts val="1000"/>
              </a:spcBef>
              <a:buNone/>
            </a:pPr>
            <a:r>
              <a:rPr lang="tr-TR" sz="2600" dirty="0">
                <a:latin typeface="Calibri" panose="020F0502020204030204" pitchFamily="34" charset="0"/>
                <a:cs typeface="Arial" pitchFamily="34" charset="0"/>
              </a:rPr>
              <a:t>     dikkat gerektirir.</a:t>
            </a:r>
          </a:p>
          <a:p>
            <a:pPr marL="0" lvl="1" indent="0">
              <a:lnSpc>
                <a:spcPct val="80000"/>
              </a:lnSpc>
              <a:spcBef>
                <a:spcPts val="1000"/>
              </a:spcBef>
              <a:buNone/>
            </a:pPr>
            <a:endParaRPr lang="tr-TR" dirty="0">
              <a:latin typeface="Calibri" panose="020F0502020204030204" pitchFamily="34" charset="0"/>
              <a:cs typeface="Arial" pitchFamily="34" charset="0"/>
            </a:endParaRPr>
          </a:p>
          <a:p>
            <a:pPr marL="0" lvl="1" indent="0">
              <a:lnSpc>
                <a:spcPct val="80000"/>
              </a:lnSpc>
              <a:spcBef>
                <a:spcPts val="1000"/>
              </a:spcBef>
              <a:buNone/>
            </a:pPr>
            <a:endParaRPr lang="tr-TR" dirty="0">
              <a:latin typeface="Arial" pitchFamily="34" charset="0"/>
              <a:cs typeface="Arial" pitchFamily="34" charset="0"/>
            </a:endParaRPr>
          </a:p>
          <a:p>
            <a:endParaRPr lang="tr-TR" dirty="0"/>
          </a:p>
        </p:txBody>
      </p:sp>
      <p:pic>
        <p:nvPicPr>
          <p:cNvPr id="4" name="Picture 6" descr="hapşırma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28048" y="2132856"/>
            <a:ext cx="3888432" cy="396044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719097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279576" y="2420888"/>
            <a:ext cx="8064896" cy="2016224"/>
          </a:xfrm>
        </p:spPr>
        <p:txBody>
          <a:bodyPr>
            <a:normAutofit fontScale="90000"/>
          </a:bodyPr>
          <a:lstStyle/>
          <a:p>
            <a:r>
              <a:rPr lang="tr-TR" sz="3600" dirty="0"/>
              <a:t>         </a:t>
            </a:r>
            <a:br>
              <a:rPr lang="tr-TR" sz="3600" dirty="0"/>
            </a:br>
            <a:br>
              <a:rPr lang="tr-TR" sz="3600" dirty="0"/>
            </a:br>
            <a:br>
              <a:rPr lang="tr-TR" sz="3600" dirty="0"/>
            </a:br>
            <a:br>
              <a:rPr lang="tr-TR" sz="3600" dirty="0"/>
            </a:br>
            <a:br>
              <a:rPr lang="tr-TR" sz="3600" dirty="0"/>
            </a:br>
            <a:r>
              <a:rPr lang="tr-TR" sz="3600" dirty="0"/>
              <a:t> </a:t>
            </a:r>
            <a:r>
              <a:rPr lang="tr-T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RİSK YÖNETİMİ VERSİYON 6</a:t>
            </a:r>
            <a:br>
              <a:rPr lang="tr-T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tr-TR" dirty="0"/>
            </a:br>
            <a:r>
              <a:rPr lang="tr-TR" sz="3100" b="1" dirty="0">
                <a:solidFill>
                  <a:schemeClr val="tx1"/>
                </a:solidFill>
              </a:rPr>
              <a:t>Risk yönetimine ilişkin görev, yetki ve sorumluluklar </a:t>
            </a:r>
            <a:br>
              <a:rPr lang="tr-TR" sz="3100" b="1" dirty="0">
                <a:solidFill>
                  <a:schemeClr val="tx1"/>
                </a:solidFill>
              </a:rPr>
            </a:br>
            <a:r>
              <a:rPr lang="tr-TR" sz="3100" b="1" dirty="0">
                <a:solidFill>
                  <a:schemeClr val="tx1"/>
                </a:solidFill>
              </a:rPr>
              <a:t>tanımlanarak; ‘’</a:t>
            </a:r>
            <a:r>
              <a:rPr lang="tr-TR" sz="3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Kalite Yönetim Birimi</a:t>
            </a:r>
            <a:r>
              <a:rPr lang="tr-TR" sz="3100" b="1" dirty="0">
                <a:solidFill>
                  <a:schemeClr val="tx1"/>
                </a:solidFill>
              </a:rPr>
              <a:t>‘’</a:t>
            </a:r>
            <a:r>
              <a:rPr lang="tr-TR" sz="3100" b="1" dirty="0" err="1">
                <a:solidFill>
                  <a:schemeClr val="tx1"/>
                </a:solidFill>
              </a:rPr>
              <a:t>nin</a:t>
            </a:r>
            <a:r>
              <a:rPr lang="tr-TR" sz="3100" b="1" dirty="0">
                <a:solidFill>
                  <a:schemeClr val="tx1"/>
                </a:solidFill>
              </a:rPr>
              <a:t> koordinasyonunda  yürütülmelidir. </a:t>
            </a:r>
            <a:br>
              <a:rPr lang="tr-TR" sz="3100" b="1" dirty="0">
                <a:solidFill>
                  <a:schemeClr val="tx1"/>
                </a:solidFill>
              </a:rPr>
            </a:br>
            <a:r>
              <a:rPr lang="tr-TR" sz="3100" b="1" dirty="0">
                <a:solidFill>
                  <a:schemeClr val="tx1"/>
                </a:solidFill>
              </a:rPr>
              <a:t>  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1784" y="4581128"/>
            <a:ext cx="3960440" cy="209984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558502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135560" y="1052736"/>
            <a:ext cx="8157592" cy="1080120"/>
          </a:xfrm>
        </p:spPr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Kuruluşta gerçekleşebilecek risklerin yönetilmesine ilişkin düzenleme bulunmalıdır.</a:t>
            </a:r>
            <a:br>
              <a:rPr lang="tr-T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63552" y="1988840"/>
            <a:ext cx="8147248" cy="46805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Risk yönetimi;  </a:t>
            </a:r>
            <a:r>
              <a:rPr lang="tr-TR" sz="2800" dirty="0">
                <a:latin typeface="Calibri" panose="020F0502020204030204" pitchFamily="34" charset="0"/>
              </a:rPr>
              <a:t>hasta ve çalışan güvenliği ile tesis ve</a:t>
            </a:r>
          </a:p>
          <a:p>
            <a:pPr marL="0" indent="0">
              <a:buNone/>
            </a:pPr>
            <a:r>
              <a:rPr lang="tr-TR" sz="2800" dirty="0">
                <a:latin typeface="Calibri" panose="020F0502020204030204" pitchFamily="34" charset="0"/>
              </a:rPr>
              <a:t>çevre güvenliğine ilişkin süreçler kapsamında ele</a:t>
            </a:r>
          </a:p>
          <a:p>
            <a:pPr marL="0" indent="0">
              <a:buNone/>
            </a:pPr>
            <a:r>
              <a:rPr lang="tr-TR" sz="2800" dirty="0">
                <a:latin typeface="Calibri" panose="020F0502020204030204" pitchFamily="34" charset="0"/>
              </a:rPr>
              <a:t>alınmalıdır. </a:t>
            </a:r>
          </a:p>
          <a:p>
            <a:r>
              <a:rPr lang="tr-TR" sz="2800" dirty="0">
                <a:latin typeface="Calibri" panose="020F0502020204030204" pitchFamily="34" charset="0"/>
              </a:rPr>
              <a:t> Tıbbi süreçler</a:t>
            </a:r>
          </a:p>
          <a:p>
            <a:r>
              <a:rPr lang="tr-TR" sz="2800" dirty="0">
                <a:latin typeface="Calibri" panose="020F0502020204030204" pitchFamily="34" charset="0"/>
              </a:rPr>
              <a:t> İdari süreçler</a:t>
            </a:r>
          </a:p>
          <a:p>
            <a:r>
              <a:rPr lang="tr-TR" sz="2800" dirty="0">
                <a:latin typeface="Calibri" panose="020F0502020204030204" pitchFamily="34" charset="0"/>
              </a:rPr>
              <a:t> Finansal süreçler</a:t>
            </a:r>
          </a:p>
          <a:p>
            <a:r>
              <a:rPr lang="tr-TR" sz="2800" dirty="0">
                <a:latin typeface="Calibri" panose="020F0502020204030204" pitchFamily="34" charset="0"/>
              </a:rPr>
              <a:t> Teknik süreçler</a:t>
            </a:r>
          </a:p>
          <a:p>
            <a:r>
              <a:rPr lang="tr-TR" sz="2800" dirty="0">
                <a:latin typeface="Calibri" panose="020F0502020204030204" pitchFamily="34" charset="0"/>
              </a:rPr>
              <a:t> Tesis güvenliği </a:t>
            </a:r>
          </a:p>
          <a:p>
            <a:r>
              <a:rPr lang="tr-TR" sz="2800" dirty="0">
                <a:latin typeface="Calibri" panose="020F0502020204030204" pitchFamily="34" charset="0"/>
              </a:rPr>
              <a:t> Çevre güvenliği</a:t>
            </a:r>
          </a:p>
          <a:p>
            <a:r>
              <a:rPr lang="tr-TR" sz="2800" dirty="0">
                <a:latin typeface="Calibri" panose="020F0502020204030204" pitchFamily="34" charset="0"/>
              </a:rPr>
              <a:t> Paydaşlarla iletişim</a:t>
            </a:r>
          </a:p>
          <a:p>
            <a:endParaRPr lang="tr-TR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606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19536" y="404664"/>
            <a:ext cx="8748464" cy="924712"/>
          </a:xfrm>
        </p:spPr>
        <p:txBody>
          <a:bodyPr>
            <a:noAutofit/>
          </a:bodyPr>
          <a:lstStyle/>
          <a:p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yönetimine yönelik </a:t>
            </a:r>
            <a:r>
              <a:rPr lang="tr-TR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döküman</a:t>
            </a: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oluşturulmalıdır.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57306" y="1772816"/>
            <a:ext cx="8229600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Döküman</a:t>
            </a:r>
            <a:r>
              <a:rPr lang="tr-TR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asgari aşağıdaki konuları kapsamalıdır:</a:t>
            </a:r>
          </a:p>
          <a:p>
            <a:r>
              <a:rPr lang="tr-TR" dirty="0">
                <a:latin typeface="Calibri" panose="020F0502020204030204" pitchFamily="34" charset="0"/>
              </a:rPr>
              <a:t>Amaç ve hedefler </a:t>
            </a:r>
          </a:p>
          <a:p>
            <a:r>
              <a:rPr lang="tr-TR" dirty="0">
                <a:latin typeface="Calibri" panose="020F0502020204030204" pitchFamily="34" charset="0"/>
              </a:rPr>
              <a:t>Kapsam</a:t>
            </a:r>
          </a:p>
          <a:p>
            <a:r>
              <a:rPr lang="tr-TR" dirty="0">
                <a:latin typeface="Calibri" panose="020F0502020204030204" pitchFamily="34" charset="0"/>
              </a:rPr>
              <a:t>Risk analizi yöntemi </a:t>
            </a:r>
          </a:p>
          <a:p>
            <a:r>
              <a:rPr lang="tr-TR" dirty="0">
                <a:latin typeface="Calibri" panose="020F0502020204030204" pitchFamily="34" charset="0"/>
              </a:rPr>
              <a:t>İlgili çalışanların görüşlerinin alınması </a:t>
            </a:r>
          </a:p>
          <a:p>
            <a:r>
              <a:rPr lang="tr-TR" dirty="0">
                <a:latin typeface="Calibri" panose="020F0502020204030204" pitchFamily="34" charset="0"/>
              </a:rPr>
              <a:t>Tanımlanan risklerin raporlanması </a:t>
            </a:r>
          </a:p>
          <a:p>
            <a:r>
              <a:rPr lang="tr-TR" dirty="0">
                <a:latin typeface="Calibri" panose="020F0502020204030204" pitchFamily="34" charset="0"/>
              </a:rPr>
              <a:t>Tanımlanan risklerin analizi ve risk düzeylerinin tespiti </a:t>
            </a:r>
          </a:p>
          <a:p>
            <a:r>
              <a:rPr lang="tr-TR" dirty="0">
                <a:latin typeface="Calibri" panose="020F0502020204030204" pitchFamily="34" charset="0"/>
              </a:rPr>
              <a:t>Gerekli iyileştirme çalışmaları </a:t>
            </a:r>
          </a:p>
          <a:p>
            <a:r>
              <a:rPr lang="tr-TR" dirty="0">
                <a:latin typeface="Calibri" panose="020F0502020204030204" pitchFamily="34" charset="0"/>
              </a:rPr>
              <a:t>Çalışanların eğitimi</a:t>
            </a:r>
          </a:p>
          <a:p>
            <a:endParaRPr lang="tr-TR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774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91544" y="332656"/>
            <a:ext cx="8229600" cy="1431032"/>
          </a:xfrm>
        </p:spPr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yönetimine yönelik plan oluşturulmalıdır. </a:t>
            </a:r>
            <a:br>
              <a:rPr lang="tr-T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91544" y="1628800"/>
            <a:ext cx="8435280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Risk yönetimine ilişkin süreçleri ve unsurları kapsayacak şekilde bir plan hazırlanmalıdır. </a:t>
            </a:r>
          </a:p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Plan asgari aşağıdaki başlıkları içermelidir:</a:t>
            </a:r>
          </a:p>
          <a:p>
            <a:r>
              <a:rPr lang="tr-TR" dirty="0">
                <a:latin typeface="Calibri" panose="020F0502020204030204" pitchFamily="34" charset="0"/>
              </a:rPr>
              <a:t>İlgili süreç, faaliyet veya unsur </a:t>
            </a:r>
          </a:p>
          <a:p>
            <a:r>
              <a:rPr lang="tr-TR" dirty="0">
                <a:latin typeface="Calibri" panose="020F0502020204030204" pitchFamily="34" charset="0"/>
              </a:rPr>
              <a:t>Yaşanabilecek riskler </a:t>
            </a:r>
          </a:p>
          <a:p>
            <a:r>
              <a:rPr lang="tr-TR" dirty="0">
                <a:latin typeface="Calibri" panose="020F0502020204030204" pitchFamily="34" charset="0"/>
              </a:rPr>
              <a:t>Risk düzeyi </a:t>
            </a:r>
          </a:p>
          <a:p>
            <a:r>
              <a:rPr lang="tr-TR" dirty="0">
                <a:latin typeface="Calibri" panose="020F0502020204030204" pitchFamily="34" charset="0"/>
              </a:rPr>
              <a:t>Alınacak önlemler </a:t>
            </a:r>
          </a:p>
          <a:p>
            <a:r>
              <a:rPr lang="tr-TR" dirty="0">
                <a:latin typeface="Calibri" panose="020F0502020204030204" pitchFamily="34" charset="0"/>
              </a:rPr>
              <a:t>Sorumlular </a:t>
            </a:r>
          </a:p>
          <a:p>
            <a:r>
              <a:rPr lang="tr-TR" dirty="0">
                <a:latin typeface="Calibri" panose="020F0502020204030204" pitchFamily="34" charset="0"/>
              </a:rPr>
              <a:t>Önlemlerin alınmasına yönelik belirlenen zaman dilimi 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659492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91544" y="3429000"/>
            <a:ext cx="8229600" cy="2880320"/>
          </a:xfrm>
        </p:spPr>
        <p:txBody>
          <a:bodyPr>
            <a:normAutofit/>
          </a:bodyPr>
          <a:lstStyle/>
          <a:p>
            <a:r>
              <a:rPr lang="tr-TR" dirty="0">
                <a:latin typeface="+mj-lt"/>
              </a:rPr>
              <a:t>Riskler, birim, meslek ve/veya süreç bazında, çalışanların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katılımıyla belirlenmelidir. </a:t>
            </a:r>
          </a:p>
          <a:p>
            <a:endParaRPr lang="tr-TR" dirty="0">
              <a:latin typeface="+mj-lt"/>
            </a:endParaRPr>
          </a:p>
          <a:p>
            <a:r>
              <a:rPr lang="tr-TR" dirty="0">
                <a:latin typeface="+mj-lt"/>
              </a:rPr>
              <a:t>Risk düzeyleri en az 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</a:t>
            </a:r>
            <a:r>
              <a:rPr lang="tr-TR" dirty="0">
                <a:latin typeface="+mj-lt"/>
              </a:rPr>
              <a:t> 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kategori</a:t>
            </a:r>
            <a:r>
              <a:rPr lang="tr-TR" dirty="0">
                <a:latin typeface="+mj-lt"/>
              </a:rPr>
              <a:t>de (düşük, orta, yüksek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gibi) belirlenmelidir. </a:t>
            </a:r>
          </a:p>
          <a:p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1744" y="764704"/>
            <a:ext cx="4248472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703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376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995192" y="332656"/>
            <a:ext cx="6192688" cy="980728"/>
          </a:xfrm>
        </p:spPr>
        <p:txBody>
          <a:bodyPr>
            <a:normAutofit fontScale="90000"/>
          </a:bodyPr>
          <a:lstStyle/>
          <a:p>
            <a:b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tr-TR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RİSK DEĞERLENDİRME MATRİSİ</a:t>
            </a:r>
            <a:br>
              <a:rPr lang="tr-T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endParaRPr lang="tr-T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736" y="980728"/>
            <a:ext cx="8229600" cy="3672408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1991544" y="4653137"/>
            <a:ext cx="46085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 b="1" dirty="0">
                <a:latin typeface="Arial" panose="020B0604020202020204" pitchFamily="34" charset="0"/>
                <a:cs typeface="Arial" panose="020B0604020202020204" pitchFamily="34" charset="0"/>
              </a:rPr>
              <a:t>1: </a:t>
            </a:r>
            <a:r>
              <a:rPr lang="tr-TR" altLang="tr-TR" dirty="0">
                <a:latin typeface="Arial" panose="020B0604020202020204" pitchFamily="34" charset="0"/>
                <a:cs typeface="Arial" panose="020B0604020202020204" pitchFamily="34" charset="0"/>
              </a:rPr>
              <a:t>Önemsiz </a:t>
            </a:r>
          </a:p>
          <a:p>
            <a:pPr>
              <a:spcBef>
                <a:spcPct val="50000"/>
              </a:spcBef>
            </a:pPr>
            <a:r>
              <a:rPr lang="tr-TR" altLang="tr-TR" b="1" dirty="0">
                <a:latin typeface="Arial" panose="020B0604020202020204" pitchFamily="34" charset="0"/>
                <a:cs typeface="Arial" panose="020B0604020202020204" pitchFamily="34" charset="0"/>
              </a:rPr>
              <a:t>2-6: </a:t>
            </a:r>
            <a:r>
              <a:rPr lang="tr-TR" altLang="tr-TR" dirty="0">
                <a:latin typeface="Arial" panose="020B0604020202020204" pitchFamily="34" charset="0"/>
                <a:cs typeface="Arial" panose="020B0604020202020204" pitchFamily="34" charset="0"/>
              </a:rPr>
              <a:t>Düşük Dereceli Risk</a:t>
            </a:r>
          </a:p>
          <a:p>
            <a:pPr>
              <a:spcBef>
                <a:spcPct val="50000"/>
              </a:spcBef>
            </a:pPr>
            <a:r>
              <a:rPr lang="tr-TR" altLang="tr-TR" b="1" dirty="0">
                <a:latin typeface="Arial" panose="020B0604020202020204" pitchFamily="34" charset="0"/>
                <a:cs typeface="Arial" panose="020B0604020202020204" pitchFamily="34" charset="0"/>
              </a:rPr>
              <a:t>8-12: </a:t>
            </a:r>
            <a:r>
              <a:rPr lang="tr-TR" altLang="tr-TR" dirty="0">
                <a:latin typeface="Arial" panose="020B0604020202020204" pitchFamily="34" charset="0"/>
                <a:cs typeface="Arial" panose="020B0604020202020204" pitchFamily="34" charset="0"/>
              </a:rPr>
              <a:t>Orta Dereceli Risk</a:t>
            </a:r>
          </a:p>
          <a:p>
            <a:pPr>
              <a:spcBef>
                <a:spcPct val="50000"/>
              </a:spcBef>
            </a:pPr>
            <a:r>
              <a:rPr lang="tr-TR" altLang="tr-TR" b="1" dirty="0">
                <a:latin typeface="Arial" panose="020B0604020202020204" pitchFamily="34" charset="0"/>
                <a:cs typeface="Arial" panose="020B0604020202020204" pitchFamily="34" charset="0"/>
              </a:rPr>
              <a:t>12-15: </a:t>
            </a:r>
            <a:r>
              <a:rPr lang="tr-TR" altLang="tr-TR" dirty="0">
                <a:latin typeface="Arial" panose="020B0604020202020204" pitchFamily="34" charset="0"/>
                <a:cs typeface="Arial" panose="020B0604020202020204" pitchFamily="34" charset="0"/>
              </a:rPr>
              <a:t>Yüksek Dereceli Risk</a:t>
            </a:r>
          </a:p>
          <a:p>
            <a:pPr>
              <a:spcBef>
                <a:spcPct val="50000"/>
              </a:spcBef>
            </a:pPr>
            <a:r>
              <a:rPr lang="tr-TR" altLang="tr-TR" b="1" dirty="0">
                <a:latin typeface="Arial" panose="020B0604020202020204" pitchFamily="34" charset="0"/>
                <a:cs typeface="Arial" panose="020B0604020202020204" pitchFamily="34" charset="0"/>
              </a:rPr>
              <a:t>16-25:</a:t>
            </a:r>
            <a:r>
              <a:rPr lang="tr-TR" altLang="tr-TR" dirty="0">
                <a:latin typeface="Arial" panose="020B0604020202020204" pitchFamily="34" charset="0"/>
                <a:cs typeface="Arial" panose="020B0604020202020204" pitchFamily="34" charset="0"/>
              </a:rPr>
              <a:t> Çok Yüksek Dereceli Risk</a:t>
            </a:r>
          </a:p>
        </p:txBody>
      </p:sp>
    </p:spTree>
    <p:extLst>
      <p:ext uri="{BB962C8B-B14F-4D97-AF65-F5344CB8AC3E}">
        <p14:creationId xmlns:p14="http://schemas.microsoft.com/office/powerpoint/2010/main" val="454543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07568" y="1340768"/>
            <a:ext cx="8229600" cy="4389120"/>
          </a:xfrm>
        </p:spPr>
        <p:txBody>
          <a:bodyPr>
            <a:normAutofit/>
          </a:bodyPr>
          <a:lstStyle/>
          <a:p>
            <a:r>
              <a:rPr lang="tr-TR" dirty="0">
                <a:latin typeface="+mj-lt"/>
              </a:rPr>
              <a:t>Belirlenen risklere yönelik kök neden analizi yapılmalıdır.</a:t>
            </a:r>
          </a:p>
          <a:p>
            <a:pPr marL="0" indent="0">
              <a:buNone/>
            </a:pPr>
            <a:endParaRPr lang="tr-TR" dirty="0">
              <a:latin typeface="+mj-lt"/>
            </a:endParaRPr>
          </a:p>
          <a:p>
            <a:r>
              <a:rPr lang="tr-TR" dirty="0">
                <a:latin typeface="+mj-lt"/>
              </a:rPr>
              <a:t>Belirlenen risk düzeylerine göre birim, meslek ve/veya süreç bazında önlemler alınmalı ve iyileştirme çalışmaları yapılmalıdır. </a:t>
            </a:r>
          </a:p>
          <a:p>
            <a:endParaRPr lang="tr-TR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3632" y="3717032"/>
            <a:ext cx="5256584" cy="280831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3B4A8B8E-B819-6EEB-C7A1-AD8289D34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2609" y="3140969"/>
            <a:ext cx="1972167" cy="305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116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207568" y="332656"/>
            <a:ext cx="8003232" cy="1143000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HASTA GÜVENLİĞİ</a:t>
            </a:r>
            <a:b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tr-TR" sz="3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Örnek:</a:t>
            </a:r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Hastaların Düşme Riski</a:t>
            </a:r>
            <a:endParaRPr lang="tr-T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63552" y="1987193"/>
            <a:ext cx="8147248" cy="4551784"/>
          </a:xfrm>
        </p:spPr>
        <p:txBody>
          <a:bodyPr>
            <a:normAutofit/>
          </a:bodyPr>
          <a:lstStyle/>
          <a:p>
            <a:r>
              <a:rPr lang="tr-TR" dirty="0">
                <a:latin typeface="Calibri" panose="020F0502020204030204" pitchFamily="34" charset="0"/>
              </a:rPr>
              <a:t>Hasta bakımını ve tedavisini sağlayanların hastaların düşme açısından taşıdığı riski, aldığı ilaçlar göz önüne alınarak değerlendirilmelidir. </a:t>
            </a:r>
          </a:p>
          <a:p>
            <a:endParaRPr lang="tr-TR" dirty="0">
              <a:latin typeface="Calibri" panose="020F0502020204030204" pitchFamily="34" charset="0"/>
            </a:endParaRPr>
          </a:p>
          <a:p>
            <a:r>
              <a:rPr lang="tr-TR" dirty="0">
                <a:latin typeface="Calibri" panose="020F0502020204030204" pitchFamily="34" charset="0"/>
              </a:rPr>
              <a:t>Bilinç bozukluğu olan, sedatif ilaç kullanan hastaların yatak kenarlıklarının hemşireler tarafından kontrolü sağlanmalıdır.</a:t>
            </a:r>
          </a:p>
          <a:p>
            <a:endParaRPr lang="tr-TR" dirty="0">
              <a:latin typeface="Calibri" panose="020F0502020204030204" pitchFamily="34" charset="0"/>
            </a:endParaRPr>
          </a:p>
          <a:p>
            <a:r>
              <a:rPr lang="tr-TR" dirty="0">
                <a:latin typeface="Calibri" panose="020F0502020204030204" pitchFamily="34" charset="0"/>
              </a:rPr>
              <a:t>Hasta ayağa kalkarken hemşire veya personel tarafından yardım ve destek sağlanmalıdır.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93355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222740" y="692696"/>
            <a:ext cx="8003232" cy="1143000"/>
          </a:xfrm>
        </p:spPr>
        <p:txBody>
          <a:bodyPr>
            <a:norm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HASTA GÜVENLİĞİ</a:t>
            </a:r>
            <a:b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tr-TR" sz="3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Örnek:</a:t>
            </a:r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Hastaların Düşme Riski</a:t>
            </a:r>
            <a:endParaRPr lang="tr-T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66029" y="1988840"/>
            <a:ext cx="8244772" cy="4335760"/>
          </a:xfrm>
        </p:spPr>
        <p:txBody>
          <a:bodyPr>
            <a:normAutofit/>
          </a:bodyPr>
          <a:lstStyle/>
          <a:p>
            <a:r>
              <a:rPr lang="tr-TR" dirty="0">
                <a:latin typeface="Calibri" panose="020F0502020204030204" pitchFamily="34" charset="0"/>
              </a:rPr>
              <a:t>“Hasta Taşıma Talimatı” hazırlanıp uygulanmalıdır.</a:t>
            </a:r>
          </a:p>
          <a:p>
            <a:endParaRPr lang="tr-TR" dirty="0">
              <a:latin typeface="Calibri" panose="020F0502020204030204" pitchFamily="34" charset="0"/>
            </a:endParaRPr>
          </a:p>
          <a:p>
            <a:endParaRPr lang="tr-TR" dirty="0">
              <a:latin typeface="Calibri" panose="020F0502020204030204" pitchFamily="34" charset="0"/>
            </a:endParaRPr>
          </a:p>
          <a:p>
            <a:endParaRPr lang="tr-TR" dirty="0">
              <a:latin typeface="Calibri" panose="020F0502020204030204" pitchFamily="34" charset="0"/>
            </a:endParaRPr>
          </a:p>
          <a:p>
            <a:endParaRPr lang="tr-TR" dirty="0">
              <a:latin typeface="Calibri" panose="020F0502020204030204" pitchFamily="34" charset="0"/>
            </a:endParaRPr>
          </a:p>
          <a:p>
            <a:endParaRPr lang="tr-TR" dirty="0">
              <a:latin typeface="Calibri" panose="020F0502020204030204" pitchFamily="34" charset="0"/>
            </a:endParaRPr>
          </a:p>
          <a:p>
            <a:r>
              <a:rPr lang="tr-TR" dirty="0">
                <a:latin typeface="Calibri" panose="020F0502020204030204" pitchFamily="34" charset="0"/>
              </a:rPr>
              <a:t>Düşme riskinin olduğu zeminlere </a:t>
            </a:r>
          </a:p>
          <a:p>
            <a:pPr marL="0" indent="0">
              <a:buNone/>
            </a:pPr>
            <a:r>
              <a:rPr lang="tr-TR" dirty="0">
                <a:latin typeface="Calibri" panose="020F0502020204030204" pitchFamily="34" charset="0"/>
              </a:rPr>
              <a:t>   “Dikkat-Kaygan Zemin”</a:t>
            </a:r>
          </a:p>
          <a:p>
            <a:pPr marL="0" indent="0">
              <a:buNone/>
            </a:pPr>
            <a:r>
              <a:rPr lang="tr-TR" dirty="0">
                <a:latin typeface="Calibri" panose="020F0502020204030204" pitchFamily="34" charset="0"/>
              </a:rPr>
              <a:t>    ikaz işaretleri konulmalıdır.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AD05388-65A1-57E0-4333-0C47D21D2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695" y="3945929"/>
            <a:ext cx="2833828" cy="271320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AA025109-E2BA-F94B-D52F-AC52DEE432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80" y="2924944"/>
            <a:ext cx="4320480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100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279576" y="1052736"/>
            <a:ext cx="6768752" cy="996720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TESİS GÜVENLİĞİ</a:t>
            </a:r>
            <a:b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tr-TR" sz="3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Örnek: </a:t>
            </a: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Yangın Riski</a:t>
            </a:r>
            <a:endParaRPr lang="tr-T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88290" y="2636912"/>
            <a:ext cx="8568952" cy="3960440"/>
          </a:xfrm>
        </p:spPr>
        <p:txBody>
          <a:bodyPr>
            <a:noAutofit/>
          </a:bodyPr>
          <a:lstStyle/>
          <a:p>
            <a:r>
              <a:rPr lang="tr-TR" dirty="0">
                <a:latin typeface="+mj-lt"/>
              </a:rPr>
              <a:t>Konuya Özel yönerge/prosedür hazırlanmalı</a:t>
            </a:r>
          </a:p>
          <a:p>
            <a:r>
              <a:rPr lang="tr-TR" dirty="0">
                <a:latin typeface="+mj-lt"/>
              </a:rPr>
              <a:t>Sivil Savunma Sorumlusu tarafından kontroller yapılmalı,</a:t>
            </a:r>
          </a:p>
          <a:p>
            <a:r>
              <a:rPr lang="tr-TR" dirty="0">
                <a:latin typeface="+mj-lt"/>
              </a:rPr>
              <a:t>Yangın tüpleri sabitlenmeli,</a:t>
            </a:r>
          </a:p>
          <a:p>
            <a:r>
              <a:rPr lang="tr-TR" dirty="0">
                <a:latin typeface="+mj-lt"/>
              </a:rPr>
              <a:t>Elektrik sisteminin kontrolleri rutin olarak yapılmalı,</a:t>
            </a:r>
          </a:p>
          <a:p>
            <a:r>
              <a:rPr lang="tr-TR" dirty="0">
                <a:latin typeface="+mj-lt"/>
              </a:rPr>
              <a:t>Hastane içinde sigara içmesi kesinlikle yasaklanmalı,</a:t>
            </a:r>
          </a:p>
          <a:p>
            <a:r>
              <a:rPr lang="tr-TR" dirty="0">
                <a:latin typeface="+mj-lt"/>
              </a:rPr>
              <a:t>Paratoner kurulmalıdır.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9786761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423592" y="836712"/>
            <a:ext cx="6768752" cy="996720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TESİS GÜVENLİĞİ</a:t>
            </a:r>
            <a:b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tr-TR" sz="3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Örnek:</a:t>
            </a:r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Yangın riski</a:t>
            </a:r>
            <a:endParaRPr lang="tr-T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99048" y="2204864"/>
            <a:ext cx="8568952" cy="5112568"/>
          </a:xfrm>
        </p:spPr>
        <p:txBody>
          <a:bodyPr>
            <a:noAutofit/>
          </a:bodyPr>
          <a:lstStyle/>
          <a:p>
            <a:r>
              <a:rPr lang="tr-TR" dirty="0">
                <a:latin typeface="+mj-lt"/>
              </a:rPr>
              <a:t>HAP ve acil </a:t>
            </a:r>
            <a:r>
              <a:rPr lang="tr-TR" dirty="0">
                <a:latin typeface="+mj-lt"/>
                <a:cs typeface="Arial" panose="020B0604020202020204" pitchFamily="34" charset="0"/>
              </a:rPr>
              <a:t>durum</a:t>
            </a:r>
            <a:r>
              <a:rPr lang="tr-TR" dirty="0">
                <a:latin typeface="+mj-lt"/>
              </a:rPr>
              <a:t> planları yapılmalı,</a:t>
            </a:r>
          </a:p>
          <a:p>
            <a:r>
              <a:rPr lang="tr-TR" dirty="0">
                <a:latin typeface="+mj-lt"/>
              </a:rPr>
              <a:t>Toplanma alanları belirlenmiş olmalı</a:t>
            </a:r>
          </a:p>
          <a:p>
            <a:r>
              <a:rPr lang="tr-TR" dirty="0">
                <a:latin typeface="+mj-lt"/>
              </a:rPr>
              <a:t>Acil durum müdahale ekipleri belirlenmiş,  ilgili personele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gerekli eğitimler verilmiş olmalı,</a:t>
            </a:r>
          </a:p>
          <a:p>
            <a:r>
              <a:rPr lang="tr-TR" dirty="0">
                <a:latin typeface="+mj-lt"/>
              </a:rPr>
              <a:t>Yangın tatbikatı yapılmalı,</a:t>
            </a:r>
          </a:p>
          <a:p>
            <a:r>
              <a:rPr lang="tr-TR" dirty="0">
                <a:latin typeface="+mj-lt"/>
              </a:rPr>
              <a:t>Yangın çıkış levhaları uygun yerlere yerleştirilmeli,</a:t>
            </a:r>
          </a:p>
          <a:p>
            <a:r>
              <a:rPr lang="tr-TR" dirty="0">
                <a:latin typeface="+mj-lt"/>
              </a:rPr>
              <a:t>Acil çıkış kapılarının açık kalması sağlanmalıdır. 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39627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>
          <a:xfrm>
            <a:off x="1953492" y="764704"/>
            <a:ext cx="8121845" cy="922918"/>
          </a:xfrm>
        </p:spPr>
        <p:txBody>
          <a:bodyPr>
            <a:normAutofit fontScale="90000"/>
          </a:bodyPr>
          <a:lstStyle/>
          <a:p>
            <a:br>
              <a:rPr lang="tr-TR" sz="2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tr-TR" sz="2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tr-TR" sz="2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tr-TR" sz="2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tr-TR" sz="2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tr-TR" sz="2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1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Bulunduğunuz alandaki size en yakın yangın tüpü yerini tespit edin!!! </a:t>
            </a:r>
            <a:br>
              <a:rPr lang="tr-TR" sz="3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</a:br>
            <a:endParaRPr lang="tr-TR" sz="3100" b="1" dirty="0"/>
          </a:p>
        </p:txBody>
      </p:sp>
      <p:pic>
        <p:nvPicPr>
          <p:cNvPr id="4" name="Picture 7"/>
          <p:cNvPicPr>
            <a:picLocks noGrp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027" y="1837451"/>
            <a:ext cx="1800000" cy="180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734" y="3811305"/>
            <a:ext cx="1872208" cy="14964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İçerik Yer Tutucusu 3"/>
          <p:cNvPicPr>
            <a:picLocks noChangeAspect="1"/>
          </p:cNvPicPr>
          <p:nvPr/>
        </p:nvPicPr>
        <p:blipFill>
          <a:blip r:embed="rId5"/>
          <a:srcRect b="1566"/>
          <a:stretch>
            <a:fillRect/>
          </a:stretch>
        </p:blipFill>
        <p:spPr>
          <a:xfrm>
            <a:off x="8113068" y="4365105"/>
            <a:ext cx="2247150" cy="2075387"/>
          </a:xfrm>
          <a:prstGeom prst="rect">
            <a:avLst/>
          </a:prstGeom>
        </p:spPr>
      </p:pic>
      <p:sp>
        <p:nvSpPr>
          <p:cNvPr id="8" name="Dikdörtgen 7"/>
          <p:cNvSpPr/>
          <p:nvPr/>
        </p:nvSpPr>
        <p:spPr>
          <a:xfrm>
            <a:off x="1953492" y="3811304"/>
            <a:ext cx="15290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YANGIN TÜPÜ</a:t>
            </a:r>
          </a:p>
        </p:txBody>
      </p:sp>
      <p:sp>
        <p:nvSpPr>
          <p:cNvPr id="9" name="Dikdörtgen 8"/>
          <p:cNvSpPr/>
          <p:nvPr/>
        </p:nvSpPr>
        <p:spPr>
          <a:xfrm>
            <a:off x="4871864" y="3268119"/>
            <a:ext cx="181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YANGIN DOLABI</a:t>
            </a:r>
          </a:p>
        </p:txBody>
      </p:sp>
    </p:spTree>
    <p:extLst>
      <p:ext uri="{BB962C8B-B14F-4D97-AF65-F5344CB8AC3E}">
        <p14:creationId xmlns:p14="http://schemas.microsoft.com/office/powerpoint/2010/main" val="399316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351584" y="704088"/>
            <a:ext cx="7859216" cy="1143000"/>
          </a:xfrm>
        </p:spPr>
        <p:txBody>
          <a:bodyPr>
            <a:noAutofit/>
          </a:bodyPr>
          <a:lstStyle/>
          <a:p>
            <a:br>
              <a:rPr lang="tr-TR" sz="3600" b="1" dirty="0"/>
            </a:b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yönetiminin etkinliği izlenmelidir</a:t>
            </a:r>
            <a:b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628800"/>
            <a:ext cx="8229600" cy="5112568"/>
          </a:xfrm>
        </p:spPr>
        <p:txBody>
          <a:bodyPr>
            <a:normAutofit/>
          </a:bodyPr>
          <a:lstStyle/>
          <a:p>
            <a:r>
              <a:rPr lang="tr-TR" dirty="0">
                <a:latin typeface="+mj-lt"/>
              </a:rPr>
              <a:t>Risk yönetimi çerçevesinde belirlenen riskler ve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iyileştirme çalışmalarının etkinliği düzenli aralıklarla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gözden geçirilmeli ve izlenebilir olmalıdır. </a:t>
            </a:r>
          </a:p>
          <a:p>
            <a:r>
              <a:rPr lang="tr-TR" dirty="0">
                <a:latin typeface="+mj-lt"/>
              </a:rPr>
              <a:t>Alınan önlemlerin sürekliliğini sağlamak için düzenli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aralıklarla iyileştirme faaliyetlerine yönelik takip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çalışmaları yapılabilir.</a:t>
            </a:r>
          </a:p>
          <a:p>
            <a:endParaRPr lang="tr-TR" dirty="0">
              <a:latin typeface="+mj-lt"/>
            </a:endParaRPr>
          </a:p>
          <a:p>
            <a:r>
              <a:rPr lang="tr-TR" dirty="0">
                <a:latin typeface="+mj-lt"/>
              </a:rPr>
              <a:t>Gözden geçirme aralıkları, belirlenen riskler kapsamında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tanımlanmalıdır. </a:t>
            </a:r>
          </a:p>
          <a:p>
            <a:r>
              <a:rPr lang="tr-TR" dirty="0">
                <a:latin typeface="+mj-lt"/>
              </a:rPr>
              <a:t>Risk analizleri  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yılda en az bir kez </a:t>
            </a:r>
            <a:r>
              <a:rPr lang="tr-TR" dirty="0">
                <a:latin typeface="+mj-lt"/>
              </a:rPr>
              <a:t>gözden geçirilmelidir.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906186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426178" y="878412"/>
            <a:ext cx="7492430" cy="780696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Risklerin Kontrolü ve Yönetiminin Yararları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351584" y="1772816"/>
            <a:ext cx="7713626" cy="1080120"/>
          </a:xfrm>
        </p:spPr>
        <p:txBody>
          <a:bodyPr/>
          <a:lstStyle/>
          <a:p>
            <a:pPr marL="0" indent="0">
              <a:buNone/>
            </a:pP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Risk kontrol hiyerarşisi 6 adımda incelenebilir. </a:t>
            </a:r>
          </a:p>
          <a:p>
            <a:pPr marL="0" indent="0">
              <a:buNone/>
            </a:pP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Bunlar;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pic>
        <p:nvPicPr>
          <p:cNvPr id="4" name="Picture 2" descr="https://www.isgnedir.com/wp-content/uploads/2018/12/risk-kontrol-hiyerarsi-770x2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2780928"/>
            <a:ext cx="8640960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191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359696" y="855360"/>
            <a:ext cx="6120680" cy="1080120"/>
          </a:xfrm>
        </p:spPr>
        <p:txBody>
          <a:bodyPr>
            <a:noAutofit/>
          </a:bodyPr>
          <a:lstStyle/>
          <a:p>
            <a:br>
              <a:rPr lang="tr-TR" sz="3200" b="1" dirty="0"/>
            </a:br>
            <a:br>
              <a:rPr lang="tr-TR" sz="3200" b="1" dirty="0"/>
            </a:br>
            <a:br>
              <a:rPr lang="tr-TR" sz="3200" b="1" dirty="0"/>
            </a:br>
            <a:r>
              <a:rPr lang="tr-TR" sz="3200" b="1" dirty="0"/>
              <a:t>    </a:t>
            </a:r>
            <a:r>
              <a:rPr lang="tr-TR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Riski Ortadan Kaldırma</a:t>
            </a:r>
            <a:br>
              <a:rPr lang="tr-TR" sz="3200" b="1" dirty="0"/>
            </a:b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>
                <a:latin typeface="+mj-lt"/>
              </a:rPr>
              <a:t>Bir riski kontrol etmenin en iyi yolu onu ortadan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kaldırmaktır. </a:t>
            </a:r>
          </a:p>
          <a:p>
            <a:pPr marL="0" indent="0">
              <a:buNone/>
            </a:pPr>
            <a:endParaRPr lang="tr-TR" dirty="0">
              <a:latin typeface="+mj-lt"/>
            </a:endParaRPr>
          </a:p>
          <a:p>
            <a:r>
              <a:rPr lang="tr-TR" dirty="0">
                <a:latin typeface="+mj-lt"/>
              </a:rPr>
              <a:t>Risk oluşturan ekipman veya çalışma yöntemi ortadan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kaldırılırsa söz konusu risk de ortadan kalkar.</a:t>
            </a:r>
          </a:p>
          <a:p>
            <a:pPr marL="0" indent="0">
              <a:buNone/>
            </a:pPr>
            <a:endParaRPr lang="tr-TR" dirty="0">
              <a:latin typeface="+mj-lt"/>
            </a:endParaRPr>
          </a:p>
          <a:p>
            <a:r>
              <a:rPr lang="tr-TR" dirty="0">
                <a:latin typeface="+mj-lt"/>
              </a:rPr>
              <a:t>Risk oluşturan tehlike kaynağını ortadan kaldırmak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mümkün değilse yerine koyma adımı uygulanmalıdır.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808145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791744" y="673017"/>
            <a:ext cx="4896544" cy="1143000"/>
          </a:xfrm>
        </p:spPr>
        <p:txBody>
          <a:bodyPr>
            <a:normAutofit/>
          </a:bodyPr>
          <a:lstStyle/>
          <a:p>
            <a:r>
              <a:rPr lang="tr-TR" sz="3200" b="1" dirty="0"/>
              <a:t>       </a:t>
            </a: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Yerine Koyma</a:t>
            </a:r>
            <a:br>
              <a:rPr lang="tr-TR" sz="3200" b="1" dirty="0"/>
            </a:b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844824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tr-TR" dirty="0">
                <a:latin typeface="+mj-lt"/>
              </a:rPr>
              <a:t> İkame yani yerine koyma yöntemi riskleri kontrol etmek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 için en etkili ikinci yöntemdir.</a:t>
            </a:r>
          </a:p>
          <a:p>
            <a:pPr marL="0" indent="0">
              <a:buNone/>
            </a:pPr>
            <a:endParaRPr lang="tr-TR" dirty="0">
              <a:latin typeface="+mj-lt"/>
            </a:endParaRPr>
          </a:p>
          <a:p>
            <a:r>
              <a:rPr lang="tr-TR" dirty="0">
                <a:latin typeface="+mj-lt"/>
              </a:rPr>
              <a:t> Ortadan kaldırma adımına benzer ancak riski bir bütün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 olarak ortadan kaldırmak yerine, daha az riski bir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 başkasıyla değiştirmeyi içerir.</a:t>
            </a:r>
          </a:p>
          <a:p>
            <a:pPr marL="0" indent="0">
              <a:buNone/>
            </a:pPr>
            <a:endParaRPr lang="tr-TR" dirty="0">
              <a:latin typeface="+mj-lt"/>
            </a:endParaRPr>
          </a:p>
          <a:p>
            <a:r>
              <a:rPr lang="tr-TR" dirty="0">
                <a:latin typeface="+mj-lt"/>
              </a:rPr>
              <a:t> 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Örneğin;</a:t>
            </a:r>
            <a:r>
              <a:rPr lang="tr-TR" dirty="0">
                <a:latin typeface="+mj-lt"/>
              </a:rPr>
              <a:t> sık kullanılan bir kimyasal malzeme yerine daha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 az riskli farklı bir kimyasal malzeme kullanmak etkili bir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 yerine koyma yöntemidir.</a:t>
            </a:r>
          </a:p>
          <a:p>
            <a:endParaRPr lang="tr-T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187073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423592" y="548680"/>
            <a:ext cx="7200800" cy="792088"/>
          </a:xfrm>
        </p:spPr>
        <p:txBody>
          <a:bodyPr>
            <a:normAutofit/>
          </a:bodyPr>
          <a:lstStyle/>
          <a:p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Tehlikeyi Risk Altındaki Kişiden Ayırma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556792"/>
            <a:ext cx="8075240" cy="4767808"/>
          </a:xfrm>
        </p:spPr>
        <p:txBody>
          <a:bodyPr>
            <a:normAutofit/>
          </a:bodyPr>
          <a:lstStyle/>
          <a:p>
            <a:r>
              <a:rPr lang="tr-TR" dirty="0">
                <a:latin typeface="+mj-lt"/>
              </a:rPr>
              <a:t>İzolasyon yani ayırma adımı, tehlike kaynağının risk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altındaki kişilerden ayrılmasını içerir.</a:t>
            </a:r>
          </a:p>
          <a:p>
            <a:r>
              <a:rPr lang="tr-TR" dirty="0">
                <a:latin typeface="+mj-lt"/>
              </a:rPr>
              <a:t>Ayrıma işlemi tehlikeyi çevreleme yoluyla sağlanabilir. </a:t>
            </a:r>
          </a:p>
          <a:p>
            <a:endParaRPr lang="tr-TR" dirty="0">
              <a:latin typeface="+mj-lt"/>
            </a:endParaRPr>
          </a:p>
          <a:p>
            <a:r>
              <a:rPr lang="tr-TR" dirty="0">
                <a:latin typeface="+mj-lt"/>
              </a:rPr>
              <a:t>Bu yöntemler, temel olarak, tehlikeyi “içeri” ve işçiyi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“dışarı” (veya tersi) tutmayı amaçlar. </a:t>
            </a:r>
          </a:p>
          <a:p>
            <a:pPr marL="0" indent="0">
              <a:buNone/>
            </a:pPr>
            <a:endParaRPr lang="tr-TR" dirty="0">
              <a:latin typeface="+mj-lt"/>
            </a:endParaRPr>
          </a:p>
          <a:p>
            <a:r>
              <a:rPr lang="tr-TR" dirty="0">
                <a:latin typeface="+mj-lt"/>
              </a:rPr>
              <a:t>İzolasyonun bir örneği, çalışanları 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kan dökülme</a:t>
            </a:r>
          </a:p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sıçramaları </a:t>
            </a:r>
            <a:r>
              <a:rPr lang="tr-TR" dirty="0">
                <a:latin typeface="+mj-lt"/>
              </a:rPr>
              <a:t>risklerinden korumak için ‘’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Kişisel Koruyucu</a:t>
            </a:r>
          </a:p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Donanım’’</a:t>
            </a:r>
            <a:r>
              <a:rPr lang="tr-T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>
                <a:latin typeface="+mj-lt"/>
              </a:rPr>
              <a:t>kullanarak bir mahfaza oluşturmak olabilir.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51806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431704" y="548680"/>
            <a:ext cx="6275040" cy="720080"/>
          </a:xfrm>
        </p:spPr>
        <p:txBody>
          <a:bodyPr>
            <a:normAutofit/>
          </a:bodyPr>
          <a:lstStyle/>
          <a:p>
            <a:r>
              <a:rPr lang="tr-TR" sz="3200" b="1" dirty="0"/>
              <a:t>     </a:t>
            </a:r>
            <a:r>
              <a:rPr lang="tr-TR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Mühendislik Yöntemleri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616689"/>
            <a:ext cx="8229600" cy="4680520"/>
          </a:xfrm>
        </p:spPr>
        <p:txBody>
          <a:bodyPr>
            <a:normAutofit lnSpcReduction="10000"/>
          </a:bodyPr>
          <a:lstStyle/>
          <a:p>
            <a:r>
              <a:rPr lang="tr-TR" dirty="0">
                <a:latin typeface="+mj-lt"/>
              </a:rPr>
              <a:t>Eğer bir tehlike ortadan kaldırılamaz, izole edilemez veya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değiştirilemezse, bir sonraki en iyi yaklaşım mühendislik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kontrollerini kullanmaktır. </a:t>
            </a:r>
          </a:p>
          <a:p>
            <a:pPr marL="0" indent="0">
              <a:buNone/>
            </a:pPr>
            <a:endParaRPr lang="tr-TR" dirty="0">
              <a:latin typeface="+mj-lt"/>
            </a:endParaRPr>
          </a:p>
          <a:p>
            <a:r>
              <a:rPr lang="tr-TR" dirty="0">
                <a:latin typeface="+mj-lt"/>
              </a:rPr>
              <a:t>Mühendislik kontrolleri, bir riskin en aza indirilmesi için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bir ekipmanın veya işlemin tasarımında değişiklikler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yaparak gerçekleştirilir. </a:t>
            </a:r>
          </a:p>
          <a:p>
            <a:pPr marL="0" indent="0">
              <a:buNone/>
            </a:pPr>
            <a:endParaRPr lang="tr-TR" dirty="0">
              <a:latin typeface="+mj-lt"/>
            </a:endParaRPr>
          </a:p>
          <a:p>
            <a:r>
              <a:rPr lang="tr-TR" dirty="0">
                <a:latin typeface="+mj-lt"/>
              </a:rPr>
              <a:t>Her ne kadar mühendislik kontrolleri en pahalı çözüm olsa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da, gelecekteki maliyetleri azaltma avantajını sağlar.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433948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19536" y="1412776"/>
            <a:ext cx="8640960" cy="5127848"/>
          </a:xfrm>
        </p:spPr>
        <p:txBody>
          <a:bodyPr/>
          <a:lstStyle/>
          <a:p>
            <a:r>
              <a:rPr lang="tr-TR" dirty="0">
                <a:latin typeface="+mj-lt"/>
              </a:rPr>
              <a:t>İki temel mühendislik kontrolü türü proses kontrolü ve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havalandırmadır. </a:t>
            </a:r>
          </a:p>
          <a:p>
            <a:pPr marL="0" indent="0">
              <a:buNone/>
            </a:pPr>
            <a:endParaRPr lang="tr-TR" dirty="0">
              <a:latin typeface="+mj-lt"/>
            </a:endParaRPr>
          </a:p>
          <a:p>
            <a:r>
              <a:rPr lang="tr-TR" dirty="0">
                <a:latin typeface="+mj-lt"/>
              </a:rPr>
              <a:t>Proses kontrolü, risk oluşturan yöntemlerin gözden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geçirilerek risk oluşturmayan veya daha az riskli yöntemler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kullanılması yöntemidir.</a:t>
            </a:r>
          </a:p>
          <a:p>
            <a:pPr marL="0" indent="0">
              <a:buNone/>
            </a:pPr>
            <a:endParaRPr lang="tr-TR" dirty="0">
              <a:latin typeface="+mj-lt"/>
            </a:endParaRPr>
          </a:p>
          <a:p>
            <a:r>
              <a:rPr lang="tr-TR" dirty="0">
                <a:latin typeface="+mj-lt"/>
              </a:rPr>
              <a:t>Havalandırma ise havadaki zararlı toz ve gazların ortamdan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uzaklaştırılması ve temiz hava sağlanması yöntemidir.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915752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711624" y="704088"/>
            <a:ext cx="5688632" cy="708688"/>
          </a:xfrm>
        </p:spPr>
        <p:txBody>
          <a:bodyPr>
            <a:normAutofit/>
          </a:bodyPr>
          <a:lstStyle/>
          <a:p>
            <a:r>
              <a:rPr lang="tr-TR" sz="3200" b="1" dirty="0"/>
              <a:t>                 </a:t>
            </a: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İdari Kontroller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11524" y="1772816"/>
            <a:ext cx="8568952" cy="4551784"/>
          </a:xfrm>
        </p:spPr>
        <p:txBody>
          <a:bodyPr>
            <a:normAutofit lnSpcReduction="10000"/>
          </a:bodyPr>
          <a:lstStyle/>
          <a:p>
            <a:r>
              <a:rPr lang="tr-TR" dirty="0">
                <a:latin typeface="+mj-lt"/>
              </a:rPr>
              <a:t> Mühendislik kontrollerinin de yeterli olmadığı durumlarda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 idari kontrol yöntemleri uygulanmalıdır. </a:t>
            </a:r>
          </a:p>
          <a:p>
            <a:pPr marL="0" indent="0">
              <a:buNone/>
            </a:pPr>
            <a:endParaRPr lang="tr-TR" dirty="0">
              <a:latin typeface="+mj-lt"/>
            </a:endParaRPr>
          </a:p>
          <a:p>
            <a:r>
              <a:rPr lang="tr-TR" dirty="0">
                <a:latin typeface="+mj-lt"/>
              </a:rPr>
              <a:t> Ancak idari kontrol yöntemleri tehlikeleri ortadan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 kaldırmaz veya azaltmaz, bu nedenle hiyerarşideki diğer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 kontrol önlemleriyle karşılaştırıldığında daha az etkilidirler.</a:t>
            </a:r>
          </a:p>
          <a:p>
            <a:pPr marL="0" indent="0">
              <a:buNone/>
            </a:pPr>
            <a:endParaRPr lang="tr-TR" dirty="0">
              <a:latin typeface="+mj-lt"/>
            </a:endParaRPr>
          </a:p>
          <a:p>
            <a:r>
              <a:rPr lang="tr-TR" dirty="0">
                <a:latin typeface="+mj-lt"/>
              </a:rPr>
              <a:t> İdari kontroller, insanların çalışma şeklini değiştirmeyi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 ve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 </a:t>
            </a:r>
            <a:r>
              <a:rPr lang="tr-TR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eğitim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 </a:t>
            </a:r>
            <a:r>
              <a:rPr lang="tr-TR" dirty="0">
                <a:latin typeface="+mj-lt"/>
              </a:rPr>
              <a:t>ve öğretim yoluyla güvenli iş uygulamalarını teşvik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 etmeyi içerir. </a:t>
            </a:r>
          </a:p>
        </p:txBody>
      </p:sp>
    </p:spTree>
    <p:extLst>
      <p:ext uri="{BB962C8B-B14F-4D97-AF65-F5344CB8AC3E}">
        <p14:creationId xmlns:p14="http://schemas.microsoft.com/office/powerpoint/2010/main" val="1173086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63552" y="1412776"/>
            <a:ext cx="8147248" cy="5055840"/>
          </a:xfrm>
        </p:spPr>
        <p:txBody>
          <a:bodyPr/>
          <a:lstStyle/>
          <a:p>
            <a:pPr marL="0" indent="0">
              <a:buNone/>
            </a:pPr>
            <a:r>
              <a:rPr lang="tr-T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İdari kontroller,</a:t>
            </a:r>
            <a:r>
              <a:rPr lang="tr-TR" sz="2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ç</a:t>
            </a:r>
            <a:r>
              <a:rPr lang="tr-TR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alışanların işletme prosedürlerinde;</a:t>
            </a:r>
          </a:p>
          <a:p>
            <a:pPr marL="0" indent="0">
              <a:buNone/>
            </a:pP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>
                <a:latin typeface="+mj-lt"/>
              </a:rPr>
              <a:t>Eğitilmesi,</a:t>
            </a:r>
          </a:p>
          <a:p>
            <a:r>
              <a:rPr lang="tr-TR" dirty="0">
                <a:latin typeface="+mj-lt"/>
              </a:rPr>
              <a:t> İyi temizlik uygulamaları, </a:t>
            </a:r>
          </a:p>
          <a:p>
            <a:r>
              <a:rPr lang="tr-TR" dirty="0">
                <a:latin typeface="+mj-lt"/>
              </a:rPr>
              <a:t> Yangın veya çalışanların yaralanması gibi durumlarda acil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 müdahale ve </a:t>
            </a:r>
          </a:p>
          <a:p>
            <a:r>
              <a:rPr lang="tr-TR" dirty="0">
                <a:latin typeface="+mj-lt"/>
              </a:rPr>
              <a:t> Tehlikeli maddelerle temas ettikten sonra ellerin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 yıkanması gibi kişisel hijyen uygulamalarını içerebilir.</a:t>
            </a:r>
          </a:p>
          <a:p>
            <a:pPr marL="0" indent="0">
              <a:buNone/>
            </a:pPr>
            <a:endParaRPr lang="tr-TR" dirty="0">
              <a:latin typeface="+mj-lt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47002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423592" y="704088"/>
            <a:ext cx="6768752" cy="852704"/>
          </a:xfrm>
        </p:spPr>
        <p:txBody>
          <a:bodyPr>
            <a:normAutofit/>
          </a:bodyPr>
          <a:lstStyle/>
          <a:p>
            <a:r>
              <a:rPr lang="tr-TR" sz="3200" b="1" dirty="0"/>
              <a:t>            </a:t>
            </a: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Kişisel Koruyucu Donanım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2204864"/>
            <a:ext cx="8229600" cy="4389120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Kişisel koruyucu donanım</a:t>
            </a:r>
            <a:r>
              <a:rPr lang="tr-T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 </a:t>
            </a:r>
            <a:r>
              <a:rPr lang="tr-TR" dirty="0">
                <a:latin typeface="+mj-lt"/>
              </a:rPr>
              <a:t> (KKD) kullanımı, donanımın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kendisinin zarar görme potansiyeli yüksek olduğu için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tehlikeleri kontrol etmenin en az etkili yöntemidir. </a:t>
            </a:r>
          </a:p>
          <a:p>
            <a:pPr marL="0" indent="0">
              <a:buNone/>
            </a:pPr>
            <a:endParaRPr lang="tr-TR" dirty="0">
              <a:latin typeface="+mj-lt"/>
            </a:endParaRPr>
          </a:p>
          <a:p>
            <a:r>
              <a:rPr lang="tr-TR" dirty="0">
                <a:latin typeface="+mj-lt"/>
              </a:rPr>
              <a:t>Riskleri ortadan kaldırmayı planlarken en son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düşünülmesi gereken adım çalışanlara kişisel koruyucu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donanım vermek olmalıdır.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414584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556792"/>
            <a:ext cx="8229600" cy="4389120"/>
          </a:xfrm>
        </p:spPr>
        <p:txBody>
          <a:bodyPr/>
          <a:lstStyle/>
          <a:p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Ayrıca kişisel koruyucu ekipmanlar yetersizse; </a:t>
            </a:r>
            <a:r>
              <a:rPr lang="tr-TR" dirty="0">
                <a:latin typeface="+mj-lt"/>
              </a:rPr>
              <a:t>çalışanlar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için koruma sağlamayacak, çalışana ek bir fiziksel yük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getirebilecek ve sık sık rahatsız edici olacaktır. </a:t>
            </a:r>
          </a:p>
          <a:p>
            <a:endParaRPr lang="tr-TR" dirty="0">
              <a:latin typeface="+mj-lt"/>
            </a:endParaRPr>
          </a:p>
          <a:p>
            <a:r>
              <a:rPr lang="tr-TR" dirty="0">
                <a:latin typeface="+mj-lt"/>
              </a:rPr>
              <a:t>Bu nedenle, kişisel koruyucu donanımlar; yalnızca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hiyerarşide ki diğer kontrol önlemleriyle birlikte veya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tehlikeyi kontrol etmenin daha etkili bir yolu yoksa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kullanılmalıdır.</a:t>
            </a:r>
          </a:p>
        </p:txBody>
      </p:sp>
    </p:spTree>
    <p:extLst>
      <p:ext uri="{BB962C8B-B14F-4D97-AF65-F5344CB8AC3E}">
        <p14:creationId xmlns:p14="http://schemas.microsoft.com/office/powerpoint/2010/main" val="33841715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04274" y="1789697"/>
            <a:ext cx="6743600" cy="4533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Çalışanlar Açısından Faydaları</a:t>
            </a:r>
          </a:p>
          <a:p>
            <a:pPr marL="0" indent="0">
              <a:buNone/>
            </a:pPr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>
                <a:latin typeface="+mj-lt"/>
              </a:rPr>
              <a:t>Haberdar olma imkanı</a:t>
            </a:r>
          </a:p>
          <a:p>
            <a:r>
              <a:rPr lang="tr-TR" dirty="0">
                <a:latin typeface="+mj-lt"/>
              </a:rPr>
              <a:t>Sorumlulukların belirlenmesi</a:t>
            </a:r>
          </a:p>
          <a:p>
            <a:r>
              <a:rPr lang="tr-TR" dirty="0">
                <a:latin typeface="+mj-lt"/>
              </a:rPr>
              <a:t>Kayıtlara ulaşabilme imkanı</a:t>
            </a:r>
          </a:p>
          <a:p>
            <a:r>
              <a:rPr lang="tr-TR" dirty="0">
                <a:latin typeface="+mj-lt"/>
              </a:rPr>
              <a:t>Bütün çalışanları kapsaması</a:t>
            </a:r>
          </a:p>
          <a:p>
            <a:r>
              <a:rPr lang="tr-TR" dirty="0">
                <a:latin typeface="+mj-lt"/>
              </a:rPr>
              <a:t>Kuralların önceden belirlenmesi</a:t>
            </a:r>
          </a:p>
          <a:p>
            <a:r>
              <a:rPr lang="tr-TR" dirty="0">
                <a:latin typeface="+mj-lt"/>
              </a:rPr>
              <a:t>Proaktif yaklaşım ve sürekli gelişim</a:t>
            </a:r>
          </a:p>
          <a:p>
            <a:r>
              <a:rPr lang="tr-TR" dirty="0">
                <a:latin typeface="+mj-lt"/>
              </a:rPr>
              <a:t>Acil durum hazırlığı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13B476E-EF6E-38F8-1BF3-0E77EF5D1AE1}"/>
              </a:ext>
            </a:extLst>
          </p:cNvPr>
          <p:cNvSpPr txBox="1"/>
          <p:nvPr/>
        </p:nvSpPr>
        <p:spPr>
          <a:xfrm>
            <a:off x="2520752" y="1196753"/>
            <a:ext cx="64337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Risk Yönetiminin Faydaları Nelerdir?</a:t>
            </a:r>
          </a:p>
        </p:txBody>
      </p:sp>
    </p:spTree>
    <p:extLst>
      <p:ext uri="{BB962C8B-B14F-4D97-AF65-F5344CB8AC3E}">
        <p14:creationId xmlns:p14="http://schemas.microsoft.com/office/powerpoint/2010/main" val="9552540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135560" y="1772816"/>
            <a:ext cx="8301608" cy="4896544"/>
          </a:xfrm>
        </p:spPr>
        <p:txBody>
          <a:bodyPr>
            <a:normAutofit/>
          </a:bodyPr>
          <a:lstStyle/>
          <a:p>
            <a:r>
              <a:rPr lang="tr-TR" sz="2500" dirty="0">
                <a:latin typeface="+mj-lt"/>
              </a:rPr>
              <a:t>Tehlike ve risklerini önceden görebilme</a:t>
            </a:r>
          </a:p>
          <a:p>
            <a:r>
              <a:rPr lang="tr-TR" sz="2500" dirty="0">
                <a:latin typeface="+mj-lt"/>
              </a:rPr>
              <a:t>Uluslararası saygınlık, geçerlilik ve olumlu imaj</a:t>
            </a:r>
          </a:p>
          <a:p>
            <a:r>
              <a:rPr lang="tr-TR" sz="2500" dirty="0">
                <a:latin typeface="+mj-lt"/>
              </a:rPr>
              <a:t>Proaktif yaklaşımla acil durumlar için her an hazırlık</a:t>
            </a:r>
          </a:p>
          <a:p>
            <a:r>
              <a:rPr lang="tr-TR" sz="2500" dirty="0">
                <a:latin typeface="+mj-lt"/>
              </a:rPr>
              <a:t>Alınan önlemlerle kayıpların azaltılması</a:t>
            </a:r>
          </a:p>
          <a:p>
            <a:r>
              <a:rPr lang="tr-TR" sz="2500" dirty="0">
                <a:latin typeface="+mj-lt"/>
              </a:rPr>
              <a:t>Sorumlulukların-görevlerin belirlenmesi ve paylaşımı</a:t>
            </a:r>
          </a:p>
          <a:p>
            <a:r>
              <a:rPr lang="tr-TR" sz="2500" dirty="0">
                <a:latin typeface="+mj-lt"/>
              </a:rPr>
              <a:t>Güvenli teknoloji seçimi ile güvenli çalışma ortamı</a:t>
            </a:r>
          </a:p>
          <a:p>
            <a:r>
              <a:rPr lang="tr-TR" sz="2500" dirty="0">
                <a:latin typeface="+mj-lt"/>
              </a:rPr>
              <a:t>Çalışanların ve toplumun iyileştirilmesini</a:t>
            </a:r>
          </a:p>
          <a:p>
            <a:r>
              <a:rPr lang="tr-TR" sz="2500" dirty="0">
                <a:latin typeface="+mj-lt"/>
              </a:rPr>
              <a:t>Kaynakların etkin tahsisi ile katma değer artışı</a:t>
            </a:r>
          </a:p>
          <a:p>
            <a:r>
              <a:rPr lang="tr-TR" sz="2500" dirty="0">
                <a:latin typeface="+mj-lt"/>
              </a:rPr>
              <a:t>Yönetimin bilgi kalitesinin iyileşmesi, yasalarla uyumu sağlar.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6525BAD-EB9C-5A66-902A-CFA52D770FB4}"/>
              </a:ext>
            </a:extLst>
          </p:cNvPr>
          <p:cNvSpPr txBox="1"/>
          <p:nvPr/>
        </p:nvSpPr>
        <p:spPr>
          <a:xfrm>
            <a:off x="3143672" y="764705"/>
            <a:ext cx="59046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İşveren Açısından Faydaları</a:t>
            </a:r>
          </a:p>
        </p:txBody>
      </p:sp>
    </p:spTree>
    <p:extLst>
      <p:ext uri="{BB962C8B-B14F-4D97-AF65-F5344CB8AC3E}">
        <p14:creationId xmlns:p14="http://schemas.microsoft.com/office/powerpoint/2010/main" val="15919716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520080"/>
            <a:ext cx="8229600" cy="1152128"/>
          </a:xfrm>
        </p:spPr>
        <p:txBody>
          <a:bodyPr>
            <a:norm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TEHLİKE MODÜLÜ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ÇALIŞMA ORTAMINDAKİ FİZİKSEL TEHLİKELER</a:t>
            </a:r>
            <a:endParaRPr lang="tr-TR" sz="3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03512" y="2276872"/>
            <a:ext cx="6480720" cy="4061048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Tehlike</a:t>
            </a:r>
            <a:r>
              <a:rPr lang="tr-TR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  <a:r>
              <a:rPr lang="tr-TR" sz="2400" dirty="0">
                <a:latin typeface="+mj-lt"/>
              </a:rPr>
              <a:t> </a:t>
            </a:r>
            <a:r>
              <a:rPr lang="tr-TR" dirty="0">
                <a:latin typeface="+mj-lt"/>
              </a:rPr>
              <a:t>Hemodiyaliz cihazının taşınması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Risk:</a:t>
            </a:r>
            <a:r>
              <a:rPr lang="tr-TR" sz="2400" b="1" dirty="0"/>
              <a:t> </a:t>
            </a:r>
            <a:r>
              <a:rPr lang="tr-TR" dirty="0">
                <a:latin typeface="+mj-lt"/>
              </a:rPr>
              <a:t>Çarpma, sıkışma, düşme ve yaralanma,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Sonuç/ Olası Etki Zarar: </a:t>
            </a:r>
            <a:r>
              <a:rPr lang="tr-TR" dirty="0">
                <a:latin typeface="+mj-lt"/>
              </a:rPr>
              <a:t>Yaralanma, cihazın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zarar görmesi </a:t>
            </a:r>
          </a:p>
          <a:p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Alınacak Önlemler : </a:t>
            </a:r>
            <a:r>
              <a:rPr lang="tr-TR" dirty="0">
                <a:latin typeface="+mj-lt"/>
              </a:rPr>
              <a:t>Cihaz taşınırken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devrilme riskine karşı önlemler alınmalı,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gerekirse biyomedikalden yardım alınmalıdır. </a:t>
            </a:r>
          </a:p>
          <a:p>
            <a:endParaRPr lang="tr-TR" dirty="0"/>
          </a:p>
        </p:txBody>
      </p:sp>
      <p:pic>
        <p:nvPicPr>
          <p:cNvPr id="11266" name="Picture 2" descr="Hastanemize Diyaliz Cihazı Bağışı - Gazi Hastanes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233" y="2060848"/>
            <a:ext cx="2257103" cy="396044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0377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91544" y="476672"/>
            <a:ext cx="8274496" cy="1138138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TEHLİKE MODÜLÜ</a:t>
            </a:r>
            <a:b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ÇALIŞMA ORTAMINDAKİ FİZİKSEL TEHLİKELER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75520" y="1916832"/>
            <a:ext cx="5544616" cy="4464496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Tehlike</a:t>
            </a:r>
            <a:r>
              <a:rPr lang="tr-TR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  <a:r>
              <a:rPr lang="tr-TR" sz="2400" dirty="0">
                <a:latin typeface="+mj-lt"/>
              </a:rPr>
              <a:t> </a:t>
            </a:r>
            <a:r>
              <a:rPr lang="tr-TR" dirty="0">
                <a:latin typeface="+mj-lt"/>
              </a:rPr>
              <a:t>Yetersiz veya aşırı aydınlatma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Risk:</a:t>
            </a:r>
            <a:r>
              <a:rPr lang="tr-TR" sz="2400" b="1" dirty="0">
                <a:latin typeface="+mj-lt"/>
              </a:rPr>
              <a:t> </a:t>
            </a:r>
            <a:r>
              <a:rPr lang="tr-TR" dirty="0">
                <a:latin typeface="+mj-lt"/>
              </a:rPr>
              <a:t>Yetersiz aydınlatma 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Sonuç/Olası Etki Zarar: </a:t>
            </a:r>
            <a:r>
              <a:rPr lang="tr-TR" dirty="0">
                <a:latin typeface="+mj-lt"/>
              </a:rPr>
              <a:t>Yaralanma,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stres ve hatalı çalışma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Alınacak Önlemler :</a:t>
            </a:r>
            <a:r>
              <a:rPr lang="tr-TR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>
                <a:latin typeface="+mj-lt"/>
              </a:rPr>
              <a:t>Aydınlatma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ölçümleri düzenli aralıklarla yapılmalı.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Teknik ölçümler sonucu; gerekli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durumlarda   düzeltici faaliyetler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gerçekleştirilmelidir.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2132856"/>
            <a:ext cx="2945904" cy="396044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9032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91544" y="404664"/>
            <a:ext cx="8229600" cy="1008112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TEHLİKE MODÜLÜ</a:t>
            </a:r>
            <a:b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ÇALIŞMA ORTAMINDAKİ FİZİKSEL TEHLİKELER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47528" y="2132856"/>
            <a:ext cx="5904656" cy="5013176"/>
          </a:xfrm>
        </p:spPr>
        <p:txBody>
          <a:bodyPr>
            <a:normAutofit fontScale="92500"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Tehlike</a:t>
            </a:r>
            <a:r>
              <a:rPr lang="tr-TR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  <a:r>
              <a:rPr lang="tr-TR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tr-TR" dirty="0">
                <a:latin typeface="+mj-lt"/>
              </a:rPr>
              <a:t>Tesis kaynaklı düşme olayları 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Risk:</a:t>
            </a:r>
            <a:r>
              <a:rPr lang="tr-T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>
                <a:latin typeface="+mj-lt"/>
              </a:rPr>
              <a:t>Düşme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Sonuç/ Olası Etki Zarar: </a:t>
            </a:r>
            <a:r>
              <a:rPr lang="tr-TR" dirty="0">
                <a:latin typeface="+mj-lt"/>
              </a:rPr>
              <a:t>Yaralanma, ölüm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Alınacak Önlemler</a:t>
            </a:r>
            <a:r>
              <a:rPr lang="tr-TR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</a:t>
            </a:r>
            <a:r>
              <a:rPr lang="tr-TR" dirty="0">
                <a:latin typeface="+mj-lt"/>
              </a:rPr>
              <a:t>Kaygan zemin uyarı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levhaları kullanımına dikkat edilmelidir.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Islak zemin oluşmaması için nem kontrolü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sağlanmalıdır.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Kaymayı önleyici ayakkabılar kullanılmalıdır.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30" t="8547" r="5512" b="11212"/>
          <a:stretch/>
        </p:blipFill>
        <p:spPr>
          <a:xfrm>
            <a:off x="8040216" y="2348880"/>
            <a:ext cx="2483768" cy="338437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8360872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6698" y="548680"/>
            <a:ext cx="8435280" cy="994122"/>
          </a:xfrm>
        </p:spPr>
        <p:txBody>
          <a:bodyPr>
            <a:noAutofit/>
          </a:bodyPr>
          <a:lstStyle/>
          <a:p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TEHLİKE MODÜLÜ</a:t>
            </a:r>
            <a:b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ÇALIŞMA ORTAMINDAKİ KİMYASAL TEHLİKELER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75520" y="1961456"/>
            <a:ext cx="5688632" cy="4896544"/>
          </a:xfrm>
        </p:spPr>
        <p:txBody>
          <a:bodyPr>
            <a:normAutofit lnSpcReduction="10000"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Tehlike:</a:t>
            </a:r>
            <a:r>
              <a:rPr lang="tr-TR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tr-TR" dirty="0">
                <a:latin typeface="+mj-lt"/>
              </a:rPr>
              <a:t>Medikal gazlar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Risk: </a:t>
            </a:r>
            <a:r>
              <a:rPr lang="tr-TR" dirty="0">
                <a:latin typeface="+mj-lt"/>
              </a:rPr>
              <a:t>Sistemdeki kaçaklar nedeniyle ortam havasına yayılması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Sonuç/ Olası Etki Zarar: </a:t>
            </a:r>
            <a:r>
              <a:rPr lang="tr-TR" sz="2500" dirty="0" err="1">
                <a:latin typeface="+mj-lt"/>
              </a:rPr>
              <a:t>Toksik</a:t>
            </a:r>
            <a:r>
              <a:rPr lang="tr-TR" sz="2500" dirty="0">
                <a:latin typeface="+mj-lt"/>
              </a:rPr>
              <a:t> gazların açığa çıkması sonucunda meydana gelen hastalıklar/ yaralanmalar/ ölümler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Alınacak Önlemler</a:t>
            </a:r>
            <a:r>
              <a:rPr lang="tr-TR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</a:t>
            </a:r>
            <a:r>
              <a:rPr lang="tr-TR" sz="2500" dirty="0">
                <a:latin typeface="+mj-lt"/>
              </a:rPr>
              <a:t>Medikal gaz sistemi bakımları yapılmalıdır. Havalandırma sisteminin bakım, kontrol ve ölçümleri düzenli olarak sağlanmalıdır.</a:t>
            </a:r>
          </a:p>
        </p:txBody>
      </p:sp>
      <p:pic>
        <p:nvPicPr>
          <p:cNvPr id="9218" name="Picture 2" descr="Medikal Ga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76" y="2204864"/>
            <a:ext cx="2736304" cy="345638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8922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135560" y="476672"/>
            <a:ext cx="8229600" cy="1143000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TEHLİKE MODÜLÜ</a:t>
            </a:r>
            <a:b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ÇALIŞMA ORTAMINDAKİ KİMYASAL TEHLİKELER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Tehlike</a:t>
            </a:r>
            <a:r>
              <a:rPr lang="tr-T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  <a:r>
              <a:rPr lang="tr-TR" dirty="0">
                <a:latin typeface="+mj-lt"/>
              </a:rPr>
              <a:t> Tahriş edici kimyasallar ve kullanımı</a:t>
            </a:r>
          </a:p>
          <a:p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Risk: </a:t>
            </a:r>
            <a:r>
              <a:rPr lang="tr-TR" dirty="0">
                <a:latin typeface="+mj-lt"/>
              </a:rPr>
              <a:t>Kullanım esnasında göze/cilde sıçrama</a:t>
            </a:r>
          </a:p>
          <a:p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Sonuç/ Olası Etki Zarar: </a:t>
            </a:r>
            <a:r>
              <a:rPr lang="tr-TR" dirty="0">
                <a:latin typeface="+mj-lt"/>
              </a:rPr>
              <a:t>Gözde/ciltte tahriş </a:t>
            </a:r>
          </a:p>
          <a:p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Alınacak Önlemler</a:t>
            </a:r>
            <a:r>
              <a:rPr lang="tr-T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</a:t>
            </a:r>
            <a:r>
              <a:rPr lang="tr-TR" dirty="0">
                <a:latin typeface="+mj-lt"/>
              </a:rPr>
              <a:t>Personeller ürünle temas durumunda yapılacak ilkyardım konusunda bilgilendirilmeli.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Sıçrama riskine karşı gerekli durumlarda gözlük, maske gibi kişisel koruyucu donanımlar kullanılmalıdır.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Tüm personelin MSDS (malzeme güvenlik formu)’</a:t>
            </a:r>
            <a:r>
              <a:rPr lang="tr-TR" dirty="0" err="1">
                <a:latin typeface="+mj-lt"/>
              </a:rPr>
              <a:t>ler</a:t>
            </a:r>
            <a:r>
              <a:rPr lang="tr-TR" dirty="0">
                <a:latin typeface="+mj-lt"/>
              </a:rPr>
              <a:t>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konusunda bilgi sahibi olması için eğitimler  verilmelidir.</a:t>
            </a:r>
          </a:p>
        </p:txBody>
      </p:sp>
    </p:spTree>
    <p:extLst>
      <p:ext uri="{BB962C8B-B14F-4D97-AF65-F5344CB8AC3E}">
        <p14:creationId xmlns:p14="http://schemas.microsoft.com/office/powerpoint/2010/main" val="39058611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332656"/>
            <a:ext cx="8229600" cy="1143000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TEHLİKE MODÜLÜ</a:t>
            </a:r>
            <a:b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ÇALIŞMA ORTAMINDAKİ KİMYASAL TEHLİKELER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49152" y="2132856"/>
            <a:ext cx="5987008" cy="4608512"/>
          </a:xfrm>
        </p:spPr>
        <p:txBody>
          <a:bodyPr>
            <a:no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Tehlike</a:t>
            </a:r>
            <a:r>
              <a:rPr lang="tr-TR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  <a:r>
              <a:rPr lang="tr-TR" sz="2400" dirty="0">
                <a:latin typeface="+mj-lt"/>
              </a:rPr>
              <a:t> </a:t>
            </a:r>
            <a:r>
              <a:rPr lang="tr-TR" dirty="0">
                <a:latin typeface="+mj-lt"/>
              </a:rPr>
              <a:t>Yanıcı kimyasalın ısıya maruz kalması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Risk:</a:t>
            </a:r>
            <a:r>
              <a:rPr lang="tr-TR" sz="2400" dirty="0">
                <a:latin typeface="+mj-lt"/>
              </a:rPr>
              <a:t> </a:t>
            </a:r>
            <a:r>
              <a:rPr lang="tr-TR" dirty="0">
                <a:latin typeface="+mj-lt"/>
              </a:rPr>
              <a:t>Yangın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Sonuç/ Olası Etki Zarar: </a:t>
            </a:r>
            <a:r>
              <a:rPr lang="tr-TR" dirty="0">
                <a:latin typeface="+mj-lt"/>
              </a:rPr>
              <a:t>Boğulma, yanma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Alınacak Önlemler: </a:t>
            </a:r>
            <a:r>
              <a:rPr lang="tr-TR" dirty="0">
                <a:latin typeface="+mj-lt"/>
              </a:rPr>
              <a:t>Katlarda yangın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söndürme cihazları, yangın dolapları ve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</a:t>
            </a:r>
            <a:r>
              <a:rPr lang="tr-TR" dirty="0" err="1">
                <a:latin typeface="+mj-lt"/>
              </a:rPr>
              <a:t>dedektörleri</a:t>
            </a:r>
            <a:r>
              <a:rPr lang="tr-TR" dirty="0">
                <a:latin typeface="+mj-lt"/>
              </a:rPr>
              <a:t> bulunmalıdır.</a:t>
            </a:r>
          </a:p>
          <a:p>
            <a:endParaRPr lang="tr-TR" sz="2400" dirty="0">
              <a:latin typeface="+mj-lt"/>
            </a:endParaRPr>
          </a:p>
        </p:txBody>
      </p:sp>
      <p:pic>
        <p:nvPicPr>
          <p:cNvPr id="4" name="Picture 2" descr="C:\Users\osman.gunen\Desktop\Sunum görselleri\fireman_animated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85" y="2420888"/>
            <a:ext cx="2718591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2144" y="2132856"/>
            <a:ext cx="3150638" cy="367240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36402947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332656"/>
            <a:ext cx="8229600" cy="1143000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TEHLİKE MODÜLÜ</a:t>
            </a:r>
            <a:b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ÇALIŞMA ORTAMINDAKİ KİMYASAL TEHLİKELER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03512" y="2036078"/>
            <a:ext cx="6131024" cy="4389120"/>
          </a:xfrm>
        </p:spPr>
        <p:txBody>
          <a:bodyPr>
            <a:noAutofit/>
          </a:bodyPr>
          <a:lstStyle/>
          <a:p>
            <a:r>
              <a:rPr lang="tr-TR" dirty="0">
                <a:latin typeface="+mj-lt"/>
              </a:rPr>
              <a:t>Saha denetimleri yapılarak özellikle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depoların uygunluğu, yanıcı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kimyasalların muhafaza  ve kullanım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koşulları kontrol edilmelidir.</a:t>
            </a:r>
          </a:p>
          <a:p>
            <a:r>
              <a:rPr lang="tr-TR" dirty="0">
                <a:latin typeface="+mj-lt"/>
              </a:rPr>
              <a:t>Acil durum eğitimleri ve tatbikatları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yapılmalıdır.</a:t>
            </a:r>
          </a:p>
          <a:p>
            <a:r>
              <a:rPr lang="tr-TR" dirty="0">
                <a:latin typeface="+mj-lt"/>
              </a:rPr>
              <a:t>Eğitimlerde yanıcı kimyasalların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kullanım ve muhafaza koşullarına detaylı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olarak yer verilmelidir.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177" y="2276872"/>
            <a:ext cx="2691939" cy="36195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8299566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101017" y="332656"/>
            <a:ext cx="8229600" cy="1143000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TEHLİKE MODÜLÜ</a:t>
            </a:r>
            <a:b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ÇALIŞMA ORTAMINDAKİ BİYOLOJİK TEHLİKELER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03512" y="2056834"/>
            <a:ext cx="4906888" cy="4680520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Tehlike:</a:t>
            </a:r>
            <a:r>
              <a:rPr lang="tr-TR" sz="2400" dirty="0">
                <a:latin typeface="+mj-lt"/>
              </a:rPr>
              <a:t> </a:t>
            </a:r>
            <a:r>
              <a:rPr lang="tr-TR" dirty="0">
                <a:latin typeface="+mj-lt"/>
              </a:rPr>
              <a:t>Lateks malzeme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Risk:</a:t>
            </a:r>
            <a:r>
              <a:rPr lang="tr-TR" sz="2400" b="1" dirty="0">
                <a:latin typeface="+mj-lt"/>
              </a:rPr>
              <a:t> </a:t>
            </a:r>
            <a:r>
              <a:rPr lang="tr-TR" dirty="0">
                <a:latin typeface="+mj-lt"/>
              </a:rPr>
              <a:t>Vücudun alerjik olarak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tepki  vermesi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Sonuç/ Olası Etki Zarar: </a:t>
            </a:r>
            <a:r>
              <a:rPr lang="tr-TR" dirty="0">
                <a:latin typeface="+mj-lt"/>
              </a:rPr>
              <a:t>Ciltte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tahriş, Deri döküntüleri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Alınacak Önlemler: </a:t>
            </a:r>
            <a:r>
              <a:rPr lang="tr-TR" dirty="0">
                <a:latin typeface="+mj-lt"/>
              </a:rPr>
              <a:t>Alerjik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durumlarda lateks içermeyen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eldiven kullanılarak, temini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sürekli olarak sağlanmalıdır.</a:t>
            </a:r>
          </a:p>
        </p:txBody>
      </p:sp>
      <p:pic>
        <p:nvPicPr>
          <p:cNvPr id="4" name="Picture 3" descr="C:\Users\Kollektifisg\Downloads\40094,eldivenini-takjp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7" y="2056834"/>
            <a:ext cx="3370521" cy="432449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9171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94122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TEHLİKE MODÜLÜ</a:t>
            </a:r>
            <a:b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ÇALIŞMA ORTAMINDAKİ BİYOLOJİK TEHLİKELER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24000" y="2224011"/>
            <a:ext cx="6691354" cy="4445349"/>
          </a:xfrm>
        </p:spPr>
        <p:txBody>
          <a:bodyPr>
            <a:no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Tehlike</a:t>
            </a:r>
            <a:r>
              <a:rPr lang="tr-TR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  <a:r>
              <a:rPr lang="tr-TR" sz="2400" dirty="0">
                <a:latin typeface="+mj-lt"/>
              </a:rPr>
              <a:t> </a:t>
            </a:r>
            <a:r>
              <a:rPr lang="tr-TR" dirty="0">
                <a:latin typeface="+mj-lt"/>
              </a:rPr>
              <a:t>Kan Yolu İle Bulaşma/Hepatit B /C virüsü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Risk:</a:t>
            </a:r>
            <a:r>
              <a:rPr lang="tr-TR" sz="2400" b="1" dirty="0">
                <a:latin typeface="+mj-lt"/>
              </a:rPr>
              <a:t> </a:t>
            </a:r>
            <a:r>
              <a:rPr lang="tr-TR" dirty="0">
                <a:latin typeface="+mj-lt"/>
              </a:rPr>
              <a:t>Kesici-delici alet yaralanması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Sonuç/ Olası Etki Zarar: </a:t>
            </a:r>
            <a:r>
              <a:rPr lang="tr-TR" dirty="0">
                <a:latin typeface="+mj-lt"/>
              </a:rPr>
              <a:t>Enfeksiyon bulaşması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Alınacak Önlemler: </a:t>
            </a:r>
            <a:r>
              <a:rPr lang="tr-TR" sz="2500" dirty="0">
                <a:latin typeface="+mj-lt"/>
              </a:rPr>
              <a:t>Personellerin ilgili talimatlara hakim olması konusunda eğitimlerin etkinliği arttırılmalıdır. Çalışanların periyodik kontrolleri düzenli olarak yapılarak, gerekli kişilerde 3 doz Hepatit B aşısı tamamlanmalıdır.</a:t>
            </a:r>
          </a:p>
          <a:p>
            <a:pPr marL="0" indent="0">
              <a:buNone/>
            </a:pPr>
            <a:r>
              <a:rPr lang="tr-TR" sz="2400" dirty="0">
                <a:latin typeface="+mj-lt"/>
              </a:rPr>
              <a:t>   </a:t>
            </a:r>
          </a:p>
          <a:p>
            <a:pPr marL="0" indent="0">
              <a:buNone/>
            </a:pPr>
            <a:endParaRPr lang="tr-TR" sz="24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2348880"/>
            <a:ext cx="2627784" cy="403244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7091939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19536" y="620689"/>
            <a:ext cx="8301608" cy="1486129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TEHLİKE MODÜLÜ</a:t>
            </a:r>
            <a:b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ÇALIŞMA ORTAMINDAKİ BİYOLOJİK TEHLİKELER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03513" y="1412776"/>
            <a:ext cx="6855658" cy="5184576"/>
          </a:xfrm>
        </p:spPr>
        <p:txBody>
          <a:bodyPr>
            <a:noAutofit/>
          </a:bodyPr>
          <a:lstStyle/>
          <a:p>
            <a:endParaRPr lang="tr-TR" sz="2400" dirty="0">
              <a:latin typeface="+mj-lt"/>
            </a:endParaRPr>
          </a:p>
          <a:p>
            <a:endParaRPr lang="tr-TR" sz="2400" dirty="0">
              <a:latin typeface="+mj-lt"/>
            </a:endParaRPr>
          </a:p>
          <a:p>
            <a:endParaRPr lang="tr-TR" sz="2400" dirty="0">
              <a:latin typeface="+mj-lt"/>
            </a:endParaRPr>
          </a:p>
          <a:p>
            <a:r>
              <a:rPr lang="tr-TR" dirty="0">
                <a:latin typeface="+mj-lt"/>
              </a:rPr>
              <a:t>Mevcut önlemler saha denetimleri ile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desteklenmeli, saha denetimi ve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eğitimlerde çevre danışmanının rolü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arttırılmalıdır.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</a:t>
            </a:r>
          </a:p>
          <a:p>
            <a:pPr marL="0" indent="0">
              <a:buNone/>
            </a:pP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K</a:t>
            </a:r>
            <a:r>
              <a:rPr lang="tr-TR" dirty="0">
                <a:latin typeface="+mj-lt"/>
              </a:rPr>
              <a:t>işisel 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</a:t>
            </a:r>
            <a:r>
              <a:rPr lang="tr-TR" dirty="0">
                <a:latin typeface="+mj-lt"/>
              </a:rPr>
              <a:t>oruyucu </a:t>
            </a:r>
            <a:r>
              <a:rPr lang="tr-TR" b="1" dirty="0">
                <a:latin typeface="+mj-lt"/>
              </a:rPr>
              <a:t>D</a:t>
            </a:r>
            <a:r>
              <a:rPr lang="tr-TR" dirty="0">
                <a:latin typeface="+mj-lt"/>
              </a:rPr>
              <a:t>o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nanım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</a:t>
            </a:r>
            <a:r>
              <a:rPr lang="tr-TR" dirty="0">
                <a:latin typeface="+mj-lt"/>
              </a:rPr>
              <a:t>KKD)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(eldiven, önlük vb.) kullanılmalıdır.</a:t>
            </a:r>
          </a:p>
          <a:p>
            <a:pPr marL="0" indent="0">
              <a:buNone/>
            </a:pPr>
            <a:endParaRPr lang="tr-TR" sz="24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45" y="2564904"/>
            <a:ext cx="3096343" cy="352839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9929699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8687"/>
            <a:ext cx="9210292" cy="6662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1991544" y="188640"/>
            <a:ext cx="8208912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504" y="-38312"/>
            <a:ext cx="8492464" cy="139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6282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4376" y="791295"/>
            <a:ext cx="8000057" cy="964406"/>
          </a:xfrm>
        </p:spPr>
        <p:txBody>
          <a:bodyPr>
            <a:normAutofit fontScale="90000"/>
          </a:bodyPr>
          <a:lstStyle/>
          <a:p>
            <a:br>
              <a:rPr lang="tr-TR" b="1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tr-TR" b="1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tr-TR" b="1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tr-TR" b="1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tr-TR" b="1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tr-TR" b="1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tr-TR" b="1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tr-TR" b="1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tr-TR" b="1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tr-TR" b="1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tr-TR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tr-TR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TANIMLAYICI FİGÜRLER</a:t>
            </a:r>
            <a:br>
              <a:rPr lang="tr-TR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3552" y="3501008"/>
            <a:ext cx="7920880" cy="2592288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1831975" y="1669723"/>
            <a:ext cx="849694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‘’Türkiye Sağlıkta Kalite Sistemi’’ </a:t>
            </a:r>
            <a:r>
              <a:rPr lang="tr-TR" sz="2600" dirty="0">
                <a:latin typeface="+mj-lt"/>
              </a:rPr>
              <a:t>kapsamında Bakanlığımız tarafından, sağlık çalışanları arasında ülke genelinde standart bir uygulama ve dil birliği sağlamak amacıyla tanımlayıcı figürler belirlenmiştir.</a:t>
            </a:r>
          </a:p>
        </p:txBody>
      </p:sp>
      <p:sp>
        <p:nvSpPr>
          <p:cNvPr id="3" name="AutoShape 2" descr="TANIMLAYICI FİGÜRLER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578" y="3645024"/>
            <a:ext cx="2038350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86695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19536" y="692696"/>
            <a:ext cx="8229600" cy="994122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TEHLİKE MODÜLÜ</a:t>
            </a:r>
            <a:b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ÇALIŞMA ORTAMINDAKİ BİYOLOJİK TEHLİKELER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19536" y="1988840"/>
            <a:ext cx="7920880" cy="4389120"/>
          </a:xfrm>
        </p:spPr>
        <p:txBody>
          <a:bodyPr>
            <a:normAutofit/>
          </a:bodyPr>
          <a:lstStyle/>
          <a:p>
            <a:endParaRPr lang="tr-TR" dirty="0"/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Tehlike:</a:t>
            </a:r>
            <a:r>
              <a:rPr lang="tr-TR" sz="2800" b="1" dirty="0">
                <a:latin typeface="+mj-lt"/>
              </a:rPr>
              <a:t> </a:t>
            </a:r>
            <a:r>
              <a:rPr lang="tr-TR" dirty="0">
                <a:latin typeface="+mj-lt"/>
              </a:rPr>
              <a:t>Operasyonel çalışmalar 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Risk:</a:t>
            </a:r>
            <a:r>
              <a:rPr lang="tr-TR" sz="2400" b="1" dirty="0">
                <a:latin typeface="+mj-lt"/>
              </a:rPr>
              <a:t> </a:t>
            </a:r>
            <a:r>
              <a:rPr lang="tr-TR" sz="2400" dirty="0">
                <a:latin typeface="+mj-lt"/>
              </a:rPr>
              <a:t> </a:t>
            </a:r>
            <a:r>
              <a:rPr lang="tr-TR" dirty="0">
                <a:latin typeface="+mj-lt"/>
              </a:rPr>
              <a:t>Havalandırma sistemi 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Sonuç/ Olası Etki Zarar: </a:t>
            </a:r>
            <a:r>
              <a:rPr lang="tr-TR" dirty="0">
                <a:latin typeface="+mj-lt"/>
              </a:rPr>
              <a:t>Enfeksiyon bulaşması, ölüm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Alınacak Önlemler: </a:t>
            </a:r>
            <a:r>
              <a:rPr lang="tr-TR" dirty="0">
                <a:latin typeface="+mj-lt"/>
              </a:rPr>
              <a:t>Standartlara uygun olarak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periyodik ölçümler yaptırılmalı,</a:t>
            </a:r>
          </a:p>
          <a:p>
            <a:r>
              <a:rPr lang="tr-TR" dirty="0">
                <a:latin typeface="+mj-lt"/>
              </a:rPr>
              <a:t>Klima bakımları düzenli yaptırılarak, </a:t>
            </a:r>
            <a:r>
              <a:rPr lang="tr-TR" dirty="0" err="1">
                <a:latin typeface="+mj-lt"/>
              </a:rPr>
              <a:t>hepafiltrelerin</a:t>
            </a:r>
            <a:r>
              <a:rPr lang="tr-TR" dirty="0">
                <a:latin typeface="+mj-lt"/>
              </a:rPr>
              <a:t>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değişimi sağlanmalıdır.</a:t>
            </a:r>
          </a:p>
        </p:txBody>
      </p:sp>
    </p:spTree>
    <p:extLst>
      <p:ext uri="{BB962C8B-B14F-4D97-AF65-F5344CB8AC3E}">
        <p14:creationId xmlns:p14="http://schemas.microsoft.com/office/powerpoint/2010/main" val="15032233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91544" y="620688"/>
            <a:ext cx="8229600" cy="994122"/>
          </a:xfrm>
        </p:spPr>
        <p:txBody>
          <a:bodyPr>
            <a:noAutofit/>
          </a:bodyPr>
          <a:lstStyle/>
          <a:p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TEHLİKE MODÜLÜ</a:t>
            </a:r>
            <a:br>
              <a:rPr lang="tr-TR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ÇALIŞMA ORTAMINDAKİ BİYOLOJİK TEHLİKELER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47528" y="2564904"/>
            <a:ext cx="8568952" cy="3941792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Tehlike:</a:t>
            </a:r>
            <a:r>
              <a:rPr lang="tr-TR" sz="2400" b="1" dirty="0">
                <a:latin typeface="+mj-lt"/>
              </a:rPr>
              <a:t> </a:t>
            </a:r>
            <a:r>
              <a:rPr lang="tr-TR" dirty="0">
                <a:latin typeface="+mj-lt"/>
              </a:rPr>
              <a:t>Suyun kimyasal  ve mikrobiyolojik olarak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kullanıma uygun olmaması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Risk:</a:t>
            </a:r>
            <a:r>
              <a:rPr lang="tr-TR" sz="2400" b="1" dirty="0">
                <a:latin typeface="+mj-lt"/>
              </a:rPr>
              <a:t> </a:t>
            </a:r>
            <a:r>
              <a:rPr lang="tr-TR" sz="2400" dirty="0">
                <a:latin typeface="+mj-lt"/>
              </a:rPr>
              <a:t> </a:t>
            </a:r>
            <a:r>
              <a:rPr lang="tr-TR" dirty="0">
                <a:latin typeface="+mj-lt"/>
              </a:rPr>
              <a:t>Su sistemi kaynaklı  enfeksiyon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Sonuç/ Olası Etki Zarar: </a:t>
            </a:r>
            <a:r>
              <a:rPr lang="tr-TR" dirty="0">
                <a:latin typeface="+mj-lt"/>
              </a:rPr>
              <a:t>Enfeksiyon bulaşması, ölüm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Alınacak Önlemler: </a:t>
            </a:r>
            <a:r>
              <a:rPr lang="tr-TR" dirty="0">
                <a:latin typeface="+mj-lt"/>
              </a:rPr>
              <a:t>Standartlara uygun olarak su deposu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temizliği ve dezenfeksiyonu yaptırılarak bakımlar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aksatılmamalı ve düzenli olarak analizlerle desteklenmelidir.</a:t>
            </a:r>
          </a:p>
        </p:txBody>
      </p:sp>
    </p:spTree>
    <p:extLst>
      <p:ext uri="{BB962C8B-B14F-4D97-AF65-F5344CB8AC3E}">
        <p14:creationId xmlns:p14="http://schemas.microsoft.com/office/powerpoint/2010/main" val="17727350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42954" y="481449"/>
            <a:ext cx="8709410" cy="1066130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TEHLİKE MODÜLÜ</a:t>
            </a:r>
            <a:br>
              <a:rPr lang="tr-T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MAKİNELER, CİHAZLAR VE EL ALETLERİ KULLANIMI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47529" y="1772817"/>
            <a:ext cx="7053227" cy="5085184"/>
          </a:xfrm>
        </p:spPr>
        <p:txBody>
          <a:bodyPr>
            <a:normAutofit fontScale="92500"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Tehlike:</a:t>
            </a:r>
            <a:r>
              <a:rPr lang="tr-TR" sz="28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tr-TR" dirty="0">
                <a:latin typeface="+mj-lt"/>
              </a:rPr>
              <a:t>O2 tüpünün basıncı, yanıcı etkisi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Risk:</a:t>
            </a:r>
            <a:r>
              <a:rPr lang="tr-TR" b="1" dirty="0">
                <a:latin typeface="+mj-lt"/>
              </a:rPr>
              <a:t> </a:t>
            </a:r>
            <a:r>
              <a:rPr lang="tr-TR" dirty="0">
                <a:latin typeface="+mj-lt"/>
              </a:rPr>
              <a:t> Darbe veya fiziksel etki, düşürme sonucu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tüpün patlaması sonucu yangın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Sonuç/ Olası Etki Zarar: </a:t>
            </a:r>
            <a:r>
              <a:rPr lang="tr-TR" dirty="0">
                <a:latin typeface="+mj-lt"/>
              </a:rPr>
              <a:t>Yaralanma veya ölüm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Alınacak Önlemler: </a:t>
            </a:r>
            <a:r>
              <a:rPr lang="tr-TR" dirty="0">
                <a:latin typeface="+mj-lt"/>
              </a:rPr>
              <a:t>Oksijen tüpleri kullanım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alanlarında zincirle sabitlenmeli. Taşınması taşıma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araçlarıyla zincirlenmiş olarak yapılmalıdır. Medikal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gaz kullanımı ile ilgili eğitimler verilmelidir.</a:t>
            </a:r>
          </a:p>
          <a:p>
            <a:r>
              <a:rPr lang="tr-TR" dirty="0">
                <a:latin typeface="+mj-lt"/>
              </a:rPr>
              <a:t>Saha denetimleri ile uygulamaların doğruluğu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kontrol edilmelidir.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272" y="2276873"/>
            <a:ext cx="2108092" cy="323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5120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066130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TEHLİKE MODÜLÜ</a:t>
            </a:r>
            <a:b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MAKİNELER, CİHAZLAR VE EL ALETLERİ KULLANIMI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75521" y="1484784"/>
            <a:ext cx="6480719" cy="4968552"/>
          </a:xfrm>
        </p:spPr>
        <p:txBody>
          <a:bodyPr>
            <a:normAutofit fontScale="92500"/>
          </a:bodyPr>
          <a:lstStyle/>
          <a:p>
            <a:r>
              <a:rPr lang="tr-TR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Tehlike</a:t>
            </a:r>
            <a:r>
              <a:rPr lang="tr-TR" sz="3000" b="1" dirty="0">
                <a:solidFill>
                  <a:srgbClr val="FF0000"/>
                </a:solidFill>
                <a:latin typeface="+mj-lt"/>
              </a:rPr>
              <a:t>:</a:t>
            </a:r>
            <a:r>
              <a:rPr lang="tr-TR" b="1" dirty="0">
                <a:latin typeface="+mj-lt"/>
              </a:rPr>
              <a:t> </a:t>
            </a:r>
            <a:r>
              <a:rPr lang="tr-TR" dirty="0">
                <a:latin typeface="+mj-lt"/>
              </a:rPr>
              <a:t>Elektrik akımı</a:t>
            </a:r>
          </a:p>
          <a:p>
            <a:r>
              <a:rPr lang="tr-TR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Risk:</a:t>
            </a:r>
            <a:r>
              <a:rPr lang="tr-TR" b="1" dirty="0">
                <a:latin typeface="+mj-lt"/>
              </a:rPr>
              <a:t> </a:t>
            </a:r>
            <a:r>
              <a:rPr lang="tr-TR" dirty="0">
                <a:latin typeface="+mj-lt"/>
              </a:rPr>
              <a:t> Elektrik akımına maruz kalma</a:t>
            </a:r>
          </a:p>
          <a:p>
            <a:r>
              <a:rPr lang="tr-TR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Sonuç/ Olası Etki Zarar: </a:t>
            </a:r>
            <a:r>
              <a:rPr lang="tr-TR" dirty="0">
                <a:latin typeface="+mj-lt"/>
              </a:rPr>
              <a:t>Yaralanma, Kalp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krizi, ölüm</a:t>
            </a:r>
          </a:p>
          <a:p>
            <a:r>
              <a:rPr lang="tr-TR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Alınacak Önlemler: </a:t>
            </a:r>
            <a:r>
              <a:rPr lang="tr-TR" dirty="0">
                <a:latin typeface="+mj-lt"/>
              </a:rPr>
              <a:t>Elektrik tehlikesi bulunan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alanlara yetkisiz girişler engellenmeli ve bununla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ilgili eğitim verilmeli. </a:t>
            </a:r>
          </a:p>
          <a:p>
            <a:r>
              <a:rPr lang="tr-TR" dirty="0">
                <a:latin typeface="+mj-lt"/>
              </a:rPr>
              <a:t>Elektrik tesisatı ve topraklama tesisatının periyodik kontrolleri yıllık olarak devam ettirilmeli, elektriksel ekipman ve pano bakımları ve ölçümlerinde KKD kullanılmalıdır.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266" y="4077072"/>
            <a:ext cx="1922629" cy="244827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265" y="1484784"/>
            <a:ext cx="1922629" cy="23042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500370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279576" y="476672"/>
            <a:ext cx="6419056" cy="852704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TEHLİKE MODÜLÜ</a:t>
            </a:r>
            <a:br>
              <a:rPr lang="tr-T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YANGIN GÜVENLİĞİ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925144"/>
          </a:xfrm>
        </p:spPr>
        <p:txBody>
          <a:bodyPr>
            <a:no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Tehlike:</a:t>
            </a:r>
            <a:r>
              <a:rPr lang="tr-TR" sz="2400" b="1" dirty="0">
                <a:latin typeface="+mj-lt"/>
              </a:rPr>
              <a:t> </a:t>
            </a:r>
            <a:r>
              <a:rPr lang="tr-TR" sz="2400" dirty="0">
                <a:latin typeface="+mj-lt"/>
              </a:rPr>
              <a:t>Yangın tahliye planının doğru şekilde uygulanamaması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Risk:</a:t>
            </a:r>
            <a:r>
              <a:rPr lang="tr-TR" sz="2400" b="1" dirty="0">
                <a:latin typeface="+mj-lt"/>
              </a:rPr>
              <a:t> </a:t>
            </a:r>
            <a:r>
              <a:rPr lang="tr-TR" sz="2400" dirty="0">
                <a:latin typeface="+mj-lt"/>
              </a:rPr>
              <a:t> Tahliyenin yapılamaması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Sonuç/ Olası Etki Zarar: </a:t>
            </a:r>
            <a:r>
              <a:rPr lang="tr-TR" sz="2400" dirty="0">
                <a:latin typeface="+mj-lt"/>
              </a:rPr>
              <a:t>Çoklu ölüm, Yaralanma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Alınacak Önlemler: </a:t>
            </a:r>
            <a:r>
              <a:rPr lang="tr-TR" sz="2400" dirty="0">
                <a:latin typeface="+mj-lt"/>
              </a:rPr>
              <a:t>Sistem ve teçhizat bakımları periyoduna uygun olarak yaptırılmalı.</a:t>
            </a:r>
          </a:p>
          <a:p>
            <a:r>
              <a:rPr lang="tr-TR" sz="2400" dirty="0">
                <a:latin typeface="+mj-lt"/>
              </a:rPr>
              <a:t>Tahliye Planı ve yangınla ilgili diğer tüm konularda eğitimler verilmeli. Tahliye ekipleri oluşturulmalı.</a:t>
            </a:r>
          </a:p>
          <a:p>
            <a:r>
              <a:rPr lang="tr-TR" sz="2400" dirty="0">
                <a:latin typeface="+mj-lt"/>
              </a:rPr>
              <a:t>İlgili eğitimler sahada uygulamalı ve teorik olarak sıklıkla verilmeli, eğitimlerin etkinliği ölçülmelidir.</a:t>
            </a:r>
          </a:p>
          <a:p>
            <a:r>
              <a:rPr lang="tr-TR" sz="2400" dirty="0">
                <a:latin typeface="+mj-lt"/>
              </a:rPr>
              <a:t>Tahliye ekipleri ve kaçış planları güncel tutulmalıdır.</a:t>
            </a:r>
          </a:p>
        </p:txBody>
      </p:sp>
    </p:spTree>
    <p:extLst>
      <p:ext uri="{BB962C8B-B14F-4D97-AF65-F5344CB8AC3E}">
        <p14:creationId xmlns:p14="http://schemas.microsoft.com/office/powerpoint/2010/main" val="11214292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704088"/>
            <a:ext cx="8229600" cy="996720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TEHLİKE MODÜLÜ</a:t>
            </a:r>
            <a:b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YAPILAN İŞTEKİ PSİKO-SOSYAL STRES FAKTÖRLERİ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2276872"/>
            <a:ext cx="7715200" cy="3672408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Tehlike:</a:t>
            </a:r>
            <a:r>
              <a:rPr lang="tr-TR" sz="2400" b="1" dirty="0">
                <a:latin typeface="+mj-lt"/>
              </a:rPr>
              <a:t> </a:t>
            </a:r>
            <a:r>
              <a:rPr lang="tr-TR" dirty="0">
                <a:latin typeface="+mj-lt"/>
              </a:rPr>
              <a:t>Psiko-sosyal risk faktörleri, iş monotonluğu,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işe uygun kişilik özelliğinin bulunmaması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Risk:</a:t>
            </a:r>
            <a:r>
              <a:rPr lang="tr-TR" sz="2400" b="1" dirty="0">
                <a:latin typeface="+mj-lt"/>
              </a:rPr>
              <a:t> </a:t>
            </a:r>
            <a:r>
              <a:rPr lang="tr-TR" dirty="0">
                <a:latin typeface="+mj-lt"/>
              </a:rPr>
              <a:t>Stres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Sonuç/ Olası Etki Zarar: </a:t>
            </a:r>
            <a:r>
              <a:rPr lang="tr-TR" dirty="0">
                <a:latin typeface="+mj-lt"/>
              </a:rPr>
              <a:t>Strese dayalı meslek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hastalıkları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Alınacak Önlemler: </a:t>
            </a:r>
            <a:r>
              <a:rPr lang="tr-TR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>
                <a:latin typeface="+mj-lt"/>
              </a:rPr>
              <a:t>Bireye stresle başa çıkma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yöntemleri konusunda eğitimler verilmelidir. </a:t>
            </a:r>
          </a:p>
        </p:txBody>
      </p:sp>
    </p:spTree>
    <p:extLst>
      <p:ext uri="{BB962C8B-B14F-4D97-AF65-F5344CB8AC3E}">
        <p14:creationId xmlns:p14="http://schemas.microsoft.com/office/powerpoint/2010/main" val="25327376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91544" y="692696"/>
            <a:ext cx="8229600" cy="994122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TEHLİKE MODÜLÜ</a:t>
            </a:r>
            <a:br>
              <a:rPr lang="tr-T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YAPILAN İŞTEKİ PSİKO-SOSYAL STRES FAKTÖRLERİ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03512" y="2060848"/>
            <a:ext cx="5832648" cy="4680520"/>
          </a:xfrm>
        </p:spPr>
        <p:txBody>
          <a:bodyPr>
            <a:normAutofit fontScale="92500" lnSpcReduction="10000"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Tehlike:</a:t>
            </a:r>
            <a:r>
              <a:rPr lang="tr-TR" sz="2400" b="1" dirty="0">
                <a:latin typeface="+mj-lt"/>
              </a:rPr>
              <a:t> </a:t>
            </a:r>
            <a:r>
              <a:rPr lang="tr-TR" sz="2400" dirty="0">
                <a:latin typeface="+mj-lt"/>
              </a:rPr>
              <a:t>Şiddet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Risk:</a:t>
            </a:r>
            <a:r>
              <a:rPr lang="tr-TR" sz="2400" b="1" dirty="0">
                <a:latin typeface="+mj-lt"/>
              </a:rPr>
              <a:t> </a:t>
            </a:r>
            <a:r>
              <a:rPr lang="tr-TR" sz="2400" dirty="0">
                <a:latin typeface="+mj-lt"/>
              </a:rPr>
              <a:t>Hasta yakınlarının uyguladığı şiddete</a:t>
            </a:r>
          </a:p>
          <a:p>
            <a:pPr marL="0" indent="0">
              <a:buNone/>
            </a:pPr>
            <a:r>
              <a:rPr lang="tr-TR" sz="2400" dirty="0">
                <a:latin typeface="+mj-lt"/>
              </a:rPr>
              <a:t>    maruz kalma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Sonuç/ Olası Etki Zarar: </a:t>
            </a:r>
            <a:r>
              <a:rPr lang="tr-TR" sz="2400" dirty="0">
                <a:latin typeface="+mj-lt"/>
              </a:rPr>
              <a:t>Stres,</a:t>
            </a:r>
          </a:p>
          <a:p>
            <a:pPr marL="0" indent="0">
              <a:buNone/>
            </a:pPr>
            <a:r>
              <a:rPr lang="tr-TR" sz="2400" dirty="0">
                <a:latin typeface="+mj-lt"/>
              </a:rPr>
              <a:t>    yaralanma</a:t>
            </a:r>
          </a:p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Alınacak Önlemler: </a:t>
            </a:r>
            <a:r>
              <a:rPr lang="tr-TR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400" dirty="0">
                <a:latin typeface="+mj-lt"/>
              </a:rPr>
              <a:t>Kamera sisteminde</a:t>
            </a:r>
          </a:p>
          <a:p>
            <a:pPr marL="0" indent="0">
              <a:buNone/>
            </a:pPr>
            <a:r>
              <a:rPr lang="tr-TR" sz="2400" dirty="0">
                <a:latin typeface="+mj-lt"/>
              </a:rPr>
              <a:t>    kör nokta ve çalışmayan kamera olup</a:t>
            </a:r>
          </a:p>
          <a:p>
            <a:pPr marL="0" indent="0">
              <a:buNone/>
            </a:pPr>
            <a:r>
              <a:rPr lang="tr-TR" sz="2400" dirty="0">
                <a:latin typeface="+mj-lt"/>
              </a:rPr>
              <a:t>    olmadığı düzenli olarak kontrol edilmelidir. </a:t>
            </a:r>
          </a:p>
          <a:p>
            <a:pPr marL="0" indent="0">
              <a:buNone/>
            </a:pPr>
            <a:r>
              <a:rPr lang="tr-TR" sz="2400" dirty="0">
                <a:latin typeface="+mj-lt"/>
              </a:rPr>
              <a:t>    Beyaz kod uygulamasına yönelik tespit edilen</a:t>
            </a:r>
          </a:p>
          <a:p>
            <a:pPr marL="0" indent="0">
              <a:buNone/>
            </a:pPr>
            <a:r>
              <a:rPr lang="tr-TR" sz="2400" dirty="0">
                <a:latin typeface="+mj-lt"/>
              </a:rPr>
              <a:t>    aksaklıklar giderilmelidir. Eğitimler devam</a:t>
            </a:r>
          </a:p>
          <a:p>
            <a:pPr marL="0" indent="0">
              <a:buNone/>
            </a:pPr>
            <a:r>
              <a:rPr lang="tr-TR" sz="2400" dirty="0">
                <a:latin typeface="+mj-lt"/>
              </a:rPr>
              <a:t>    ettirilmelidir. </a:t>
            </a:r>
          </a:p>
        </p:txBody>
      </p:sp>
      <p:pic>
        <p:nvPicPr>
          <p:cNvPr id="4" name="Picture 2" descr="C:\Users\osman.gunen\Desktop\Sunum görselleri\113_beyaz_kod_h2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128" y="1769880"/>
            <a:ext cx="3419872" cy="426694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9348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351584" y="2204864"/>
            <a:ext cx="5616624" cy="3168352"/>
          </a:xfrm>
        </p:spPr>
        <p:txBody>
          <a:bodyPr/>
          <a:lstStyle/>
          <a:p>
            <a:pPr marL="0" indent="0">
              <a:buNone/>
            </a:pPr>
            <a:r>
              <a:rPr lang="tr-TR" b="1" dirty="0">
                <a:solidFill>
                  <a:srgbClr val="7030A0"/>
                </a:solidFill>
              </a:rPr>
              <a:t>       </a:t>
            </a:r>
            <a:r>
              <a:rPr lang="tr-TR" sz="2800" b="1" dirty="0">
                <a:solidFill>
                  <a:srgbClr val="002060"/>
                </a:solidFill>
                <a:latin typeface="+mj-lt"/>
              </a:rPr>
              <a:t>Riskler tüm hayatımızın bir </a:t>
            </a:r>
          </a:p>
          <a:p>
            <a:pPr marL="0" indent="0">
              <a:buNone/>
            </a:pPr>
            <a:r>
              <a:rPr lang="tr-TR" sz="2800" b="1" dirty="0">
                <a:solidFill>
                  <a:srgbClr val="002060"/>
                </a:solidFill>
                <a:latin typeface="+mj-lt"/>
              </a:rPr>
              <a:t>                     parçasıdır.</a:t>
            </a:r>
          </a:p>
          <a:p>
            <a:pPr marL="0" indent="0">
              <a:buNone/>
            </a:pPr>
            <a:r>
              <a:rPr lang="tr-TR" sz="2800" b="1" dirty="0">
                <a:solidFill>
                  <a:srgbClr val="002060"/>
                </a:solidFill>
                <a:latin typeface="+mj-lt"/>
              </a:rPr>
              <a:t>Riskleri yönetmeyi öğrenerek, sağlığı </a:t>
            </a:r>
          </a:p>
          <a:p>
            <a:pPr marL="0" indent="0">
              <a:buNone/>
            </a:pPr>
            <a:r>
              <a:rPr lang="tr-TR" sz="2800" b="1" dirty="0">
                <a:solidFill>
                  <a:srgbClr val="002060"/>
                </a:solidFill>
                <a:latin typeface="+mj-lt"/>
              </a:rPr>
              <a:t>            korumayı ve güvenliği </a:t>
            </a:r>
          </a:p>
          <a:p>
            <a:pPr marL="0" indent="0">
              <a:buNone/>
            </a:pPr>
            <a:r>
              <a:rPr lang="tr-TR" sz="2800" b="1" dirty="0">
                <a:solidFill>
                  <a:srgbClr val="002060"/>
                </a:solidFill>
                <a:latin typeface="+mj-lt"/>
              </a:rPr>
              <a:t>                  sağlayabiliriz. </a:t>
            </a:r>
          </a:p>
          <a:p>
            <a:pPr marL="0" indent="0">
              <a:buNone/>
            </a:pPr>
            <a:endParaRPr lang="tr-TR" b="1" dirty="0">
              <a:solidFill>
                <a:srgbClr val="7030A0"/>
              </a:solidFill>
            </a:endParaRPr>
          </a:p>
        </p:txBody>
      </p:sp>
      <p:pic>
        <p:nvPicPr>
          <p:cNvPr id="10242" name="Picture 2" descr="HayatLab | Risk Analiz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09" y="1988840"/>
            <a:ext cx="2469205" cy="352839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55066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tr-TR" dirty="0">
                <a:latin typeface="+mj-lt"/>
                <a:cs typeface="Arial" panose="020B0604020202020204" pitchFamily="34" charset="0"/>
              </a:rPr>
              <a:t>Sağlıkta Kalitenin Geliştirilmesi ve Değerlendirilmesine Dair Yönetmelik (27/06/2015-29399)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tr-TR" dirty="0">
                <a:latin typeface="+mj-lt"/>
                <a:cs typeface="Arial" panose="020B0604020202020204" pitchFamily="34" charset="0"/>
              </a:rPr>
              <a:t>Sağlıkta Kalite Standartları Versiyon 6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tr-TR" dirty="0">
                <a:latin typeface="+mj-lt"/>
                <a:cs typeface="Arial" panose="020B0604020202020204" pitchFamily="34" charset="0"/>
              </a:rPr>
              <a:t>Hasta ve Çalışan Güvenliğinin Sağlanmasına Dair Yönetmelik (06/04/2011 - 27897)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tr-TR" dirty="0">
                <a:latin typeface="+mj-lt"/>
                <a:cs typeface="Arial" panose="020B0604020202020204" pitchFamily="34" charset="0"/>
              </a:rPr>
              <a:t>İş Sağlığı ve Güvenliği Kurulları Hakkında Yönetmelik (18/01/2016 – 28532)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tr-TR" dirty="0">
                <a:latin typeface="+mj-lt"/>
                <a:cs typeface="Arial" panose="020B0604020202020204" pitchFamily="34" charset="0"/>
              </a:rPr>
              <a:t>İş Sağlığı ve Güvenliği Risk Değerlendirmesi Yönetmeliği (29/12/2012 – 28512)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tr-TR" dirty="0">
                <a:latin typeface="+mj-lt"/>
                <a:cs typeface="Arial" panose="020B0604020202020204" pitchFamily="34" charset="0"/>
              </a:rPr>
              <a:t>İş Sağlığı ve Güvenliği Kanunu (30.06.2012 -6331)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tr-TR" dirty="0">
                <a:latin typeface="+mj-lt"/>
                <a:cs typeface="Arial" panose="020B0604020202020204" pitchFamily="34" charset="0"/>
              </a:rPr>
              <a:t>İş Sağlığı ve Güvenliği Hizmetleri Yönetmeliği (29.12.2012- 28512)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547971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4359</TotalTime>
  <Words>2553</Words>
  <Application>Microsoft Office PowerPoint</Application>
  <PresentationFormat>Geniş ekran</PresentationFormat>
  <Paragraphs>465</Paragraphs>
  <Slides>60</Slides>
  <Notes>47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60</vt:i4>
      </vt:variant>
    </vt:vector>
  </HeadingPairs>
  <TitlesOfParts>
    <vt:vector size="65" baseType="lpstr">
      <vt:lpstr>Arial</vt:lpstr>
      <vt:lpstr>Calibri</vt:lpstr>
      <vt:lpstr>Constantia</vt:lpstr>
      <vt:lpstr>Wingdings 2</vt:lpstr>
      <vt:lpstr>Akış</vt:lpstr>
      <vt:lpstr>HEMODİYALİZ ÜNİTELERİNDE RİSK YÖNETİMİ VE KALİTE</vt:lpstr>
      <vt:lpstr>SUNUM HEDEFLERİ</vt:lpstr>
      <vt:lpstr>TANIMLAR</vt:lpstr>
      <vt:lpstr>PowerPoint Sunusu</vt:lpstr>
      <vt:lpstr>PowerPoint Sunusu</vt:lpstr>
      <vt:lpstr>PowerPoint Sunusu</vt:lpstr>
      <vt:lpstr>PowerPoint Sunusu</vt:lpstr>
      <vt:lpstr>PowerPoint Sunusu</vt:lpstr>
      <vt:lpstr>TANIMLAR</vt:lpstr>
      <vt:lpstr>RİSK YÖNETİMİ (Diyaliz merkezleri)</vt:lpstr>
      <vt:lpstr>Risk Kaynakları Nelerdir?</vt:lpstr>
      <vt:lpstr>Risklerden Kim Zarar Görür?</vt:lpstr>
      <vt:lpstr>Risklerden Kim Zarar Görür?</vt:lpstr>
      <vt:lpstr>               RİSK YÖNETİMİ VERSİYON 6   Risk yönetimine ilişkin görev, yetki ve sorumluluklar  tanımlanarak; ‘’Kalite Yönetim Birimi‘’nin koordinasyonunda  yürütülmelidir.    </vt:lpstr>
      <vt:lpstr> Kuruluşta gerçekleşebilecek risklerin yönetilmesine ilişkin düzenleme bulunmalıdır. </vt:lpstr>
      <vt:lpstr>Risk yönetimine yönelik döküman oluşturulmalıdır. </vt:lpstr>
      <vt:lpstr> Risk yönetimine yönelik plan oluşturulmalıdır.  </vt:lpstr>
      <vt:lpstr>PowerPoint Sunusu</vt:lpstr>
      <vt:lpstr>PowerPoint Sunusu</vt:lpstr>
      <vt:lpstr>       RİSK DEĞERLENDİRME MATRİSİ </vt:lpstr>
      <vt:lpstr>PowerPoint Sunusu</vt:lpstr>
      <vt:lpstr>HASTA GÜVENLİĞİ Örnek: Hastaların Düşme Riski</vt:lpstr>
      <vt:lpstr>HASTA GÜVENLİĞİ Örnek: Hastaların Düşme Riski</vt:lpstr>
      <vt:lpstr>TESİS GÜVENLİĞİ Örnek: Yangın Riski</vt:lpstr>
      <vt:lpstr>TESİS GÜVENLİĞİ Örnek: Yangın riski</vt:lpstr>
      <vt:lpstr>      Bulunduğunuz alandaki size en yakın yangın tüpü yerini tespit edin!!!  </vt:lpstr>
      <vt:lpstr> Risk yönetiminin etkinliği izlenmelidir </vt:lpstr>
      <vt:lpstr>Risklerin Kontrolü ve Yönetiminin Yararları</vt:lpstr>
      <vt:lpstr>       Riski Ortadan Kaldırma </vt:lpstr>
      <vt:lpstr>       Yerine Koyma </vt:lpstr>
      <vt:lpstr>Tehlikeyi Risk Altındaki Kişiden Ayırma</vt:lpstr>
      <vt:lpstr>     Mühendislik Yöntemleri</vt:lpstr>
      <vt:lpstr>PowerPoint Sunusu</vt:lpstr>
      <vt:lpstr>                 İdari Kontroller</vt:lpstr>
      <vt:lpstr>PowerPoint Sunusu</vt:lpstr>
      <vt:lpstr>            Kişisel Koruyucu Donanım</vt:lpstr>
      <vt:lpstr>PowerPoint Sunusu</vt:lpstr>
      <vt:lpstr>PowerPoint Sunusu</vt:lpstr>
      <vt:lpstr>PowerPoint Sunusu</vt:lpstr>
      <vt:lpstr>TEHLİKE MODÜLÜ ÇALIŞMA ORTAMINDAKİ FİZİKSEL TEHLİKELER</vt:lpstr>
      <vt:lpstr>TEHLİKE MODÜLÜ ÇALIŞMA ORTAMINDAKİ FİZİKSEL TEHLİKELER</vt:lpstr>
      <vt:lpstr>TEHLİKE MODÜLÜ ÇALIŞMA ORTAMINDAKİ FİZİKSEL TEHLİKELER</vt:lpstr>
      <vt:lpstr>TEHLİKE MODÜLÜ ÇALIŞMA ORTAMINDAKİ KİMYASAL TEHLİKELER</vt:lpstr>
      <vt:lpstr>TEHLİKE MODÜLÜ ÇALIŞMA ORTAMINDAKİ KİMYASAL TEHLİKELER</vt:lpstr>
      <vt:lpstr>TEHLİKE MODÜLÜ ÇALIŞMA ORTAMINDAKİ KİMYASAL TEHLİKELER</vt:lpstr>
      <vt:lpstr>TEHLİKE MODÜLÜ ÇALIŞMA ORTAMINDAKİ KİMYASAL TEHLİKELER</vt:lpstr>
      <vt:lpstr>TEHLİKE MODÜLÜ ÇALIŞMA ORTAMINDAKİ BİYOLOJİK TEHLİKELER</vt:lpstr>
      <vt:lpstr>TEHLİKE MODÜLÜ ÇALIŞMA ORTAMINDAKİ BİYOLOJİK TEHLİKELER</vt:lpstr>
      <vt:lpstr>TEHLİKE MODÜLÜ ÇALIŞMA ORTAMINDAKİ BİYOLOJİK TEHLİKELER</vt:lpstr>
      <vt:lpstr>PowerPoint Sunusu</vt:lpstr>
      <vt:lpstr>           TANIMLAYICI FİGÜRLER </vt:lpstr>
      <vt:lpstr>TEHLİKE MODÜLÜ ÇALIŞMA ORTAMINDAKİ BİYOLOJİK TEHLİKELER</vt:lpstr>
      <vt:lpstr>TEHLİKE MODÜLÜ ÇALIŞMA ORTAMINDAKİ BİYOLOJİK TEHLİKELER</vt:lpstr>
      <vt:lpstr>TEHLİKE MODÜLÜ MAKİNELER, CİHAZLAR VE EL ALETLERİ KULLANIMI</vt:lpstr>
      <vt:lpstr>TEHLİKE MODÜLÜ MAKİNELER, CİHAZLAR VE EL ALETLERİ KULLANIMI</vt:lpstr>
      <vt:lpstr>TEHLİKE MODÜLÜ YANGIN GÜVENLİĞİ</vt:lpstr>
      <vt:lpstr>TEHLİKE MODÜLÜ YAPILAN İŞTEKİ PSİKO-SOSYAL STRES FAKTÖRLERİ</vt:lpstr>
      <vt:lpstr>TEHLİKE MODÜLÜ YAPILAN İŞTEKİ PSİKO-SOSYAL STRES FAKTÖRLERİ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HEMODİYALİZ ÜNİTELERİNDE RİSK YÖNETİMİ</dc:title>
  <dc:creator>Diyaliz Hemşire Sorumlusu</dc:creator>
  <cp:lastModifiedBy>850G5</cp:lastModifiedBy>
  <cp:revision>179</cp:revision>
  <cp:lastPrinted>2022-10-04T10:01:27Z</cp:lastPrinted>
  <dcterms:created xsi:type="dcterms:W3CDTF">2022-08-23T10:32:00Z</dcterms:created>
  <dcterms:modified xsi:type="dcterms:W3CDTF">2022-11-10T12:25:13Z</dcterms:modified>
</cp:coreProperties>
</file>