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8" r:id="rId3"/>
    <p:sldId id="259" r:id="rId4"/>
    <p:sldId id="260" r:id="rId5"/>
    <p:sldId id="261" r:id="rId6"/>
    <p:sldId id="266" r:id="rId7"/>
    <p:sldId id="267" r:id="rId8"/>
    <p:sldId id="268" r:id="rId9"/>
    <p:sldId id="269" r:id="rId10"/>
    <p:sldId id="276" r:id="rId11"/>
    <p:sldId id="262" r:id="rId12"/>
    <p:sldId id="270" r:id="rId13"/>
    <p:sldId id="271" r:id="rId14"/>
    <p:sldId id="272" r:id="rId15"/>
    <p:sldId id="273" r:id="rId16"/>
    <p:sldId id="277" r:id="rId17"/>
    <p:sldId id="274" r:id="rId18"/>
    <p:sldId id="275" r:id="rId19"/>
    <p:sldId id="263" r:id="rId20"/>
    <p:sldId id="278" r:id="rId21"/>
    <p:sldId id="279" r:id="rId22"/>
    <p:sldId id="280" r:id="rId23"/>
    <p:sldId id="281" r:id="rId24"/>
    <p:sldId id="288" r:id="rId25"/>
    <p:sldId id="264" r:id="rId26"/>
    <p:sldId id="282" r:id="rId27"/>
    <p:sldId id="283" r:id="rId28"/>
    <p:sldId id="284" r:id="rId29"/>
    <p:sldId id="291" r:id="rId30"/>
    <p:sldId id="265" r:id="rId31"/>
    <p:sldId id="285" r:id="rId32"/>
    <p:sldId id="286" r:id="rId33"/>
    <p:sldId id="287" r:id="rId34"/>
    <p:sldId id="292" r:id="rId35"/>
    <p:sldId id="290" r:id="rId36"/>
    <p:sldId id="289" r:id="rId3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02491A-6810-450C-A1B6-5175CBF3D809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E1FBC67A-7BC7-43AA-BB94-E89E0DB50CCE}">
      <dgm:prSet custT="1"/>
      <dgm:spPr>
        <a:solidFill>
          <a:srgbClr val="0070C0"/>
        </a:solidFill>
        <a:ln>
          <a:solidFill>
            <a:srgbClr val="0070C0"/>
          </a:solidFill>
        </a:ln>
      </dgm:spPr>
      <dgm:t>
        <a:bodyPr/>
        <a:lstStyle/>
        <a:p>
          <a:pPr rtl="0"/>
          <a:r>
            <a:rPr lang="tr-TR" sz="2800" dirty="0" err="1" smtClean="0"/>
            <a:t>Rezidüel</a:t>
          </a:r>
          <a:r>
            <a:rPr lang="tr-TR" sz="2800" dirty="0" smtClean="0"/>
            <a:t> </a:t>
          </a:r>
          <a:r>
            <a:rPr lang="tr-TR" sz="2800" dirty="0" err="1" smtClean="0"/>
            <a:t>renal</a:t>
          </a:r>
          <a:r>
            <a:rPr lang="tr-TR" sz="2800" dirty="0" smtClean="0"/>
            <a:t> fonksiyonların kaybı</a:t>
          </a:r>
          <a:endParaRPr lang="tr-TR" sz="2800" dirty="0"/>
        </a:p>
      </dgm:t>
    </dgm:pt>
    <dgm:pt modelId="{67CFDC35-24D3-44AE-8BB6-4B1FDF8D16E8}" type="parTrans" cxnId="{7806E02B-0387-46F3-AC49-41037102F659}">
      <dgm:prSet/>
      <dgm:spPr/>
      <dgm:t>
        <a:bodyPr/>
        <a:lstStyle/>
        <a:p>
          <a:endParaRPr lang="tr-TR"/>
        </a:p>
      </dgm:t>
    </dgm:pt>
    <dgm:pt modelId="{18C656A6-A03C-4C3A-9049-1467EB2AE944}" type="sibTrans" cxnId="{7806E02B-0387-46F3-AC49-41037102F659}">
      <dgm:prSet/>
      <dgm:spPr/>
      <dgm:t>
        <a:bodyPr/>
        <a:lstStyle/>
        <a:p>
          <a:endParaRPr lang="tr-TR"/>
        </a:p>
      </dgm:t>
    </dgm:pt>
    <dgm:pt modelId="{14126347-1DE1-4150-A787-0C5311D2B779}">
      <dgm:prSet custT="1"/>
      <dgm:spPr>
        <a:solidFill>
          <a:srgbClr val="0070C0"/>
        </a:solidFill>
      </dgm:spPr>
      <dgm:t>
        <a:bodyPr/>
        <a:lstStyle/>
        <a:p>
          <a:pPr rtl="0"/>
          <a:r>
            <a:rPr lang="tr-TR" sz="2800" smtClean="0"/>
            <a:t>Diyaliz yetersizliği</a:t>
          </a:r>
          <a:endParaRPr lang="tr-TR" sz="2800"/>
        </a:p>
      </dgm:t>
    </dgm:pt>
    <dgm:pt modelId="{3D25556F-63BD-4CF8-AA42-FCA160D290AC}" type="parTrans" cxnId="{3E454CA8-7BEC-4FC6-8BFB-820E4BE02CCA}">
      <dgm:prSet/>
      <dgm:spPr/>
      <dgm:t>
        <a:bodyPr/>
        <a:lstStyle/>
        <a:p>
          <a:endParaRPr lang="tr-TR"/>
        </a:p>
      </dgm:t>
    </dgm:pt>
    <dgm:pt modelId="{B95B527E-CFD3-46BD-A171-D7A2CCEF4922}" type="sibTrans" cxnId="{3E454CA8-7BEC-4FC6-8BFB-820E4BE02CCA}">
      <dgm:prSet/>
      <dgm:spPr/>
      <dgm:t>
        <a:bodyPr/>
        <a:lstStyle/>
        <a:p>
          <a:endParaRPr lang="tr-TR"/>
        </a:p>
      </dgm:t>
    </dgm:pt>
    <dgm:pt modelId="{10DCAB3B-91B7-490C-9A35-B24B7186716C}">
      <dgm:prSet custT="1"/>
      <dgm:spPr>
        <a:solidFill>
          <a:srgbClr val="0070C0"/>
        </a:solidFill>
      </dgm:spPr>
      <dgm:t>
        <a:bodyPr/>
        <a:lstStyle/>
        <a:p>
          <a:pPr rtl="0"/>
          <a:r>
            <a:rPr lang="tr-TR" sz="2800" smtClean="0"/>
            <a:t>Sebat eden hipervolemi</a:t>
          </a:r>
          <a:endParaRPr lang="tr-TR" sz="2800"/>
        </a:p>
      </dgm:t>
    </dgm:pt>
    <dgm:pt modelId="{57D14642-4BB7-4542-90A7-2E16679B0ADA}" type="parTrans" cxnId="{82378177-81EB-4F9D-94E2-E8130174B7AB}">
      <dgm:prSet/>
      <dgm:spPr/>
      <dgm:t>
        <a:bodyPr/>
        <a:lstStyle/>
        <a:p>
          <a:endParaRPr lang="tr-TR"/>
        </a:p>
      </dgm:t>
    </dgm:pt>
    <dgm:pt modelId="{F12DE37E-F333-4C93-8D8D-011F04B263E4}" type="sibTrans" cxnId="{82378177-81EB-4F9D-94E2-E8130174B7AB}">
      <dgm:prSet/>
      <dgm:spPr/>
      <dgm:t>
        <a:bodyPr/>
        <a:lstStyle/>
        <a:p>
          <a:endParaRPr lang="tr-TR"/>
        </a:p>
      </dgm:t>
    </dgm:pt>
    <dgm:pt modelId="{E2ED7D28-F865-45FF-AEF5-347F0455557E}">
      <dgm:prSet custT="1"/>
      <dgm:spPr>
        <a:solidFill>
          <a:srgbClr val="0070C0"/>
        </a:solidFill>
      </dgm:spPr>
      <dgm:t>
        <a:bodyPr/>
        <a:lstStyle/>
        <a:p>
          <a:pPr rtl="0"/>
          <a:r>
            <a:rPr lang="tr-TR" sz="2800" dirty="0" smtClean="0"/>
            <a:t>Kardiyak riskte artış </a:t>
          </a:r>
          <a:endParaRPr lang="tr-TR" sz="2800" dirty="0"/>
        </a:p>
      </dgm:t>
    </dgm:pt>
    <dgm:pt modelId="{FD8B44C3-56EF-4FEC-A3BE-ABB27CD6D29B}" type="parTrans" cxnId="{F98A4C0E-4C2A-4FB4-99CE-32711554818F}">
      <dgm:prSet/>
      <dgm:spPr/>
      <dgm:t>
        <a:bodyPr/>
        <a:lstStyle/>
        <a:p>
          <a:endParaRPr lang="tr-TR"/>
        </a:p>
      </dgm:t>
    </dgm:pt>
    <dgm:pt modelId="{2391083D-DC97-49FE-A9E2-3AD69406722D}" type="sibTrans" cxnId="{F98A4C0E-4C2A-4FB4-99CE-32711554818F}">
      <dgm:prSet/>
      <dgm:spPr/>
      <dgm:t>
        <a:bodyPr/>
        <a:lstStyle/>
        <a:p>
          <a:endParaRPr lang="tr-TR"/>
        </a:p>
      </dgm:t>
    </dgm:pt>
    <dgm:pt modelId="{A3B87356-D070-4F75-BB24-09A7BDB33E52}" type="pres">
      <dgm:prSet presAssocID="{8A02491A-6810-450C-A1B6-5175CBF3D80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C5F4C59-6431-434F-8196-52A913764399}" type="pres">
      <dgm:prSet presAssocID="{E1FBC67A-7BC7-43AA-BB94-E89E0DB50CCE}" presName="node" presStyleLbl="node1" presStyleIdx="0" presStyleCnt="4" custScaleX="11349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FCE65C6-5889-4F1D-84B5-DAE7B2A75713}" type="pres">
      <dgm:prSet presAssocID="{18C656A6-A03C-4C3A-9049-1467EB2AE944}" presName="sibTrans" presStyleLbl="sibTrans2D1" presStyleIdx="0" presStyleCnt="3"/>
      <dgm:spPr/>
      <dgm:t>
        <a:bodyPr/>
        <a:lstStyle/>
        <a:p>
          <a:endParaRPr lang="tr-TR"/>
        </a:p>
      </dgm:t>
    </dgm:pt>
    <dgm:pt modelId="{129034C5-7DDE-4AC7-8E8E-9A6F7C16F242}" type="pres">
      <dgm:prSet presAssocID="{18C656A6-A03C-4C3A-9049-1467EB2AE944}" presName="connectorText" presStyleLbl="sibTrans2D1" presStyleIdx="0" presStyleCnt="3"/>
      <dgm:spPr/>
      <dgm:t>
        <a:bodyPr/>
        <a:lstStyle/>
        <a:p>
          <a:endParaRPr lang="tr-TR"/>
        </a:p>
      </dgm:t>
    </dgm:pt>
    <dgm:pt modelId="{463356C0-ADFB-4C41-AD28-22208383AFAD}" type="pres">
      <dgm:prSet presAssocID="{14126347-1DE1-4150-A787-0C5311D2B77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FC8D1E2-A8A9-43BB-B67A-E2F2B2F3E2D5}" type="pres">
      <dgm:prSet presAssocID="{B95B527E-CFD3-46BD-A171-D7A2CCEF4922}" presName="sibTrans" presStyleLbl="sibTrans2D1" presStyleIdx="1" presStyleCnt="3"/>
      <dgm:spPr/>
      <dgm:t>
        <a:bodyPr/>
        <a:lstStyle/>
        <a:p>
          <a:endParaRPr lang="tr-TR"/>
        </a:p>
      </dgm:t>
    </dgm:pt>
    <dgm:pt modelId="{3F20AFA0-DF34-4E36-8E49-858F5DF7D63D}" type="pres">
      <dgm:prSet presAssocID="{B95B527E-CFD3-46BD-A171-D7A2CCEF4922}" presName="connectorText" presStyleLbl="sibTrans2D1" presStyleIdx="1" presStyleCnt="3"/>
      <dgm:spPr/>
      <dgm:t>
        <a:bodyPr/>
        <a:lstStyle/>
        <a:p>
          <a:endParaRPr lang="tr-TR"/>
        </a:p>
      </dgm:t>
    </dgm:pt>
    <dgm:pt modelId="{48B711C2-DFBD-4EC7-BBDE-E30B0B041C50}" type="pres">
      <dgm:prSet presAssocID="{10DCAB3B-91B7-490C-9A35-B24B7186716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1B17E5E-1891-4CF8-9CD3-D03240211D93}" type="pres">
      <dgm:prSet presAssocID="{F12DE37E-F333-4C93-8D8D-011F04B263E4}" presName="sibTrans" presStyleLbl="sibTrans2D1" presStyleIdx="2" presStyleCnt="3"/>
      <dgm:spPr/>
      <dgm:t>
        <a:bodyPr/>
        <a:lstStyle/>
        <a:p>
          <a:endParaRPr lang="tr-TR"/>
        </a:p>
      </dgm:t>
    </dgm:pt>
    <dgm:pt modelId="{FA97550A-E8F0-48DD-81B4-1EEF7745EBD6}" type="pres">
      <dgm:prSet presAssocID="{F12DE37E-F333-4C93-8D8D-011F04B263E4}" presName="connectorText" presStyleLbl="sibTrans2D1" presStyleIdx="2" presStyleCnt="3"/>
      <dgm:spPr/>
      <dgm:t>
        <a:bodyPr/>
        <a:lstStyle/>
        <a:p>
          <a:endParaRPr lang="tr-TR"/>
        </a:p>
      </dgm:t>
    </dgm:pt>
    <dgm:pt modelId="{D1A363E1-4A6D-4C04-850B-56560BFF7058}" type="pres">
      <dgm:prSet presAssocID="{E2ED7D28-F865-45FF-AEF5-347F0455557E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6CB48D56-1DF1-46EE-BF37-A5E7E18DA86A}" type="presOf" srcId="{E1FBC67A-7BC7-43AA-BB94-E89E0DB50CCE}" destId="{DC5F4C59-6431-434F-8196-52A913764399}" srcOrd="0" destOrd="0" presId="urn:microsoft.com/office/officeart/2005/8/layout/process1"/>
    <dgm:cxn modelId="{F4236758-7463-4565-BB7B-EA3F64B84006}" type="presOf" srcId="{B95B527E-CFD3-46BD-A171-D7A2CCEF4922}" destId="{8FC8D1E2-A8A9-43BB-B67A-E2F2B2F3E2D5}" srcOrd="0" destOrd="0" presId="urn:microsoft.com/office/officeart/2005/8/layout/process1"/>
    <dgm:cxn modelId="{442C4933-E6E6-42A9-AAF7-B294D3DA347B}" type="presOf" srcId="{F12DE37E-F333-4C93-8D8D-011F04B263E4}" destId="{FA97550A-E8F0-48DD-81B4-1EEF7745EBD6}" srcOrd="1" destOrd="0" presId="urn:microsoft.com/office/officeart/2005/8/layout/process1"/>
    <dgm:cxn modelId="{10B9DE64-BC1B-447B-B56D-E5728759670D}" type="presOf" srcId="{18C656A6-A03C-4C3A-9049-1467EB2AE944}" destId="{129034C5-7DDE-4AC7-8E8E-9A6F7C16F242}" srcOrd="1" destOrd="0" presId="urn:microsoft.com/office/officeart/2005/8/layout/process1"/>
    <dgm:cxn modelId="{3E454CA8-7BEC-4FC6-8BFB-820E4BE02CCA}" srcId="{8A02491A-6810-450C-A1B6-5175CBF3D809}" destId="{14126347-1DE1-4150-A787-0C5311D2B779}" srcOrd="1" destOrd="0" parTransId="{3D25556F-63BD-4CF8-AA42-FCA160D290AC}" sibTransId="{B95B527E-CFD3-46BD-A171-D7A2CCEF4922}"/>
    <dgm:cxn modelId="{4FB1782E-544F-491A-9B0E-157DD2781567}" type="presOf" srcId="{F12DE37E-F333-4C93-8D8D-011F04B263E4}" destId="{C1B17E5E-1891-4CF8-9CD3-D03240211D93}" srcOrd="0" destOrd="0" presId="urn:microsoft.com/office/officeart/2005/8/layout/process1"/>
    <dgm:cxn modelId="{F98A4C0E-4C2A-4FB4-99CE-32711554818F}" srcId="{8A02491A-6810-450C-A1B6-5175CBF3D809}" destId="{E2ED7D28-F865-45FF-AEF5-347F0455557E}" srcOrd="3" destOrd="0" parTransId="{FD8B44C3-56EF-4FEC-A3BE-ABB27CD6D29B}" sibTransId="{2391083D-DC97-49FE-A9E2-3AD69406722D}"/>
    <dgm:cxn modelId="{D1EB0112-B81E-421A-AA23-9FF8FA930159}" type="presOf" srcId="{E2ED7D28-F865-45FF-AEF5-347F0455557E}" destId="{D1A363E1-4A6D-4C04-850B-56560BFF7058}" srcOrd="0" destOrd="0" presId="urn:microsoft.com/office/officeart/2005/8/layout/process1"/>
    <dgm:cxn modelId="{68B6EFAC-CAC8-4AFC-8945-EA1968D4219B}" type="presOf" srcId="{18C656A6-A03C-4C3A-9049-1467EB2AE944}" destId="{EFCE65C6-5889-4F1D-84B5-DAE7B2A75713}" srcOrd="0" destOrd="0" presId="urn:microsoft.com/office/officeart/2005/8/layout/process1"/>
    <dgm:cxn modelId="{E33F2EAD-382A-48BE-8103-EBB983F43248}" type="presOf" srcId="{B95B527E-CFD3-46BD-A171-D7A2CCEF4922}" destId="{3F20AFA0-DF34-4E36-8E49-858F5DF7D63D}" srcOrd="1" destOrd="0" presId="urn:microsoft.com/office/officeart/2005/8/layout/process1"/>
    <dgm:cxn modelId="{A7ED42CC-2F51-4002-B83C-EF0704D47F8E}" type="presOf" srcId="{10DCAB3B-91B7-490C-9A35-B24B7186716C}" destId="{48B711C2-DFBD-4EC7-BBDE-E30B0B041C50}" srcOrd="0" destOrd="0" presId="urn:microsoft.com/office/officeart/2005/8/layout/process1"/>
    <dgm:cxn modelId="{82378177-81EB-4F9D-94E2-E8130174B7AB}" srcId="{8A02491A-6810-450C-A1B6-5175CBF3D809}" destId="{10DCAB3B-91B7-490C-9A35-B24B7186716C}" srcOrd="2" destOrd="0" parTransId="{57D14642-4BB7-4542-90A7-2E16679B0ADA}" sibTransId="{F12DE37E-F333-4C93-8D8D-011F04B263E4}"/>
    <dgm:cxn modelId="{7806E02B-0387-46F3-AC49-41037102F659}" srcId="{8A02491A-6810-450C-A1B6-5175CBF3D809}" destId="{E1FBC67A-7BC7-43AA-BB94-E89E0DB50CCE}" srcOrd="0" destOrd="0" parTransId="{67CFDC35-24D3-44AE-8BB6-4B1FDF8D16E8}" sibTransId="{18C656A6-A03C-4C3A-9049-1467EB2AE944}"/>
    <dgm:cxn modelId="{DDAD10C7-772C-453F-A3F6-3CDCFBA4C1B7}" type="presOf" srcId="{8A02491A-6810-450C-A1B6-5175CBF3D809}" destId="{A3B87356-D070-4F75-BB24-09A7BDB33E52}" srcOrd="0" destOrd="0" presId="urn:microsoft.com/office/officeart/2005/8/layout/process1"/>
    <dgm:cxn modelId="{877DC5F2-EC6D-42D8-8145-895CDEAAFC11}" type="presOf" srcId="{14126347-1DE1-4150-A787-0C5311D2B779}" destId="{463356C0-ADFB-4C41-AD28-22208383AFAD}" srcOrd="0" destOrd="0" presId="urn:microsoft.com/office/officeart/2005/8/layout/process1"/>
    <dgm:cxn modelId="{73CB13EA-F670-46FB-A757-70A766DD0F8F}" type="presParOf" srcId="{A3B87356-D070-4F75-BB24-09A7BDB33E52}" destId="{DC5F4C59-6431-434F-8196-52A913764399}" srcOrd="0" destOrd="0" presId="urn:microsoft.com/office/officeart/2005/8/layout/process1"/>
    <dgm:cxn modelId="{AF26B2D1-6CB7-43B5-8BCF-9B4879DDC456}" type="presParOf" srcId="{A3B87356-D070-4F75-BB24-09A7BDB33E52}" destId="{EFCE65C6-5889-4F1D-84B5-DAE7B2A75713}" srcOrd="1" destOrd="0" presId="urn:microsoft.com/office/officeart/2005/8/layout/process1"/>
    <dgm:cxn modelId="{18227985-09FA-4B07-9A65-7B81CACC24AD}" type="presParOf" srcId="{EFCE65C6-5889-4F1D-84B5-DAE7B2A75713}" destId="{129034C5-7DDE-4AC7-8E8E-9A6F7C16F242}" srcOrd="0" destOrd="0" presId="urn:microsoft.com/office/officeart/2005/8/layout/process1"/>
    <dgm:cxn modelId="{0FE11A97-6910-408C-BA6A-90F6241B6F56}" type="presParOf" srcId="{A3B87356-D070-4F75-BB24-09A7BDB33E52}" destId="{463356C0-ADFB-4C41-AD28-22208383AFAD}" srcOrd="2" destOrd="0" presId="urn:microsoft.com/office/officeart/2005/8/layout/process1"/>
    <dgm:cxn modelId="{CD6438E3-B581-48C6-BA2D-84444B326D82}" type="presParOf" srcId="{A3B87356-D070-4F75-BB24-09A7BDB33E52}" destId="{8FC8D1E2-A8A9-43BB-B67A-E2F2B2F3E2D5}" srcOrd="3" destOrd="0" presId="urn:microsoft.com/office/officeart/2005/8/layout/process1"/>
    <dgm:cxn modelId="{37D194F2-879E-424F-ADB2-68B809B073A5}" type="presParOf" srcId="{8FC8D1E2-A8A9-43BB-B67A-E2F2B2F3E2D5}" destId="{3F20AFA0-DF34-4E36-8E49-858F5DF7D63D}" srcOrd="0" destOrd="0" presId="urn:microsoft.com/office/officeart/2005/8/layout/process1"/>
    <dgm:cxn modelId="{D0FE02B6-D28E-4D63-831C-EC4CFB90BB7E}" type="presParOf" srcId="{A3B87356-D070-4F75-BB24-09A7BDB33E52}" destId="{48B711C2-DFBD-4EC7-BBDE-E30B0B041C50}" srcOrd="4" destOrd="0" presId="urn:microsoft.com/office/officeart/2005/8/layout/process1"/>
    <dgm:cxn modelId="{19BED7A0-4D7C-44BF-BAC7-5AD059917BE0}" type="presParOf" srcId="{A3B87356-D070-4F75-BB24-09A7BDB33E52}" destId="{C1B17E5E-1891-4CF8-9CD3-D03240211D93}" srcOrd="5" destOrd="0" presId="urn:microsoft.com/office/officeart/2005/8/layout/process1"/>
    <dgm:cxn modelId="{E61FF2B6-12E7-4AD7-B665-86F1BD6419F9}" type="presParOf" srcId="{C1B17E5E-1891-4CF8-9CD3-D03240211D93}" destId="{FA97550A-E8F0-48DD-81B4-1EEF7745EBD6}" srcOrd="0" destOrd="0" presId="urn:microsoft.com/office/officeart/2005/8/layout/process1"/>
    <dgm:cxn modelId="{DD974581-9225-4E69-80DC-0D89380AE945}" type="presParOf" srcId="{A3B87356-D070-4F75-BB24-09A7BDB33E52}" destId="{D1A363E1-4A6D-4C04-850B-56560BFF7058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61E0034-6970-4779-80AC-A590A54781A3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EC67FE11-DFA2-4224-964D-AC0AE5B4D2C9}">
      <dgm:prSet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tr-TR" sz="2400" dirty="0" smtClean="0"/>
            <a:t>2016’da nefrit tanısı ile </a:t>
          </a:r>
          <a:r>
            <a:rPr lang="tr-TR" sz="2400" dirty="0" err="1" smtClean="0"/>
            <a:t>steroid</a:t>
          </a:r>
          <a:r>
            <a:rPr lang="tr-TR" sz="2400" dirty="0" smtClean="0"/>
            <a:t> tedavisi görmüş</a:t>
          </a:r>
          <a:endParaRPr lang="tr-TR" sz="2400" dirty="0"/>
        </a:p>
      </dgm:t>
    </dgm:pt>
    <dgm:pt modelId="{7CD4B20B-03D7-4FA0-8C30-2AFD54E28B52}" type="parTrans" cxnId="{E31E305F-992D-4749-9F50-E78D10F34178}">
      <dgm:prSet/>
      <dgm:spPr/>
      <dgm:t>
        <a:bodyPr/>
        <a:lstStyle/>
        <a:p>
          <a:endParaRPr lang="tr-TR"/>
        </a:p>
      </dgm:t>
    </dgm:pt>
    <dgm:pt modelId="{E6E397AC-EC24-4780-8872-06E33D29AD25}" type="sibTrans" cxnId="{E31E305F-992D-4749-9F50-E78D10F34178}">
      <dgm:prSet/>
      <dgm:spPr/>
      <dgm:t>
        <a:bodyPr/>
        <a:lstStyle/>
        <a:p>
          <a:endParaRPr lang="tr-TR"/>
        </a:p>
      </dgm:t>
    </dgm:pt>
    <dgm:pt modelId="{D205660B-AB04-4772-9FC4-42AF9EA4FD73}">
      <dgm:prSet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tr-TR" sz="2400" smtClean="0"/>
            <a:t>2018’de hemodiyalize başlanmış.</a:t>
          </a:r>
          <a:endParaRPr lang="tr-TR" sz="2400"/>
        </a:p>
      </dgm:t>
    </dgm:pt>
    <dgm:pt modelId="{721E8E8B-0FF3-43AB-9602-98A509EBB715}" type="parTrans" cxnId="{8B8E7202-B821-4406-A265-75149C814F71}">
      <dgm:prSet/>
      <dgm:spPr/>
      <dgm:t>
        <a:bodyPr/>
        <a:lstStyle/>
        <a:p>
          <a:endParaRPr lang="tr-TR"/>
        </a:p>
      </dgm:t>
    </dgm:pt>
    <dgm:pt modelId="{6D1B65DE-EC80-4778-ACE5-C5FE23E8834A}" type="sibTrans" cxnId="{8B8E7202-B821-4406-A265-75149C814F71}">
      <dgm:prSet/>
      <dgm:spPr/>
      <dgm:t>
        <a:bodyPr/>
        <a:lstStyle/>
        <a:p>
          <a:endParaRPr lang="tr-TR"/>
        </a:p>
      </dgm:t>
    </dgm:pt>
    <dgm:pt modelId="{E9135565-F883-4CBA-A0A4-A78A893F7BA5}">
      <dgm:prSet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tr-TR" sz="2400" dirty="0" smtClean="0"/>
            <a:t>Önce </a:t>
          </a:r>
          <a:r>
            <a:rPr lang="tr-TR" sz="2400" dirty="0" err="1" smtClean="0"/>
            <a:t>juguler</a:t>
          </a:r>
          <a:r>
            <a:rPr lang="tr-TR" sz="2400" dirty="0" smtClean="0"/>
            <a:t> HD </a:t>
          </a:r>
          <a:r>
            <a:rPr lang="tr-TR" sz="2400" dirty="0" err="1" smtClean="0"/>
            <a:t>kateteri</a:t>
          </a:r>
          <a:r>
            <a:rPr lang="tr-TR" sz="2400" dirty="0" smtClean="0"/>
            <a:t>, sonrasında av fistül kullanılmış</a:t>
          </a:r>
          <a:endParaRPr lang="tr-TR" sz="2400" dirty="0"/>
        </a:p>
      </dgm:t>
    </dgm:pt>
    <dgm:pt modelId="{956386F2-9250-419D-AFE0-9DD8E08DA48C}" type="parTrans" cxnId="{3FE11175-E81B-4AEF-AB26-13CF865C5E27}">
      <dgm:prSet/>
      <dgm:spPr/>
      <dgm:t>
        <a:bodyPr/>
        <a:lstStyle/>
        <a:p>
          <a:endParaRPr lang="tr-TR"/>
        </a:p>
      </dgm:t>
    </dgm:pt>
    <dgm:pt modelId="{6903B6AF-896F-407F-B4B3-9E69437FD66F}" type="sibTrans" cxnId="{3FE11175-E81B-4AEF-AB26-13CF865C5E27}">
      <dgm:prSet/>
      <dgm:spPr/>
      <dgm:t>
        <a:bodyPr/>
        <a:lstStyle/>
        <a:p>
          <a:endParaRPr lang="tr-TR"/>
        </a:p>
      </dgm:t>
    </dgm:pt>
    <dgm:pt modelId="{C2B0AE60-AF53-4EA8-BC32-970E73368F51}">
      <dgm:prSet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tr-TR" sz="2400" dirty="0" smtClean="0"/>
            <a:t>2021’de av fistülü </a:t>
          </a:r>
          <a:r>
            <a:rPr lang="tr-TR" sz="2400" dirty="0" err="1" smtClean="0"/>
            <a:t>tromboze</a:t>
          </a:r>
          <a:r>
            <a:rPr lang="tr-TR" sz="2400" dirty="0" smtClean="0"/>
            <a:t> olmuş ve </a:t>
          </a:r>
          <a:r>
            <a:rPr lang="tr-TR" sz="2400" dirty="0" err="1" smtClean="0"/>
            <a:t>tünelsiz</a:t>
          </a:r>
          <a:r>
            <a:rPr lang="tr-TR" sz="2400" dirty="0" smtClean="0"/>
            <a:t> </a:t>
          </a:r>
          <a:r>
            <a:rPr lang="tr-TR" sz="2400" dirty="0" err="1" smtClean="0"/>
            <a:t>juguler</a:t>
          </a:r>
          <a:r>
            <a:rPr lang="tr-TR" sz="2400" dirty="0" smtClean="0"/>
            <a:t> </a:t>
          </a:r>
          <a:r>
            <a:rPr lang="tr-TR" sz="2400" dirty="0" err="1" smtClean="0"/>
            <a:t>kateter</a:t>
          </a:r>
          <a:r>
            <a:rPr lang="tr-TR" sz="2400" dirty="0" smtClean="0"/>
            <a:t> takılmış.</a:t>
          </a:r>
          <a:endParaRPr lang="tr-TR" sz="2400" dirty="0"/>
        </a:p>
      </dgm:t>
    </dgm:pt>
    <dgm:pt modelId="{A875F03D-B3B5-4216-A260-830873B8EAAA}" type="parTrans" cxnId="{5B8977A6-4137-47AC-A6AF-DFFCD143B385}">
      <dgm:prSet/>
      <dgm:spPr/>
      <dgm:t>
        <a:bodyPr/>
        <a:lstStyle/>
        <a:p>
          <a:endParaRPr lang="tr-TR"/>
        </a:p>
      </dgm:t>
    </dgm:pt>
    <dgm:pt modelId="{815E2415-AE71-4514-991F-79557CE4AA7A}" type="sibTrans" cxnId="{5B8977A6-4137-47AC-A6AF-DFFCD143B385}">
      <dgm:prSet/>
      <dgm:spPr/>
      <dgm:t>
        <a:bodyPr/>
        <a:lstStyle/>
        <a:p>
          <a:endParaRPr lang="tr-TR"/>
        </a:p>
      </dgm:t>
    </dgm:pt>
    <dgm:pt modelId="{E7D47484-BD22-42DB-BBE7-71450C654AD3}">
      <dgm:prSet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tr-TR" sz="2400" smtClean="0"/>
            <a:t>Vena cava sendromu gelişmiş</a:t>
          </a:r>
          <a:endParaRPr lang="tr-TR" sz="2400"/>
        </a:p>
      </dgm:t>
    </dgm:pt>
    <dgm:pt modelId="{9988D07E-7878-4524-9B7A-DE7BBD4D9223}" type="parTrans" cxnId="{8F874676-5E29-44D4-AB96-F2CA3F8C2252}">
      <dgm:prSet/>
      <dgm:spPr/>
      <dgm:t>
        <a:bodyPr/>
        <a:lstStyle/>
        <a:p>
          <a:endParaRPr lang="tr-TR"/>
        </a:p>
      </dgm:t>
    </dgm:pt>
    <dgm:pt modelId="{7DAE2F40-AA95-4F2B-9CB0-D41FAB5ED222}" type="sibTrans" cxnId="{8F874676-5E29-44D4-AB96-F2CA3F8C2252}">
      <dgm:prSet/>
      <dgm:spPr/>
      <dgm:t>
        <a:bodyPr/>
        <a:lstStyle/>
        <a:p>
          <a:endParaRPr lang="tr-TR"/>
        </a:p>
      </dgm:t>
    </dgm:pt>
    <dgm:pt modelId="{716CE3B9-BD2E-4BD1-A0FC-2B378CF58358}">
      <dgm:prSet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tr-TR" sz="2400" dirty="0" smtClean="0"/>
            <a:t>Sağ </a:t>
          </a:r>
          <a:r>
            <a:rPr lang="tr-TR" sz="2400" dirty="0" err="1" smtClean="0"/>
            <a:t>femoral</a:t>
          </a:r>
          <a:r>
            <a:rPr lang="tr-TR" sz="2400" dirty="0" smtClean="0"/>
            <a:t> </a:t>
          </a:r>
          <a:r>
            <a:rPr lang="tr-TR" sz="2400" dirty="0" err="1" smtClean="0"/>
            <a:t>tünelsiz</a:t>
          </a:r>
          <a:r>
            <a:rPr lang="tr-TR" sz="2400" dirty="0" smtClean="0"/>
            <a:t> </a:t>
          </a:r>
          <a:r>
            <a:rPr lang="tr-TR" sz="2400" dirty="0" err="1" smtClean="0"/>
            <a:t>kateter</a:t>
          </a:r>
          <a:r>
            <a:rPr lang="tr-TR" sz="2400" dirty="0" smtClean="0"/>
            <a:t> takılmış</a:t>
          </a:r>
          <a:endParaRPr lang="tr-TR" sz="2400" dirty="0"/>
        </a:p>
      </dgm:t>
    </dgm:pt>
    <dgm:pt modelId="{1A4ED11B-10D9-4127-9FCC-F937E3D3AA19}" type="parTrans" cxnId="{5B08C695-1F87-46B0-85B5-5BC0A2DFA41E}">
      <dgm:prSet/>
      <dgm:spPr/>
      <dgm:t>
        <a:bodyPr/>
        <a:lstStyle/>
        <a:p>
          <a:endParaRPr lang="tr-TR"/>
        </a:p>
      </dgm:t>
    </dgm:pt>
    <dgm:pt modelId="{F6269011-A072-48A1-85AA-2E0E69A728ED}" type="sibTrans" cxnId="{5B08C695-1F87-46B0-85B5-5BC0A2DFA41E}">
      <dgm:prSet/>
      <dgm:spPr/>
      <dgm:t>
        <a:bodyPr/>
        <a:lstStyle/>
        <a:p>
          <a:endParaRPr lang="tr-TR"/>
        </a:p>
      </dgm:t>
    </dgm:pt>
    <dgm:pt modelId="{5EBE362A-D5C0-498E-8F28-00005AE33EF6}">
      <dgm:prSet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tr-TR" sz="2400" dirty="0" smtClean="0"/>
            <a:t>1 hafta sonra </a:t>
          </a:r>
          <a:r>
            <a:rPr lang="tr-TR" sz="2400" dirty="0" err="1" smtClean="0"/>
            <a:t>kateterden</a:t>
          </a:r>
          <a:r>
            <a:rPr lang="tr-TR" sz="2400" dirty="0" smtClean="0"/>
            <a:t> akım sağlanamaması nedeniyle kliniğimize yönlendirilmiş.</a:t>
          </a:r>
          <a:endParaRPr lang="tr-TR" sz="2400" dirty="0"/>
        </a:p>
      </dgm:t>
    </dgm:pt>
    <dgm:pt modelId="{CAB5AA96-B666-4699-B32F-38C93FCFA5E4}" type="parTrans" cxnId="{5A488006-212F-4AD1-BBCF-E63EA5F7B764}">
      <dgm:prSet/>
      <dgm:spPr/>
      <dgm:t>
        <a:bodyPr/>
        <a:lstStyle/>
        <a:p>
          <a:endParaRPr lang="tr-TR"/>
        </a:p>
      </dgm:t>
    </dgm:pt>
    <dgm:pt modelId="{B77C7153-AF0E-4E18-A905-66CAC6F21876}" type="sibTrans" cxnId="{5A488006-212F-4AD1-BBCF-E63EA5F7B764}">
      <dgm:prSet/>
      <dgm:spPr/>
      <dgm:t>
        <a:bodyPr/>
        <a:lstStyle/>
        <a:p>
          <a:endParaRPr lang="tr-TR"/>
        </a:p>
      </dgm:t>
    </dgm:pt>
    <dgm:pt modelId="{538603DB-5D02-40D5-847B-DB216529320F}" type="pres">
      <dgm:prSet presAssocID="{A61E0034-6970-4779-80AC-A590A54781A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BCA4077B-8E40-46C9-B0D0-8E31C6030A55}" type="pres">
      <dgm:prSet presAssocID="{5EBE362A-D5C0-498E-8F28-00005AE33EF6}" presName="boxAndChildren" presStyleCnt="0"/>
      <dgm:spPr/>
    </dgm:pt>
    <dgm:pt modelId="{D374E3CC-255D-4B66-959E-2786ACBC1EC8}" type="pres">
      <dgm:prSet presAssocID="{5EBE362A-D5C0-498E-8F28-00005AE33EF6}" presName="parentTextBox" presStyleLbl="node1" presStyleIdx="0" presStyleCnt="7"/>
      <dgm:spPr/>
      <dgm:t>
        <a:bodyPr/>
        <a:lstStyle/>
        <a:p>
          <a:endParaRPr lang="tr-TR"/>
        </a:p>
      </dgm:t>
    </dgm:pt>
    <dgm:pt modelId="{70D5DBBD-9CEB-4D39-8694-AA0819CB34A9}" type="pres">
      <dgm:prSet presAssocID="{F6269011-A072-48A1-85AA-2E0E69A728ED}" presName="sp" presStyleCnt="0"/>
      <dgm:spPr/>
    </dgm:pt>
    <dgm:pt modelId="{9E7B756D-7178-480E-AF56-F7D3ADAA9B8A}" type="pres">
      <dgm:prSet presAssocID="{716CE3B9-BD2E-4BD1-A0FC-2B378CF58358}" presName="arrowAndChildren" presStyleCnt="0"/>
      <dgm:spPr/>
    </dgm:pt>
    <dgm:pt modelId="{3BA8C73F-1029-4218-BE9D-5B475689E6EC}" type="pres">
      <dgm:prSet presAssocID="{716CE3B9-BD2E-4BD1-A0FC-2B378CF58358}" presName="parentTextArrow" presStyleLbl="node1" presStyleIdx="1" presStyleCnt="7"/>
      <dgm:spPr/>
      <dgm:t>
        <a:bodyPr/>
        <a:lstStyle/>
        <a:p>
          <a:endParaRPr lang="tr-TR"/>
        </a:p>
      </dgm:t>
    </dgm:pt>
    <dgm:pt modelId="{378F2B46-A725-4B53-AE84-A0E3E89F46E0}" type="pres">
      <dgm:prSet presAssocID="{7DAE2F40-AA95-4F2B-9CB0-D41FAB5ED222}" presName="sp" presStyleCnt="0"/>
      <dgm:spPr/>
    </dgm:pt>
    <dgm:pt modelId="{01CFC194-43E8-42B9-98CC-78CB4ED46178}" type="pres">
      <dgm:prSet presAssocID="{E7D47484-BD22-42DB-BBE7-71450C654AD3}" presName="arrowAndChildren" presStyleCnt="0"/>
      <dgm:spPr/>
    </dgm:pt>
    <dgm:pt modelId="{532BAF61-2BD9-44DB-89BF-1004C035A36B}" type="pres">
      <dgm:prSet presAssocID="{E7D47484-BD22-42DB-BBE7-71450C654AD3}" presName="parentTextArrow" presStyleLbl="node1" presStyleIdx="2" presStyleCnt="7"/>
      <dgm:spPr/>
      <dgm:t>
        <a:bodyPr/>
        <a:lstStyle/>
        <a:p>
          <a:endParaRPr lang="tr-TR"/>
        </a:p>
      </dgm:t>
    </dgm:pt>
    <dgm:pt modelId="{C84BAF2C-CB7B-4278-9CBD-0E5E882F162E}" type="pres">
      <dgm:prSet presAssocID="{815E2415-AE71-4514-991F-79557CE4AA7A}" presName="sp" presStyleCnt="0"/>
      <dgm:spPr/>
    </dgm:pt>
    <dgm:pt modelId="{4EBBBE1A-2DE9-4DC8-9C1A-38FB164ABDDB}" type="pres">
      <dgm:prSet presAssocID="{C2B0AE60-AF53-4EA8-BC32-970E73368F51}" presName="arrowAndChildren" presStyleCnt="0"/>
      <dgm:spPr/>
    </dgm:pt>
    <dgm:pt modelId="{192694CD-9C95-4B32-A96B-931A2108B851}" type="pres">
      <dgm:prSet presAssocID="{C2B0AE60-AF53-4EA8-BC32-970E73368F51}" presName="parentTextArrow" presStyleLbl="node1" presStyleIdx="3" presStyleCnt="7"/>
      <dgm:spPr/>
      <dgm:t>
        <a:bodyPr/>
        <a:lstStyle/>
        <a:p>
          <a:endParaRPr lang="tr-TR"/>
        </a:p>
      </dgm:t>
    </dgm:pt>
    <dgm:pt modelId="{7A833999-1B3F-48C3-A7E9-0F7321CEA9D0}" type="pres">
      <dgm:prSet presAssocID="{6903B6AF-896F-407F-B4B3-9E69437FD66F}" presName="sp" presStyleCnt="0"/>
      <dgm:spPr/>
    </dgm:pt>
    <dgm:pt modelId="{C6DE1E7C-DC49-4FC3-972D-B4D7670C2C5A}" type="pres">
      <dgm:prSet presAssocID="{E9135565-F883-4CBA-A0A4-A78A893F7BA5}" presName="arrowAndChildren" presStyleCnt="0"/>
      <dgm:spPr/>
    </dgm:pt>
    <dgm:pt modelId="{814A97BC-0068-4F09-BFA7-A97832E0A030}" type="pres">
      <dgm:prSet presAssocID="{E9135565-F883-4CBA-A0A4-A78A893F7BA5}" presName="parentTextArrow" presStyleLbl="node1" presStyleIdx="4" presStyleCnt="7"/>
      <dgm:spPr/>
      <dgm:t>
        <a:bodyPr/>
        <a:lstStyle/>
        <a:p>
          <a:endParaRPr lang="tr-TR"/>
        </a:p>
      </dgm:t>
    </dgm:pt>
    <dgm:pt modelId="{9B9A58F9-3BBB-412C-B0EE-919DFC0606F0}" type="pres">
      <dgm:prSet presAssocID="{6D1B65DE-EC80-4778-ACE5-C5FE23E8834A}" presName="sp" presStyleCnt="0"/>
      <dgm:spPr/>
    </dgm:pt>
    <dgm:pt modelId="{A7C6B9B3-4915-444B-A2CA-0DDBFF6E2CF3}" type="pres">
      <dgm:prSet presAssocID="{D205660B-AB04-4772-9FC4-42AF9EA4FD73}" presName="arrowAndChildren" presStyleCnt="0"/>
      <dgm:spPr/>
    </dgm:pt>
    <dgm:pt modelId="{7246B845-D23F-4490-8239-31647313DC6E}" type="pres">
      <dgm:prSet presAssocID="{D205660B-AB04-4772-9FC4-42AF9EA4FD73}" presName="parentTextArrow" presStyleLbl="node1" presStyleIdx="5" presStyleCnt="7"/>
      <dgm:spPr/>
      <dgm:t>
        <a:bodyPr/>
        <a:lstStyle/>
        <a:p>
          <a:endParaRPr lang="tr-TR"/>
        </a:p>
      </dgm:t>
    </dgm:pt>
    <dgm:pt modelId="{CBEA2406-A0C8-4186-82DC-D558A27066E5}" type="pres">
      <dgm:prSet presAssocID="{E6E397AC-EC24-4780-8872-06E33D29AD25}" presName="sp" presStyleCnt="0"/>
      <dgm:spPr/>
    </dgm:pt>
    <dgm:pt modelId="{D5252862-BF9A-4BCB-916E-6DEC5B632E0C}" type="pres">
      <dgm:prSet presAssocID="{EC67FE11-DFA2-4224-964D-AC0AE5B4D2C9}" presName="arrowAndChildren" presStyleCnt="0"/>
      <dgm:spPr/>
    </dgm:pt>
    <dgm:pt modelId="{9E9093DD-C2F3-4C27-BB5F-DF51D5CE30D3}" type="pres">
      <dgm:prSet presAssocID="{EC67FE11-DFA2-4224-964D-AC0AE5B4D2C9}" presName="parentTextArrow" presStyleLbl="node1" presStyleIdx="6" presStyleCnt="7"/>
      <dgm:spPr/>
      <dgm:t>
        <a:bodyPr/>
        <a:lstStyle/>
        <a:p>
          <a:endParaRPr lang="tr-TR"/>
        </a:p>
      </dgm:t>
    </dgm:pt>
  </dgm:ptLst>
  <dgm:cxnLst>
    <dgm:cxn modelId="{5B08C695-1F87-46B0-85B5-5BC0A2DFA41E}" srcId="{A61E0034-6970-4779-80AC-A590A54781A3}" destId="{716CE3B9-BD2E-4BD1-A0FC-2B378CF58358}" srcOrd="5" destOrd="0" parTransId="{1A4ED11B-10D9-4127-9FCC-F937E3D3AA19}" sibTransId="{F6269011-A072-48A1-85AA-2E0E69A728ED}"/>
    <dgm:cxn modelId="{8B8E7202-B821-4406-A265-75149C814F71}" srcId="{A61E0034-6970-4779-80AC-A590A54781A3}" destId="{D205660B-AB04-4772-9FC4-42AF9EA4FD73}" srcOrd="1" destOrd="0" parTransId="{721E8E8B-0FF3-43AB-9602-98A509EBB715}" sibTransId="{6D1B65DE-EC80-4778-ACE5-C5FE23E8834A}"/>
    <dgm:cxn modelId="{5B8977A6-4137-47AC-A6AF-DFFCD143B385}" srcId="{A61E0034-6970-4779-80AC-A590A54781A3}" destId="{C2B0AE60-AF53-4EA8-BC32-970E73368F51}" srcOrd="3" destOrd="0" parTransId="{A875F03D-B3B5-4216-A260-830873B8EAAA}" sibTransId="{815E2415-AE71-4514-991F-79557CE4AA7A}"/>
    <dgm:cxn modelId="{3FE11175-E81B-4AEF-AB26-13CF865C5E27}" srcId="{A61E0034-6970-4779-80AC-A590A54781A3}" destId="{E9135565-F883-4CBA-A0A4-A78A893F7BA5}" srcOrd="2" destOrd="0" parTransId="{956386F2-9250-419D-AFE0-9DD8E08DA48C}" sibTransId="{6903B6AF-896F-407F-B4B3-9E69437FD66F}"/>
    <dgm:cxn modelId="{5A488006-212F-4AD1-BBCF-E63EA5F7B764}" srcId="{A61E0034-6970-4779-80AC-A590A54781A3}" destId="{5EBE362A-D5C0-498E-8F28-00005AE33EF6}" srcOrd="6" destOrd="0" parTransId="{CAB5AA96-B666-4699-B32F-38C93FCFA5E4}" sibTransId="{B77C7153-AF0E-4E18-A905-66CAC6F21876}"/>
    <dgm:cxn modelId="{35A91DCE-BB76-40B2-9284-53BBFAC04301}" type="presOf" srcId="{E9135565-F883-4CBA-A0A4-A78A893F7BA5}" destId="{814A97BC-0068-4F09-BFA7-A97832E0A030}" srcOrd="0" destOrd="0" presId="urn:microsoft.com/office/officeart/2005/8/layout/process4"/>
    <dgm:cxn modelId="{59875F23-54D1-4738-9276-BDE28E4EAA22}" type="presOf" srcId="{5EBE362A-D5C0-498E-8F28-00005AE33EF6}" destId="{D374E3CC-255D-4B66-959E-2786ACBC1EC8}" srcOrd="0" destOrd="0" presId="urn:microsoft.com/office/officeart/2005/8/layout/process4"/>
    <dgm:cxn modelId="{8F874676-5E29-44D4-AB96-F2CA3F8C2252}" srcId="{A61E0034-6970-4779-80AC-A590A54781A3}" destId="{E7D47484-BD22-42DB-BBE7-71450C654AD3}" srcOrd="4" destOrd="0" parTransId="{9988D07E-7878-4524-9B7A-DE7BBD4D9223}" sibTransId="{7DAE2F40-AA95-4F2B-9CB0-D41FAB5ED222}"/>
    <dgm:cxn modelId="{3DC45415-ABCC-4F17-87B5-E6E7D430DB1C}" type="presOf" srcId="{EC67FE11-DFA2-4224-964D-AC0AE5B4D2C9}" destId="{9E9093DD-C2F3-4C27-BB5F-DF51D5CE30D3}" srcOrd="0" destOrd="0" presId="urn:microsoft.com/office/officeart/2005/8/layout/process4"/>
    <dgm:cxn modelId="{FD1B57DD-E877-49BD-964F-5792E8799BF2}" type="presOf" srcId="{A61E0034-6970-4779-80AC-A590A54781A3}" destId="{538603DB-5D02-40D5-847B-DB216529320F}" srcOrd="0" destOrd="0" presId="urn:microsoft.com/office/officeart/2005/8/layout/process4"/>
    <dgm:cxn modelId="{E31E305F-992D-4749-9F50-E78D10F34178}" srcId="{A61E0034-6970-4779-80AC-A590A54781A3}" destId="{EC67FE11-DFA2-4224-964D-AC0AE5B4D2C9}" srcOrd="0" destOrd="0" parTransId="{7CD4B20B-03D7-4FA0-8C30-2AFD54E28B52}" sibTransId="{E6E397AC-EC24-4780-8872-06E33D29AD25}"/>
    <dgm:cxn modelId="{2679F170-2835-42C9-A4AE-4D8637CD0E60}" type="presOf" srcId="{C2B0AE60-AF53-4EA8-BC32-970E73368F51}" destId="{192694CD-9C95-4B32-A96B-931A2108B851}" srcOrd="0" destOrd="0" presId="urn:microsoft.com/office/officeart/2005/8/layout/process4"/>
    <dgm:cxn modelId="{59EF0F9C-29BE-4209-B628-9088F50E3729}" type="presOf" srcId="{E7D47484-BD22-42DB-BBE7-71450C654AD3}" destId="{532BAF61-2BD9-44DB-89BF-1004C035A36B}" srcOrd="0" destOrd="0" presId="urn:microsoft.com/office/officeart/2005/8/layout/process4"/>
    <dgm:cxn modelId="{FDA8CDC6-38E3-4EA2-BD9E-D55A6583322A}" type="presOf" srcId="{D205660B-AB04-4772-9FC4-42AF9EA4FD73}" destId="{7246B845-D23F-4490-8239-31647313DC6E}" srcOrd="0" destOrd="0" presId="urn:microsoft.com/office/officeart/2005/8/layout/process4"/>
    <dgm:cxn modelId="{DDE052FD-1FBE-4B35-98ED-34721C14F7C0}" type="presOf" srcId="{716CE3B9-BD2E-4BD1-A0FC-2B378CF58358}" destId="{3BA8C73F-1029-4218-BE9D-5B475689E6EC}" srcOrd="0" destOrd="0" presId="urn:microsoft.com/office/officeart/2005/8/layout/process4"/>
    <dgm:cxn modelId="{E9734D6C-CDCF-4F8C-8F70-3E368ECC4222}" type="presParOf" srcId="{538603DB-5D02-40D5-847B-DB216529320F}" destId="{BCA4077B-8E40-46C9-B0D0-8E31C6030A55}" srcOrd="0" destOrd="0" presId="urn:microsoft.com/office/officeart/2005/8/layout/process4"/>
    <dgm:cxn modelId="{6E7305B9-338C-42DA-A49F-F42B46E71B86}" type="presParOf" srcId="{BCA4077B-8E40-46C9-B0D0-8E31C6030A55}" destId="{D374E3CC-255D-4B66-959E-2786ACBC1EC8}" srcOrd="0" destOrd="0" presId="urn:microsoft.com/office/officeart/2005/8/layout/process4"/>
    <dgm:cxn modelId="{6EA3A181-06B7-4213-94B0-8CA870F6C83D}" type="presParOf" srcId="{538603DB-5D02-40D5-847B-DB216529320F}" destId="{70D5DBBD-9CEB-4D39-8694-AA0819CB34A9}" srcOrd="1" destOrd="0" presId="urn:microsoft.com/office/officeart/2005/8/layout/process4"/>
    <dgm:cxn modelId="{7E881E54-599B-4B48-AFB4-7DF8C7918029}" type="presParOf" srcId="{538603DB-5D02-40D5-847B-DB216529320F}" destId="{9E7B756D-7178-480E-AF56-F7D3ADAA9B8A}" srcOrd="2" destOrd="0" presId="urn:microsoft.com/office/officeart/2005/8/layout/process4"/>
    <dgm:cxn modelId="{5DCADB52-2B18-4285-82C4-CB8A03A4912B}" type="presParOf" srcId="{9E7B756D-7178-480E-AF56-F7D3ADAA9B8A}" destId="{3BA8C73F-1029-4218-BE9D-5B475689E6EC}" srcOrd="0" destOrd="0" presId="urn:microsoft.com/office/officeart/2005/8/layout/process4"/>
    <dgm:cxn modelId="{B1267423-AFAF-4A66-B596-149548A6A560}" type="presParOf" srcId="{538603DB-5D02-40D5-847B-DB216529320F}" destId="{378F2B46-A725-4B53-AE84-A0E3E89F46E0}" srcOrd="3" destOrd="0" presId="urn:microsoft.com/office/officeart/2005/8/layout/process4"/>
    <dgm:cxn modelId="{E70390E2-88CE-4799-8B76-1133549897DE}" type="presParOf" srcId="{538603DB-5D02-40D5-847B-DB216529320F}" destId="{01CFC194-43E8-42B9-98CC-78CB4ED46178}" srcOrd="4" destOrd="0" presId="urn:microsoft.com/office/officeart/2005/8/layout/process4"/>
    <dgm:cxn modelId="{C977F60C-74E0-40B2-9D79-56C9FBE4B198}" type="presParOf" srcId="{01CFC194-43E8-42B9-98CC-78CB4ED46178}" destId="{532BAF61-2BD9-44DB-89BF-1004C035A36B}" srcOrd="0" destOrd="0" presId="urn:microsoft.com/office/officeart/2005/8/layout/process4"/>
    <dgm:cxn modelId="{B0D525D5-C7F4-4D9E-86DB-B98BE414D0FA}" type="presParOf" srcId="{538603DB-5D02-40D5-847B-DB216529320F}" destId="{C84BAF2C-CB7B-4278-9CBD-0E5E882F162E}" srcOrd="5" destOrd="0" presId="urn:microsoft.com/office/officeart/2005/8/layout/process4"/>
    <dgm:cxn modelId="{B11F16B0-F629-4243-B093-CA1544558612}" type="presParOf" srcId="{538603DB-5D02-40D5-847B-DB216529320F}" destId="{4EBBBE1A-2DE9-4DC8-9C1A-38FB164ABDDB}" srcOrd="6" destOrd="0" presId="urn:microsoft.com/office/officeart/2005/8/layout/process4"/>
    <dgm:cxn modelId="{F9C7BCCB-41EC-4B08-AB61-055044C3B2A9}" type="presParOf" srcId="{4EBBBE1A-2DE9-4DC8-9C1A-38FB164ABDDB}" destId="{192694CD-9C95-4B32-A96B-931A2108B851}" srcOrd="0" destOrd="0" presId="urn:microsoft.com/office/officeart/2005/8/layout/process4"/>
    <dgm:cxn modelId="{40D24103-A4FF-4EE8-8076-17AD585EC116}" type="presParOf" srcId="{538603DB-5D02-40D5-847B-DB216529320F}" destId="{7A833999-1B3F-48C3-A7E9-0F7321CEA9D0}" srcOrd="7" destOrd="0" presId="urn:microsoft.com/office/officeart/2005/8/layout/process4"/>
    <dgm:cxn modelId="{1897D91A-A219-4635-9655-E3648CC06BB6}" type="presParOf" srcId="{538603DB-5D02-40D5-847B-DB216529320F}" destId="{C6DE1E7C-DC49-4FC3-972D-B4D7670C2C5A}" srcOrd="8" destOrd="0" presId="urn:microsoft.com/office/officeart/2005/8/layout/process4"/>
    <dgm:cxn modelId="{1ABAD92C-9BDD-4982-AE12-CC0A1F11159D}" type="presParOf" srcId="{C6DE1E7C-DC49-4FC3-972D-B4D7670C2C5A}" destId="{814A97BC-0068-4F09-BFA7-A97832E0A030}" srcOrd="0" destOrd="0" presId="urn:microsoft.com/office/officeart/2005/8/layout/process4"/>
    <dgm:cxn modelId="{C3BE8CEB-6CEA-4C0D-90ED-8DB789F9A4E6}" type="presParOf" srcId="{538603DB-5D02-40D5-847B-DB216529320F}" destId="{9B9A58F9-3BBB-412C-B0EE-919DFC0606F0}" srcOrd="9" destOrd="0" presId="urn:microsoft.com/office/officeart/2005/8/layout/process4"/>
    <dgm:cxn modelId="{5C0EC812-A201-46DE-90EB-D8B1D546069D}" type="presParOf" srcId="{538603DB-5D02-40D5-847B-DB216529320F}" destId="{A7C6B9B3-4915-444B-A2CA-0DDBFF6E2CF3}" srcOrd="10" destOrd="0" presId="urn:microsoft.com/office/officeart/2005/8/layout/process4"/>
    <dgm:cxn modelId="{5DDC0E89-A60D-4E64-B054-752253ED429E}" type="presParOf" srcId="{A7C6B9B3-4915-444B-A2CA-0DDBFF6E2CF3}" destId="{7246B845-D23F-4490-8239-31647313DC6E}" srcOrd="0" destOrd="0" presId="urn:microsoft.com/office/officeart/2005/8/layout/process4"/>
    <dgm:cxn modelId="{AFDADA81-D48F-49F6-B17A-B2884D2C78E4}" type="presParOf" srcId="{538603DB-5D02-40D5-847B-DB216529320F}" destId="{CBEA2406-A0C8-4186-82DC-D558A27066E5}" srcOrd="11" destOrd="0" presId="urn:microsoft.com/office/officeart/2005/8/layout/process4"/>
    <dgm:cxn modelId="{A4990661-9D37-4BCB-99F7-A43C35DE16A2}" type="presParOf" srcId="{538603DB-5D02-40D5-847B-DB216529320F}" destId="{D5252862-BF9A-4BCB-916E-6DEC5B632E0C}" srcOrd="12" destOrd="0" presId="urn:microsoft.com/office/officeart/2005/8/layout/process4"/>
    <dgm:cxn modelId="{0A8F9944-049F-4731-83EB-5E838E1991C4}" type="presParOf" srcId="{D5252862-BF9A-4BCB-916E-6DEC5B632E0C}" destId="{9E9093DD-C2F3-4C27-BB5F-DF51D5CE30D3}" srcOrd="0" destOrd="0" presId="urn:microsoft.com/office/officeart/2005/8/layout/process4"/>
  </dgm:cxnLst>
  <dgm:bg/>
  <dgm:whole>
    <a:ln>
      <a:solidFill>
        <a:srgbClr val="0070C0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61E0034-6970-4779-80AC-A590A54781A3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EC67FE11-DFA2-4224-964D-AC0AE5B4D2C9}">
      <dgm:prSet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tr-TR" sz="2400" dirty="0" smtClean="0"/>
            <a:t>Akım olmaması nedeniyle sağ </a:t>
          </a:r>
          <a:r>
            <a:rPr lang="tr-TR" sz="2400" dirty="0" err="1" smtClean="0"/>
            <a:t>femoral</a:t>
          </a:r>
          <a:r>
            <a:rPr lang="tr-TR" sz="2400" dirty="0" smtClean="0"/>
            <a:t> </a:t>
          </a:r>
          <a:r>
            <a:rPr lang="tr-TR" sz="2400" dirty="0" err="1" smtClean="0"/>
            <a:t>kateteri</a:t>
          </a:r>
          <a:r>
            <a:rPr lang="tr-TR" sz="2400" dirty="0" smtClean="0"/>
            <a:t> çekildi.</a:t>
          </a:r>
          <a:endParaRPr lang="tr-TR" sz="2400" dirty="0"/>
        </a:p>
      </dgm:t>
    </dgm:pt>
    <dgm:pt modelId="{E6E397AC-EC24-4780-8872-06E33D29AD25}" type="sibTrans" cxnId="{E31E305F-992D-4749-9F50-E78D10F34178}">
      <dgm:prSet/>
      <dgm:spPr/>
      <dgm:t>
        <a:bodyPr/>
        <a:lstStyle/>
        <a:p>
          <a:endParaRPr lang="tr-TR"/>
        </a:p>
      </dgm:t>
    </dgm:pt>
    <dgm:pt modelId="{7CD4B20B-03D7-4FA0-8C30-2AFD54E28B52}" type="parTrans" cxnId="{E31E305F-992D-4749-9F50-E78D10F34178}">
      <dgm:prSet/>
      <dgm:spPr/>
      <dgm:t>
        <a:bodyPr/>
        <a:lstStyle/>
        <a:p>
          <a:endParaRPr lang="tr-TR"/>
        </a:p>
      </dgm:t>
    </dgm:pt>
    <dgm:pt modelId="{D205660B-AB04-4772-9FC4-42AF9EA4FD73}">
      <dgm:prSet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tr-TR" sz="2400" dirty="0" smtClean="0"/>
            <a:t>Sol </a:t>
          </a:r>
          <a:r>
            <a:rPr lang="tr-TR" sz="2400" dirty="0" err="1" smtClean="0"/>
            <a:t>femoral</a:t>
          </a:r>
          <a:r>
            <a:rPr lang="tr-TR" sz="2400" dirty="0" smtClean="0"/>
            <a:t> </a:t>
          </a:r>
          <a:r>
            <a:rPr lang="tr-TR" sz="2400" dirty="0" err="1" smtClean="0"/>
            <a:t>kateter</a:t>
          </a:r>
          <a:r>
            <a:rPr lang="tr-TR" sz="2400" dirty="0" smtClean="0"/>
            <a:t> takıldı ve PD hazırlıklarına başlandı</a:t>
          </a:r>
          <a:endParaRPr lang="tr-TR" sz="2400" dirty="0"/>
        </a:p>
      </dgm:t>
    </dgm:pt>
    <dgm:pt modelId="{6D1B65DE-EC80-4778-ACE5-C5FE23E8834A}" type="sibTrans" cxnId="{8B8E7202-B821-4406-A265-75149C814F71}">
      <dgm:prSet/>
      <dgm:spPr/>
      <dgm:t>
        <a:bodyPr/>
        <a:lstStyle/>
        <a:p>
          <a:endParaRPr lang="tr-TR"/>
        </a:p>
      </dgm:t>
    </dgm:pt>
    <dgm:pt modelId="{721E8E8B-0FF3-43AB-9602-98A509EBB715}" type="parTrans" cxnId="{8B8E7202-B821-4406-A265-75149C814F71}">
      <dgm:prSet/>
      <dgm:spPr/>
      <dgm:t>
        <a:bodyPr/>
        <a:lstStyle/>
        <a:p>
          <a:endParaRPr lang="tr-TR"/>
        </a:p>
      </dgm:t>
    </dgm:pt>
    <dgm:pt modelId="{E85BFFA8-5007-48BB-A2BD-D62D4DD474D5}">
      <dgm:prSet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tr-TR" sz="2400" dirty="0" smtClean="0"/>
            <a:t>BT </a:t>
          </a:r>
          <a:r>
            <a:rPr lang="tr-TR" sz="2400" dirty="0" err="1" smtClean="0"/>
            <a:t>anjiografide</a:t>
          </a:r>
          <a:r>
            <a:rPr lang="tr-TR" sz="2400" dirty="0" smtClean="0"/>
            <a:t> </a:t>
          </a:r>
          <a:r>
            <a:rPr lang="tr-TR" sz="2400" dirty="0" err="1" smtClean="0"/>
            <a:t>superior</a:t>
          </a:r>
          <a:r>
            <a:rPr lang="tr-TR" sz="2400" dirty="0" smtClean="0"/>
            <a:t> vena cava </a:t>
          </a:r>
          <a:r>
            <a:rPr lang="tr-TR" sz="2400" dirty="0" err="1" smtClean="0"/>
            <a:t>tromboze</a:t>
          </a:r>
          <a:r>
            <a:rPr lang="tr-TR" sz="2400" dirty="0" err="1" smtClean="0">
              <a:sym typeface="Wingdings" panose="05000000000000000000" pitchFamily="2" charset="2"/>
            </a:rPr>
            <a:t>Juguler</a:t>
          </a:r>
          <a:r>
            <a:rPr lang="tr-TR" sz="2400" dirty="0" smtClean="0">
              <a:sym typeface="Wingdings" panose="05000000000000000000" pitchFamily="2" charset="2"/>
            </a:rPr>
            <a:t> </a:t>
          </a:r>
          <a:r>
            <a:rPr lang="tr-TR" sz="2400" dirty="0" err="1" smtClean="0">
              <a:sym typeface="Wingdings" panose="05000000000000000000" pitchFamily="2" charset="2"/>
            </a:rPr>
            <a:t>kateter</a:t>
          </a:r>
          <a:r>
            <a:rPr lang="tr-TR" sz="2400" dirty="0" smtClean="0">
              <a:sym typeface="Wingdings" panose="05000000000000000000" pitchFamily="2" charset="2"/>
            </a:rPr>
            <a:t> düşünülmedi</a:t>
          </a:r>
          <a:endParaRPr lang="tr-TR" sz="2400" dirty="0"/>
        </a:p>
      </dgm:t>
    </dgm:pt>
    <dgm:pt modelId="{BB3A909F-BF49-46AD-A88B-C2842614E8F2}" type="parTrans" cxnId="{6C9F55E1-3E3E-4C8E-B808-0FEB9CF4F51E}">
      <dgm:prSet/>
      <dgm:spPr/>
      <dgm:t>
        <a:bodyPr/>
        <a:lstStyle/>
        <a:p>
          <a:endParaRPr lang="tr-TR"/>
        </a:p>
      </dgm:t>
    </dgm:pt>
    <dgm:pt modelId="{C4FF51AF-4301-4277-B71F-EB96881AE1F1}" type="sibTrans" cxnId="{6C9F55E1-3E3E-4C8E-B808-0FEB9CF4F51E}">
      <dgm:prSet/>
      <dgm:spPr/>
      <dgm:t>
        <a:bodyPr/>
        <a:lstStyle/>
        <a:p>
          <a:endParaRPr lang="tr-TR"/>
        </a:p>
      </dgm:t>
    </dgm:pt>
    <dgm:pt modelId="{481D8D4D-52C5-488D-99D2-AD7CB21630B3}">
      <dgm:prSet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tr-TR" sz="2400" dirty="0" smtClean="0"/>
            <a:t>3 gün sonra </a:t>
          </a:r>
          <a:r>
            <a:rPr lang="tr-TR" sz="2400" dirty="0" err="1" smtClean="0"/>
            <a:t>kateter</a:t>
          </a:r>
          <a:r>
            <a:rPr lang="tr-TR" sz="2400" dirty="0" smtClean="0"/>
            <a:t> </a:t>
          </a:r>
          <a:r>
            <a:rPr lang="tr-TR" sz="2400" dirty="0" err="1" smtClean="0"/>
            <a:t>tromboze</a:t>
          </a:r>
          <a:r>
            <a:rPr lang="tr-TR" sz="2400" dirty="0" smtClean="0"/>
            <a:t> oldu</a:t>
          </a:r>
          <a:endParaRPr lang="tr-TR" sz="2400" dirty="0"/>
        </a:p>
      </dgm:t>
    </dgm:pt>
    <dgm:pt modelId="{673FCBA3-5D52-44A8-81DE-587DE7773720}" type="parTrans" cxnId="{A07294E2-CF6D-4D9F-A2D9-E61B2386903F}">
      <dgm:prSet/>
      <dgm:spPr/>
      <dgm:t>
        <a:bodyPr/>
        <a:lstStyle/>
        <a:p>
          <a:endParaRPr lang="tr-TR"/>
        </a:p>
      </dgm:t>
    </dgm:pt>
    <dgm:pt modelId="{B1FC6676-AE0F-47FB-B6B4-8740E89E0459}" type="sibTrans" cxnId="{A07294E2-CF6D-4D9F-A2D9-E61B2386903F}">
      <dgm:prSet/>
      <dgm:spPr/>
      <dgm:t>
        <a:bodyPr/>
        <a:lstStyle/>
        <a:p>
          <a:endParaRPr lang="tr-TR"/>
        </a:p>
      </dgm:t>
    </dgm:pt>
    <dgm:pt modelId="{869E39F6-3078-4069-93D0-E6DCC2BA4D5C}">
      <dgm:prSet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tr-TR" sz="2400" dirty="0" smtClean="0"/>
            <a:t>Periton </a:t>
          </a:r>
          <a:r>
            <a:rPr lang="tr-TR" sz="2400" dirty="0" err="1" smtClean="0"/>
            <a:t>kateteri</a:t>
          </a:r>
          <a:r>
            <a:rPr lang="tr-TR" sz="2400" dirty="0" smtClean="0"/>
            <a:t> takıldı</a:t>
          </a:r>
          <a:endParaRPr lang="tr-TR" sz="2400" dirty="0"/>
        </a:p>
      </dgm:t>
    </dgm:pt>
    <dgm:pt modelId="{C6B1787C-347F-405E-B4BD-9ADB8CD35226}" type="parTrans" cxnId="{801B3981-7E21-4662-A021-79EE6B3E1B9E}">
      <dgm:prSet/>
      <dgm:spPr/>
      <dgm:t>
        <a:bodyPr/>
        <a:lstStyle/>
        <a:p>
          <a:endParaRPr lang="tr-TR"/>
        </a:p>
      </dgm:t>
    </dgm:pt>
    <dgm:pt modelId="{E77D9B55-D767-4F14-9936-3D30EC86859C}" type="sibTrans" cxnId="{801B3981-7E21-4662-A021-79EE6B3E1B9E}">
      <dgm:prSet/>
      <dgm:spPr/>
      <dgm:t>
        <a:bodyPr/>
        <a:lstStyle/>
        <a:p>
          <a:endParaRPr lang="tr-TR"/>
        </a:p>
      </dgm:t>
    </dgm:pt>
    <dgm:pt modelId="{538603DB-5D02-40D5-847B-DB216529320F}" type="pres">
      <dgm:prSet presAssocID="{A61E0034-6970-4779-80AC-A590A54781A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3A46BF23-F367-49A8-8F85-B5AF64A7C4EF}" type="pres">
      <dgm:prSet presAssocID="{869E39F6-3078-4069-93D0-E6DCC2BA4D5C}" presName="boxAndChildren" presStyleCnt="0"/>
      <dgm:spPr/>
    </dgm:pt>
    <dgm:pt modelId="{DC9212CC-80C8-4F5F-BDB7-E98419F06DFB}" type="pres">
      <dgm:prSet presAssocID="{869E39F6-3078-4069-93D0-E6DCC2BA4D5C}" presName="parentTextBox" presStyleLbl="node1" presStyleIdx="0" presStyleCnt="5"/>
      <dgm:spPr/>
      <dgm:t>
        <a:bodyPr/>
        <a:lstStyle/>
        <a:p>
          <a:endParaRPr lang="tr-TR"/>
        </a:p>
      </dgm:t>
    </dgm:pt>
    <dgm:pt modelId="{13562CCF-9D5A-4F93-AEB0-B93B841D0403}" type="pres">
      <dgm:prSet presAssocID="{B1FC6676-AE0F-47FB-B6B4-8740E89E0459}" presName="sp" presStyleCnt="0"/>
      <dgm:spPr/>
    </dgm:pt>
    <dgm:pt modelId="{57A655D6-442E-4450-A701-2D97C36BE845}" type="pres">
      <dgm:prSet presAssocID="{481D8D4D-52C5-488D-99D2-AD7CB21630B3}" presName="arrowAndChildren" presStyleCnt="0"/>
      <dgm:spPr/>
    </dgm:pt>
    <dgm:pt modelId="{1E9F9538-688A-4BAD-9B4D-A5D0C8E4A706}" type="pres">
      <dgm:prSet presAssocID="{481D8D4D-52C5-488D-99D2-AD7CB21630B3}" presName="parentTextArrow" presStyleLbl="node1" presStyleIdx="1" presStyleCnt="5"/>
      <dgm:spPr/>
      <dgm:t>
        <a:bodyPr/>
        <a:lstStyle/>
        <a:p>
          <a:endParaRPr lang="tr-TR"/>
        </a:p>
      </dgm:t>
    </dgm:pt>
    <dgm:pt modelId="{9B9A58F9-3BBB-412C-B0EE-919DFC0606F0}" type="pres">
      <dgm:prSet presAssocID="{6D1B65DE-EC80-4778-ACE5-C5FE23E8834A}" presName="sp" presStyleCnt="0"/>
      <dgm:spPr/>
    </dgm:pt>
    <dgm:pt modelId="{A7C6B9B3-4915-444B-A2CA-0DDBFF6E2CF3}" type="pres">
      <dgm:prSet presAssocID="{D205660B-AB04-4772-9FC4-42AF9EA4FD73}" presName="arrowAndChildren" presStyleCnt="0"/>
      <dgm:spPr/>
    </dgm:pt>
    <dgm:pt modelId="{7246B845-D23F-4490-8239-31647313DC6E}" type="pres">
      <dgm:prSet presAssocID="{D205660B-AB04-4772-9FC4-42AF9EA4FD73}" presName="parentTextArrow" presStyleLbl="node1" presStyleIdx="2" presStyleCnt="5"/>
      <dgm:spPr/>
      <dgm:t>
        <a:bodyPr/>
        <a:lstStyle/>
        <a:p>
          <a:endParaRPr lang="tr-TR"/>
        </a:p>
      </dgm:t>
    </dgm:pt>
    <dgm:pt modelId="{B6B3FC1E-4AC7-46D4-98B2-7A8CE8732D1D}" type="pres">
      <dgm:prSet presAssocID="{C4FF51AF-4301-4277-B71F-EB96881AE1F1}" presName="sp" presStyleCnt="0"/>
      <dgm:spPr/>
    </dgm:pt>
    <dgm:pt modelId="{31A4400C-9CD8-454E-9C92-ED92776FDC7A}" type="pres">
      <dgm:prSet presAssocID="{E85BFFA8-5007-48BB-A2BD-D62D4DD474D5}" presName="arrowAndChildren" presStyleCnt="0"/>
      <dgm:spPr/>
    </dgm:pt>
    <dgm:pt modelId="{C9199ABF-14F0-4319-BBED-D2E130D501AC}" type="pres">
      <dgm:prSet presAssocID="{E85BFFA8-5007-48BB-A2BD-D62D4DD474D5}" presName="parentTextArrow" presStyleLbl="node1" presStyleIdx="3" presStyleCnt="5"/>
      <dgm:spPr/>
      <dgm:t>
        <a:bodyPr/>
        <a:lstStyle/>
        <a:p>
          <a:endParaRPr lang="tr-TR"/>
        </a:p>
      </dgm:t>
    </dgm:pt>
    <dgm:pt modelId="{CBEA2406-A0C8-4186-82DC-D558A27066E5}" type="pres">
      <dgm:prSet presAssocID="{E6E397AC-EC24-4780-8872-06E33D29AD25}" presName="sp" presStyleCnt="0"/>
      <dgm:spPr/>
    </dgm:pt>
    <dgm:pt modelId="{D5252862-BF9A-4BCB-916E-6DEC5B632E0C}" type="pres">
      <dgm:prSet presAssocID="{EC67FE11-DFA2-4224-964D-AC0AE5B4D2C9}" presName="arrowAndChildren" presStyleCnt="0"/>
      <dgm:spPr/>
    </dgm:pt>
    <dgm:pt modelId="{9E9093DD-C2F3-4C27-BB5F-DF51D5CE30D3}" type="pres">
      <dgm:prSet presAssocID="{EC67FE11-DFA2-4224-964D-AC0AE5B4D2C9}" presName="parentTextArrow" presStyleLbl="node1" presStyleIdx="4" presStyleCnt="5"/>
      <dgm:spPr/>
      <dgm:t>
        <a:bodyPr/>
        <a:lstStyle/>
        <a:p>
          <a:endParaRPr lang="tr-TR"/>
        </a:p>
      </dgm:t>
    </dgm:pt>
  </dgm:ptLst>
  <dgm:cxnLst>
    <dgm:cxn modelId="{801B3981-7E21-4662-A021-79EE6B3E1B9E}" srcId="{A61E0034-6970-4779-80AC-A590A54781A3}" destId="{869E39F6-3078-4069-93D0-E6DCC2BA4D5C}" srcOrd="4" destOrd="0" parTransId="{C6B1787C-347F-405E-B4BD-9ADB8CD35226}" sibTransId="{E77D9B55-D767-4F14-9936-3D30EC86859C}"/>
    <dgm:cxn modelId="{8B8E7202-B821-4406-A265-75149C814F71}" srcId="{A61E0034-6970-4779-80AC-A590A54781A3}" destId="{D205660B-AB04-4772-9FC4-42AF9EA4FD73}" srcOrd="2" destOrd="0" parTransId="{721E8E8B-0FF3-43AB-9602-98A509EBB715}" sibTransId="{6D1B65DE-EC80-4778-ACE5-C5FE23E8834A}"/>
    <dgm:cxn modelId="{A07294E2-CF6D-4D9F-A2D9-E61B2386903F}" srcId="{A61E0034-6970-4779-80AC-A590A54781A3}" destId="{481D8D4D-52C5-488D-99D2-AD7CB21630B3}" srcOrd="3" destOrd="0" parTransId="{673FCBA3-5D52-44A8-81DE-587DE7773720}" sibTransId="{B1FC6676-AE0F-47FB-B6B4-8740E89E0459}"/>
    <dgm:cxn modelId="{C385FEAB-EC1D-4922-A316-76661A916D8E}" type="presOf" srcId="{481D8D4D-52C5-488D-99D2-AD7CB21630B3}" destId="{1E9F9538-688A-4BAD-9B4D-A5D0C8E4A706}" srcOrd="0" destOrd="0" presId="urn:microsoft.com/office/officeart/2005/8/layout/process4"/>
    <dgm:cxn modelId="{038C49E6-32B9-4894-8ED5-3AD6DA71CC61}" type="presOf" srcId="{E85BFFA8-5007-48BB-A2BD-D62D4DD474D5}" destId="{C9199ABF-14F0-4319-BBED-D2E130D501AC}" srcOrd="0" destOrd="0" presId="urn:microsoft.com/office/officeart/2005/8/layout/process4"/>
    <dgm:cxn modelId="{3DC45415-ABCC-4F17-87B5-E6E7D430DB1C}" type="presOf" srcId="{EC67FE11-DFA2-4224-964D-AC0AE5B4D2C9}" destId="{9E9093DD-C2F3-4C27-BB5F-DF51D5CE30D3}" srcOrd="0" destOrd="0" presId="urn:microsoft.com/office/officeart/2005/8/layout/process4"/>
    <dgm:cxn modelId="{FD1B57DD-E877-49BD-964F-5792E8799BF2}" type="presOf" srcId="{A61E0034-6970-4779-80AC-A590A54781A3}" destId="{538603DB-5D02-40D5-847B-DB216529320F}" srcOrd="0" destOrd="0" presId="urn:microsoft.com/office/officeart/2005/8/layout/process4"/>
    <dgm:cxn modelId="{6B85EB00-A57B-4E5C-B83D-783DC5E80321}" type="presOf" srcId="{D205660B-AB04-4772-9FC4-42AF9EA4FD73}" destId="{7246B845-D23F-4490-8239-31647313DC6E}" srcOrd="0" destOrd="0" presId="urn:microsoft.com/office/officeart/2005/8/layout/process4"/>
    <dgm:cxn modelId="{E31E305F-992D-4749-9F50-E78D10F34178}" srcId="{A61E0034-6970-4779-80AC-A590A54781A3}" destId="{EC67FE11-DFA2-4224-964D-AC0AE5B4D2C9}" srcOrd="0" destOrd="0" parTransId="{7CD4B20B-03D7-4FA0-8C30-2AFD54E28B52}" sibTransId="{E6E397AC-EC24-4780-8872-06E33D29AD25}"/>
    <dgm:cxn modelId="{3176F509-741D-499F-95E3-5CCC011B6253}" type="presOf" srcId="{869E39F6-3078-4069-93D0-E6DCC2BA4D5C}" destId="{DC9212CC-80C8-4F5F-BDB7-E98419F06DFB}" srcOrd="0" destOrd="0" presId="urn:microsoft.com/office/officeart/2005/8/layout/process4"/>
    <dgm:cxn modelId="{6C9F55E1-3E3E-4C8E-B808-0FEB9CF4F51E}" srcId="{A61E0034-6970-4779-80AC-A590A54781A3}" destId="{E85BFFA8-5007-48BB-A2BD-D62D4DD474D5}" srcOrd="1" destOrd="0" parTransId="{BB3A909F-BF49-46AD-A88B-C2842614E8F2}" sibTransId="{C4FF51AF-4301-4277-B71F-EB96881AE1F1}"/>
    <dgm:cxn modelId="{0097C564-DABC-4A6E-9C05-E621BC9C90CC}" type="presParOf" srcId="{538603DB-5D02-40D5-847B-DB216529320F}" destId="{3A46BF23-F367-49A8-8F85-B5AF64A7C4EF}" srcOrd="0" destOrd="0" presId="urn:microsoft.com/office/officeart/2005/8/layout/process4"/>
    <dgm:cxn modelId="{7133080B-4DBD-4F88-80AE-1302E4A5CE1D}" type="presParOf" srcId="{3A46BF23-F367-49A8-8F85-B5AF64A7C4EF}" destId="{DC9212CC-80C8-4F5F-BDB7-E98419F06DFB}" srcOrd="0" destOrd="0" presId="urn:microsoft.com/office/officeart/2005/8/layout/process4"/>
    <dgm:cxn modelId="{5FA2F2D5-9C20-4082-A4F0-BC3E325B20BC}" type="presParOf" srcId="{538603DB-5D02-40D5-847B-DB216529320F}" destId="{13562CCF-9D5A-4F93-AEB0-B93B841D0403}" srcOrd="1" destOrd="0" presId="urn:microsoft.com/office/officeart/2005/8/layout/process4"/>
    <dgm:cxn modelId="{4C022FBE-58AD-4660-ACAE-5E0DC3374496}" type="presParOf" srcId="{538603DB-5D02-40D5-847B-DB216529320F}" destId="{57A655D6-442E-4450-A701-2D97C36BE845}" srcOrd="2" destOrd="0" presId="urn:microsoft.com/office/officeart/2005/8/layout/process4"/>
    <dgm:cxn modelId="{E0CA874E-D112-42C9-9E96-DC47C4BE8F79}" type="presParOf" srcId="{57A655D6-442E-4450-A701-2D97C36BE845}" destId="{1E9F9538-688A-4BAD-9B4D-A5D0C8E4A706}" srcOrd="0" destOrd="0" presId="urn:microsoft.com/office/officeart/2005/8/layout/process4"/>
    <dgm:cxn modelId="{50E0D089-8415-4DE8-AB33-D69B1B337D60}" type="presParOf" srcId="{538603DB-5D02-40D5-847B-DB216529320F}" destId="{9B9A58F9-3BBB-412C-B0EE-919DFC0606F0}" srcOrd="3" destOrd="0" presId="urn:microsoft.com/office/officeart/2005/8/layout/process4"/>
    <dgm:cxn modelId="{7F2FCEB4-08C0-4BB3-92B9-73B6344BE608}" type="presParOf" srcId="{538603DB-5D02-40D5-847B-DB216529320F}" destId="{A7C6B9B3-4915-444B-A2CA-0DDBFF6E2CF3}" srcOrd="4" destOrd="0" presId="urn:microsoft.com/office/officeart/2005/8/layout/process4"/>
    <dgm:cxn modelId="{5FC7AFD6-4CB8-4334-ABB7-D4AF7CD9A113}" type="presParOf" srcId="{A7C6B9B3-4915-444B-A2CA-0DDBFF6E2CF3}" destId="{7246B845-D23F-4490-8239-31647313DC6E}" srcOrd="0" destOrd="0" presId="urn:microsoft.com/office/officeart/2005/8/layout/process4"/>
    <dgm:cxn modelId="{E7327990-AC11-4072-9057-B1C48499771E}" type="presParOf" srcId="{538603DB-5D02-40D5-847B-DB216529320F}" destId="{B6B3FC1E-4AC7-46D4-98B2-7A8CE8732D1D}" srcOrd="5" destOrd="0" presId="urn:microsoft.com/office/officeart/2005/8/layout/process4"/>
    <dgm:cxn modelId="{BCF63630-5053-4EBD-A897-E79F1FC4F8B6}" type="presParOf" srcId="{538603DB-5D02-40D5-847B-DB216529320F}" destId="{31A4400C-9CD8-454E-9C92-ED92776FDC7A}" srcOrd="6" destOrd="0" presId="urn:microsoft.com/office/officeart/2005/8/layout/process4"/>
    <dgm:cxn modelId="{17F1B75E-56C1-4717-8413-B2E87EAC9F36}" type="presParOf" srcId="{31A4400C-9CD8-454E-9C92-ED92776FDC7A}" destId="{C9199ABF-14F0-4319-BBED-D2E130D501AC}" srcOrd="0" destOrd="0" presId="urn:microsoft.com/office/officeart/2005/8/layout/process4"/>
    <dgm:cxn modelId="{AFDADA81-D48F-49F6-B17A-B2884D2C78E4}" type="presParOf" srcId="{538603DB-5D02-40D5-847B-DB216529320F}" destId="{CBEA2406-A0C8-4186-82DC-D558A27066E5}" srcOrd="7" destOrd="0" presId="urn:microsoft.com/office/officeart/2005/8/layout/process4"/>
    <dgm:cxn modelId="{A4990661-9D37-4BCB-99F7-A43C35DE16A2}" type="presParOf" srcId="{538603DB-5D02-40D5-847B-DB216529320F}" destId="{D5252862-BF9A-4BCB-916E-6DEC5B632E0C}" srcOrd="8" destOrd="0" presId="urn:microsoft.com/office/officeart/2005/8/layout/process4"/>
    <dgm:cxn modelId="{0A8F9944-049F-4731-83EB-5E838E1991C4}" type="presParOf" srcId="{D5252862-BF9A-4BCB-916E-6DEC5B632E0C}" destId="{9E9093DD-C2F3-4C27-BB5F-DF51D5CE30D3}" srcOrd="0" destOrd="0" presId="urn:microsoft.com/office/officeart/2005/8/layout/process4"/>
  </dgm:cxnLst>
  <dgm:bg/>
  <dgm:whole>
    <a:ln>
      <a:solidFill>
        <a:srgbClr val="0070C0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5F4C59-6431-434F-8196-52A913764399}">
      <dsp:nvSpPr>
        <dsp:cNvPr id="0" name=""/>
        <dsp:cNvSpPr/>
      </dsp:nvSpPr>
      <dsp:spPr>
        <a:xfrm>
          <a:off x="11483" y="278898"/>
          <a:ext cx="2462034" cy="1492675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err="1" smtClean="0"/>
            <a:t>Rezidüel</a:t>
          </a:r>
          <a:r>
            <a:rPr lang="tr-TR" sz="2800" kern="1200" dirty="0" smtClean="0"/>
            <a:t> </a:t>
          </a:r>
          <a:r>
            <a:rPr lang="tr-TR" sz="2800" kern="1200" dirty="0" err="1" smtClean="0"/>
            <a:t>renal</a:t>
          </a:r>
          <a:r>
            <a:rPr lang="tr-TR" sz="2800" kern="1200" dirty="0" smtClean="0"/>
            <a:t> fonksiyonların kaybı</a:t>
          </a:r>
          <a:endParaRPr lang="tr-TR" sz="2800" kern="1200" dirty="0"/>
        </a:p>
      </dsp:txBody>
      <dsp:txXfrm>
        <a:off x="55202" y="322617"/>
        <a:ext cx="2374596" cy="1405237"/>
      </dsp:txXfrm>
    </dsp:sp>
    <dsp:sp modelId="{EFCE65C6-5889-4F1D-84B5-DAE7B2A75713}">
      <dsp:nvSpPr>
        <dsp:cNvPr id="0" name=""/>
        <dsp:cNvSpPr/>
      </dsp:nvSpPr>
      <dsp:spPr>
        <a:xfrm>
          <a:off x="2690452" y="756237"/>
          <a:ext cx="459901" cy="5379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2300" kern="1200"/>
        </a:p>
      </dsp:txBody>
      <dsp:txXfrm>
        <a:off x="2690452" y="863836"/>
        <a:ext cx="321931" cy="322799"/>
      </dsp:txXfrm>
    </dsp:sp>
    <dsp:sp modelId="{463356C0-ADFB-4C41-AD28-22208383AFAD}">
      <dsp:nvSpPr>
        <dsp:cNvPr id="0" name=""/>
        <dsp:cNvSpPr/>
      </dsp:nvSpPr>
      <dsp:spPr>
        <a:xfrm>
          <a:off x="3341255" y="278898"/>
          <a:ext cx="2169345" cy="1492675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smtClean="0"/>
            <a:t>Diyaliz yetersizliği</a:t>
          </a:r>
          <a:endParaRPr lang="tr-TR" sz="2800" kern="1200"/>
        </a:p>
      </dsp:txBody>
      <dsp:txXfrm>
        <a:off x="3384974" y="322617"/>
        <a:ext cx="2081907" cy="1405237"/>
      </dsp:txXfrm>
    </dsp:sp>
    <dsp:sp modelId="{8FC8D1E2-A8A9-43BB-B67A-E2F2B2F3E2D5}">
      <dsp:nvSpPr>
        <dsp:cNvPr id="0" name=""/>
        <dsp:cNvSpPr/>
      </dsp:nvSpPr>
      <dsp:spPr>
        <a:xfrm>
          <a:off x="5727536" y="756237"/>
          <a:ext cx="459901" cy="5379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2300" kern="1200"/>
        </a:p>
      </dsp:txBody>
      <dsp:txXfrm>
        <a:off x="5727536" y="863836"/>
        <a:ext cx="321931" cy="322799"/>
      </dsp:txXfrm>
    </dsp:sp>
    <dsp:sp modelId="{48B711C2-DFBD-4EC7-BBDE-E30B0B041C50}">
      <dsp:nvSpPr>
        <dsp:cNvPr id="0" name=""/>
        <dsp:cNvSpPr/>
      </dsp:nvSpPr>
      <dsp:spPr>
        <a:xfrm>
          <a:off x="6378340" y="278898"/>
          <a:ext cx="2169345" cy="1492675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smtClean="0"/>
            <a:t>Sebat eden hipervolemi</a:t>
          </a:r>
          <a:endParaRPr lang="tr-TR" sz="2800" kern="1200"/>
        </a:p>
      </dsp:txBody>
      <dsp:txXfrm>
        <a:off x="6422059" y="322617"/>
        <a:ext cx="2081907" cy="1405237"/>
      </dsp:txXfrm>
    </dsp:sp>
    <dsp:sp modelId="{C1B17E5E-1891-4CF8-9CD3-D03240211D93}">
      <dsp:nvSpPr>
        <dsp:cNvPr id="0" name=""/>
        <dsp:cNvSpPr/>
      </dsp:nvSpPr>
      <dsp:spPr>
        <a:xfrm>
          <a:off x="8764620" y="756237"/>
          <a:ext cx="459901" cy="5379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2300" kern="1200"/>
        </a:p>
      </dsp:txBody>
      <dsp:txXfrm>
        <a:off x="8764620" y="863836"/>
        <a:ext cx="321931" cy="322799"/>
      </dsp:txXfrm>
    </dsp:sp>
    <dsp:sp modelId="{D1A363E1-4A6D-4C04-850B-56560BFF7058}">
      <dsp:nvSpPr>
        <dsp:cNvPr id="0" name=""/>
        <dsp:cNvSpPr/>
      </dsp:nvSpPr>
      <dsp:spPr>
        <a:xfrm>
          <a:off x="9415424" y="278898"/>
          <a:ext cx="2169345" cy="1492675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smtClean="0"/>
            <a:t>Kardiyak riskte artış </a:t>
          </a:r>
          <a:endParaRPr lang="tr-TR" sz="2800" kern="1200" dirty="0"/>
        </a:p>
      </dsp:txBody>
      <dsp:txXfrm>
        <a:off x="9459143" y="322617"/>
        <a:ext cx="2081907" cy="14052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74E3CC-255D-4B66-959E-2786ACBC1EC8}">
      <dsp:nvSpPr>
        <dsp:cNvPr id="0" name=""/>
        <dsp:cNvSpPr/>
      </dsp:nvSpPr>
      <dsp:spPr>
        <a:xfrm>
          <a:off x="0" y="4535865"/>
          <a:ext cx="10771909" cy="496357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/>
            <a:t>1 hafta sonra </a:t>
          </a:r>
          <a:r>
            <a:rPr lang="tr-TR" sz="2400" kern="1200" dirty="0" err="1" smtClean="0"/>
            <a:t>kateterden</a:t>
          </a:r>
          <a:r>
            <a:rPr lang="tr-TR" sz="2400" kern="1200" dirty="0" smtClean="0"/>
            <a:t> akım sağlanamaması nedeniyle kliniğimize yönlendirilmiş.</a:t>
          </a:r>
          <a:endParaRPr lang="tr-TR" sz="2400" kern="1200" dirty="0"/>
        </a:p>
      </dsp:txBody>
      <dsp:txXfrm>
        <a:off x="0" y="4535865"/>
        <a:ext cx="10771909" cy="496357"/>
      </dsp:txXfrm>
    </dsp:sp>
    <dsp:sp modelId="{3BA8C73F-1029-4218-BE9D-5B475689E6EC}">
      <dsp:nvSpPr>
        <dsp:cNvPr id="0" name=""/>
        <dsp:cNvSpPr/>
      </dsp:nvSpPr>
      <dsp:spPr>
        <a:xfrm rot="10800000">
          <a:off x="0" y="3779913"/>
          <a:ext cx="10771909" cy="763397"/>
        </a:xfrm>
        <a:prstGeom prst="upArrowCallout">
          <a:avLst/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/>
            <a:t>Sağ </a:t>
          </a:r>
          <a:r>
            <a:rPr lang="tr-TR" sz="2400" kern="1200" dirty="0" err="1" smtClean="0"/>
            <a:t>femoral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tünelsiz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kateter</a:t>
          </a:r>
          <a:r>
            <a:rPr lang="tr-TR" sz="2400" kern="1200" dirty="0" smtClean="0"/>
            <a:t> takılmış</a:t>
          </a:r>
          <a:endParaRPr lang="tr-TR" sz="2400" kern="1200" dirty="0"/>
        </a:p>
      </dsp:txBody>
      <dsp:txXfrm rot="10800000">
        <a:off x="0" y="3779913"/>
        <a:ext cx="10771909" cy="496032"/>
      </dsp:txXfrm>
    </dsp:sp>
    <dsp:sp modelId="{532BAF61-2BD9-44DB-89BF-1004C035A36B}">
      <dsp:nvSpPr>
        <dsp:cNvPr id="0" name=""/>
        <dsp:cNvSpPr/>
      </dsp:nvSpPr>
      <dsp:spPr>
        <a:xfrm rot="10800000">
          <a:off x="0" y="3023961"/>
          <a:ext cx="10771909" cy="763397"/>
        </a:xfrm>
        <a:prstGeom prst="upArrowCallout">
          <a:avLst/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smtClean="0"/>
            <a:t>Vena cava sendromu gelişmiş</a:t>
          </a:r>
          <a:endParaRPr lang="tr-TR" sz="2400" kern="1200"/>
        </a:p>
      </dsp:txBody>
      <dsp:txXfrm rot="10800000">
        <a:off x="0" y="3023961"/>
        <a:ext cx="10771909" cy="496032"/>
      </dsp:txXfrm>
    </dsp:sp>
    <dsp:sp modelId="{192694CD-9C95-4B32-A96B-931A2108B851}">
      <dsp:nvSpPr>
        <dsp:cNvPr id="0" name=""/>
        <dsp:cNvSpPr/>
      </dsp:nvSpPr>
      <dsp:spPr>
        <a:xfrm rot="10800000">
          <a:off x="0" y="2268008"/>
          <a:ext cx="10771909" cy="763397"/>
        </a:xfrm>
        <a:prstGeom prst="upArrowCallout">
          <a:avLst/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/>
            <a:t>2021’de av fistülü </a:t>
          </a:r>
          <a:r>
            <a:rPr lang="tr-TR" sz="2400" kern="1200" dirty="0" err="1" smtClean="0"/>
            <a:t>tromboze</a:t>
          </a:r>
          <a:r>
            <a:rPr lang="tr-TR" sz="2400" kern="1200" dirty="0" smtClean="0"/>
            <a:t> olmuş ve </a:t>
          </a:r>
          <a:r>
            <a:rPr lang="tr-TR" sz="2400" kern="1200" dirty="0" err="1" smtClean="0"/>
            <a:t>tünelsiz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juguler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kateter</a:t>
          </a:r>
          <a:r>
            <a:rPr lang="tr-TR" sz="2400" kern="1200" dirty="0" smtClean="0"/>
            <a:t> takılmış.</a:t>
          </a:r>
          <a:endParaRPr lang="tr-TR" sz="2400" kern="1200" dirty="0"/>
        </a:p>
      </dsp:txBody>
      <dsp:txXfrm rot="10800000">
        <a:off x="0" y="2268008"/>
        <a:ext cx="10771909" cy="496032"/>
      </dsp:txXfrm>
    </dsp:sp>
    <dsp:sp modelId="{814A97BC-0068-4F09-BFA7-A97832E0A030}">
      <dsp:nvSpPr>
        <dsp:cNvPr id="0" name=""/>
        <dsp:cNvSpPr/>
      </dsp:nvSpPr>
      <dsp:spPr>
        <a:xfrm rot="10800000">
          <a:off x="0" y="1512056"/>
          <a:ext cx="10771909" cy="763397"/>
        </a:xfrm>
        <a:prstGeom prst="upArrowCallout">
          <a:avLst/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/>
            <a:t>Önce </a:t>
          </a:r>
          <a:r>
            <a:rPr lang="tr-TR" sz="2400" kern="1200" dirty="0" err="1" smtClean="0"/>
            <a:t>juguler</a:t>
          </a:r>
          <a:r>
            <a:rPr lang="tr-TR" sz="2400" kern="1200" dirty="0" smtClean="0"/>
            <a:t> HD </a:t>
          </a:r>
          <a:r>
            <a:rPr lang="tr-TR" sz="2400" kern="1200" dirty="0" err="1" smtClean="0"/>
            <a:t>kateteri</a:t>
          </a:r>
          <a:r>
            <a:rPr lang="tr-TR" sz="2400" kern="1200" dirty="0" smtClean="0"/>
            <a:t>, sonrasında av fistül kullanılmış</a:t>
          </a:r>
          <a:endParaRPr lang="tr-TR" sz="2400" kern="1200" dirty="0"/>
        </a:p>
      </dsp:txBody>
      <dsp:txXfrm rot="10800000">
        <a:off x="0" y="1512056"/>
        <a:ext cx="10771909" cy="496032"/>
      </dsp:txXfrm>
    </dsp:sp>
    <dsp:sp modelId="{7246B845-D23F-4490-8239-31647313DC6E}">
      <dsp:nvSpPr>
        <dsp:cNvPr id="0" name=""/>
        <dsp:cNvSpPr/>
      </dsp:nvSpPr>
      <dsp:spPr>
        <a:xfrm rot="10800000">
          <a:off x="0" y="756104"/>
          <a:ext cx="10771909" cy="763397"/>
        </a:xfrm>
        <a:prstGeom prst="upArrowCallout">
          <a:avLst/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smtClean="0"/>
            <a:t>2018’de hemodiyalize başlanmış.</a:t>
          </a:r>
          <a:endParaRPr lang="tr-TR" sz="2400" kern="1200"/>
        </a:p>
      </dsp:txBody>
      <dsp:txXfrm rot="10800000">
        <a:off x="0" y="756104"/>
        <a:ext cx="10771909" cy="496032"/>
      </dsp:txXfrm>
    </dsp:sp>
    <dsp:sp modelId="{9E9093DD-C2F3-4C27-BB5F-DF51D5CE30D3}">
      <dsp:nvSpPr>
        <dsp:cNvPr id="0" name=""/>
        <dsp:cNvSpPr/>
      </dsp:nvSpPr>
      <dsp:spPr>
        <a:xfrm rot="10800000">
          <a:off x="0" y="152"/>
          <a:ext cx="10771909" cy="763397"/>
        </a:xfrm>
        <a:prstGeom prst="upArrowCallout">
          <a:avLst/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/>
            <a:t>2016’da nefrit tanısı ile </a:t>
          </a:r>
          <a:r>
            <a:rPr lang="tr-TR" sz="2400" kern="1200" dirty="0" err="1" smtClean="0"/>
            <a:t>steroid</a:t>
          </a:r>
          <a:r>
            <a:rPr lang="tr-TR" sz="2400" kern="1200" dirty="0" smtClean="0"/>
            <a:t> tedavisi görmüş</a:t>
          </a:r>
          <a:endParaRPr lang="tr-TR" sz="2400" kern="1200" dirty="0"/>
        </a:p>
      </dsp:txBody>
      <dsp:txXfrm rot="10800000">
        <a:off x="0" y="152"/>
        <a:ext cx="10771909" cy="4960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9212CC-80C8-4F5F-BDB7-E98419F06DFB}">
      <dsp:nvSpPr>
        <dsp:cNvPr id="0" name=""/>
        <dsp:cNvSpPr/>
      </dsp:nvSpPr>
      <dsp:spPr>
        <a:xfrm>
          <a:off x="0" y="4321063"/>
          <a:ext cx="10771909" cy="708906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/>
            <a:t>Periton </a:t>
          </a:r>
          <a:r>
            <a:rPr lang="tr-TR" sz="2400" kern="1200" dirty="0" err="1" smtClean="0"/>
            <a:t>kateteri</a:t>
          </a:r>
          <a:r>
            <a:rPr lang="tr-TR" sz="2400" kern="1200" dirty="0" smtClean="0"/>
            <a:t> takıldı</a:t>
          </a:r>
          <a:endParaRPr lang="tr-TR" sz="2400" kern="1200" dirty="0"/>
        </a:p>
      </dsp:txBody>
      <dsp:txXfrm>
        <a:off x="0" y="4321063"/>
        <a:ext cx="10771909" cy="708906"/>
      </dsp:txXfrm>
    </dsp:sp>
    <dsp:sp modelId="{1E9F9538-688A-4BAD-9B4D-A5D0C8E4A706}">
      <dsp:nvSpPr>
        <dsp:cNvPr id="0" name=""/>
        <dsp:cNvSpPr/>
      </dsp:nvSpPr>
      <dsp:spPr>
        <a:xfrm rot="10800000">
          <a:off x="0" y="3241398"/>
          <a:ext cx="10771909" cy="1090297"/>
        </a:xfrm>
        <a:prstGeom prst="upArrowCallout">
          <a:avLst/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/>
            <a:t>3 gün sonra </a:t>
          </a:r>
          <a:r>
            <a:rPr lang="tr-TR" sz="2400" kern="1200" dirty="0" err="1" smtClean="0"/>
            <a:t>kateter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tromboze</a:t>
          </a:r>
          <a:r>
            <a:rPr lang="tr-TR" sz="2400" kern="1200" dirty="0" smtClean="0"/>
            <a:t> oldu</a:t>
          </a:r>
          <a:endParaRPr lang="tr-TR" sz="2400" kern="1200" dirty="0"/>
        </a:p>
      </dsp:txBody>
      <dsp:txXfrm rot="10800000">
        <a:off x="0" y="3241398"/>
        <a:ext cx="10771909" cy="708442"/>
      </dsp:txXfrm>
    </dsp:sp>
    <dsp:sp modelId="{7246B845-D23F-4490-8239-31647313DC6E}">
      <dsp:nvSpPr>
        <dsp:cNvPr id="0" name=""/>
        <dsp:cNvSpPr/>
      </dsp:nvSpPr>
      <dsp:spPr>
        <a:xfrm rot="10800000">
          <a:off x="0" y="2161734"/>
          <a:ext cx="10771909" cy="1090297"/>
        </a:xfrm>
        <a:prstGeom prst="upArrowCallout">
          <a:avLst/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/>
            <a:t>Sol </a:t>
          </a:r>
          <a:r>
            <a:rPr lang="tr-TR" sz="2400" kern="1200" dirty="0" err="1" smtClean="0"/>
            <a:t>femoral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kateter</a:t>
          </a:r>
          <a:r>
            <a:rPr lang="tr-TR" sz="2400" kern="1200" dirty="0" smtClean="0"/>
            <a:t> takıldı ve PD hazırlıklarına başlandı</a:t>
          </a:r>
          <a:endParaRPr lang="tr-TR" sz="2400" kern="1200" dirty="0"/>
        </a:p>
      </dsp:txBody>
      <dsp:txXfrm rot="10800000">
        <a:off x="0" y="2161734"/>
        <a:ext cx="10771909" cy="708442"/>
      </dsp:txXfrm>
    </dsp:sp>
    <dsp:sp modelId="{C9199ABF-14F0-4319-BBED-D2E130D501AC}">
      <dsp:nvSpPr>
        <dsp:cNvPr id="0" name=""/>
        <dsp:cNvSpPr/>
      </dsp:nvSpPr>
      <dsp:spPr>
        <a:xfrm rot="10800000">
          <a:off x="0" y="1082069"/>
          <a:ext cx="10771909" cy="1090297"/>
        </a:xfrm>
        <a:prstGeom prst="upArrowCallout">
          <a:avLst/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/>
            <a:t>BT </a:t>
          </a:r>
          <a:r>
            <a:rPr lang="tr-TR" sz="2400" kern="1200" dirty="0" err="1" smtClean="0"/>
            <a:t>anjiografide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superior</a:t>
          </a:r>
          <a:r>
            <a:rPr lang="tr-TR" sz="2400" kern="1200" dirty="0" smtClean="0"/>
            <a:t> vena cava </a:t>
          </a:r>
          <a:r>
            <a:rPr lang="tr-TR" sz="2400" kern="1200" dirty="0" err="1" smtClean="0"/>
            <a:t>tromboze</a:t>
          </a:r>
          <a:r>
            <a:rPr lang="tr-TR" sz="2400" kern="1200" dirty="0" err="1" smtClean="0">
              <a:sym typeface="Wingdings" panose="05000000000000000000" pitchFamily="2" charset="2"/>
            </a:rPr>
            <a:t>Juguler</a:t>
          </a:r>
          <a:r>
            <a:rPr lang="tr-TR" sz="2400" kern="1200" dirty="0" smtClean="0">
              <a:sym typeface="Wingdings" panose="05000000000000000000" pitchFamily="2" charset="2"/>
            </a:rPr>
            <a:t> </a:t>
          </a:r>
          <a:r>
            <a:rPr lang="tr-TR" sz="2400" kern="1200" dirty="0" err="1" smtClean="0">
              <a:sym typeface="Wingdings" panose="05000000000000000000" pitchFamily="2" charset="2"/>
            </a:rPr>
            <a:t>kateter</a:t>
          </a:r>
          <a:r>
            <a:rPr lang="tr-TR" sz="2400" kern="1200" dirty="0" smtClean="0">
              <a:sym typeface="Wingdings" panose="05000000000000000000" pitchFamily="2" charset="2"/>
            </a:rPr>
            <a:t> düşünülmedi</a:t>
          </a:r>
          <a:endParaRPr lang="tr-TR" sz="2400" kern="1200" dirty="0"/>
        </a:p>
      </dsp:txBody>
      <dsp:txXfrm rot="10800000">
        <a:off x="0" y="1082069"/>
        <a:ext cx="10771909" cy="708442"/>
      </dsp:txXfrm>
    </dsp:sp>
    <dsp:sp modelId="{9E9093DD-C2F3-4C27-BB5F-DF51D5CE30D3}">
      <dsp:nvSpPr>
        <dsp:cNvPr id="0" name=""/>
        <dsp:cNvSpPr/>
      </dsp:nvSpPr>
      <dsp:spPr>
        <a:xfrm rot="10800000">
          <a:off x="0" y="2405"/>
          <a:ext cx="10771909" cy="1090297"/>
        </a:xfrm>
        <a:prstGeom prst="upArrowCallout">
          <a:avLst/>
        </a:prstGeom>
        <a:solidFill>
          <a:schemeClr val="accent5"/>
        </a:solidFill>
        <a:ln w="12700" cap="flat" cmpd="sng" algn="ctr">
          <a:solidFill>
            <a:schemeClr val="accent5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/>
            <a:t>Akım olmaması nedeniyle sağ </a:t>
          </a:r>
          <a:r>
            <a:rPr lang="tr-TR" sz="2400" kern="1200" dirty="0" err="1" smtClean="0"/>
            <a:t>femoral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kateteri</a:t>
          </a:r>
          <a:r>
            <a:rPr lang="tr-TR" sz="2400" kern="1200" dirty="0" smtClean="0"/>
            <a:t> çekildi.</a:t>
          </a:r>
          <a:endParaRPr lang="tr-TR" sz="2400" kern="1200" dirty="0"/>
        </a:p>
      </dsp:txBody>
      <dsp:txXfrm rot="10800000">
        <a:off x="0" y="2405"/>
        <a:ext cx="10771909" cy="7084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78CD7D-299D-4902-B1D5-CD06818EF9E5}" type="datetimeFigureOut">
              <a:rPr lang="tr-TR" smtClean="0"/>
              <a:t>07/11/2022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E3B8FD-A484-4B24-8527-F73DF06FB5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1644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3B8FD-A484-4B24-8527-F73DF06FB56F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2301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102E-B4B0-45A8-B0D8-E1A555302A09}" type="datetimeFigureOut">
              <a:rPr lang="tr-TR" smtClean="0"/>
              <a:t>07/11/2022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F75C5-0626-4277-B19C-35F7BB61CF8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2866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102E-B4B0-45A8-B0D8-E1A555302A09}" type="datetimeFigureOut">
              <a:rPr lang="tr-TR" smtClean="0"/>
              <a:t>07/11/2022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F75C5-0626-4277-B19C-35F7BB61CF8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59147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102E-B4B0-45A8-B0D8-E1A555302A09}" type="datetimeFigureOut">
              <a:rPr lang="tr-TR" smtClean="0"/>
              <a:t>07/11/2022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F75C5-0626-4277-B19C-35F7BB61CF8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72991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102E-B4B0-45A8-B0D8-E1A555302A09}" type="datetimeFigureOut">
              <a:rPr lang="tr-TR" smtClean="0"/>
              <a:t>07/11/2022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F75C5-0626-4277-B19C-35F7BB61CF8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3220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102E-B4B0-45A8-B0D8-E1A555302A09}" type="datetimeFigureOut">
              <a:rPr lang="tr-TR" smtClean="0"/>
              <a:t>07/11/2022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F75C5-0626-4277-B19C-35F7BB61CF8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1178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102E-B4B0-45A8-B0D8-E1A555302A09}" type="datetimeFigureOut">
              <a:rPr lang="tr-TR" smtClean="0"/>
              <a:t>07/11/2022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F75C5-0626-4277-B19C-35F7BB61CF8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88082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102E-B4B0-45A8-B0D8-E1A555302A09}" type="datetimeFigureOut">
              <a:rPr lang="tr-TR" smtClean="0"/>
              <a:t>07/11/2022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F75C5-0626-4277-B19C-35F7BB61CF8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6546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102E-B4B0-45A8-B0D8-E1A555302A09}" type="datetimeFigureOut">
              <a:rPr lang="tr-TR" smtClean="0"/>
              <a:t>07/11/2022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F75C5-0626-4277-B19C-35F7BB61CF8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7401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102E-B4B0-45A8-B0D8-E1A555302A09}" type="datetimeFigureOut">
              <a:rPr lang="tr-TR" smtClean="0"/>
              <a:t>07/11/2022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F75C5-0626-4277-B19C-35F7BB61CF8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19533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102E-B4B0-45A8-B0D8-E1A555302A09}" type="datetimeFigureOut">
              <a:rPr lang="tr-TR" smtClean="0"/>
              <a:t>07/11/2022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F75C5-0626-4277-B19C-35F7BB61CF8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64993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F102E-B4B0-45A8-B0D8-E1A555302A09}" type="datetimeFigureOut">
              <a:rPr lang="tr-TR" smtClean="0"/>
              <a:t>07/11/2022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F75C5-0626-4277-B19C-35F7BB61CF8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3202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F102E-B4B0-45A8-B0D8-E1A555302A09}" type="datetimeFigureOut">
              <a:rPr lang="tr-TR" smtClean="0"/>
              <a:t>07/11/2022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DF75C5-0626-4277-B19C-35F7BB61CF8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7550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emf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809732"/>
            <a:ext cx="9144000" cy="2387600"/>
          </a:xfrm>
        </p:spPr>
        <p:txBody>
          <a:bodyPr/>
          <a:lstStyle/>
          <a:p>
            <a:r>
              <a:rPr lang="tr-TR" dirty="0" smtClean="0"/>
              <a:t>PERİTON DİYALİZİNDE 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ZOR OLGULAR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676400" y="4351302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Hemşire Lamiye Yücel</a:t>
            </a:r>
          </a:p>
          <a:p>
            <a:r>
              <a:rPr lang="tr-TR" dirty="0" err="1" smtClean="0"/>
              <a:t>Bezmialem</a:t>
            </a:r>
            <a:r>
              <a:rPr lang="tr-TR" dirty="0" smtClean="0"/>
              <a:t> Vakıf Üniversitesi Tıp Fakültesi Hastanesi</a:t>
            </a:r>
          </a:p>
          <a:p>
            <a:r>
              <a:rPr lang="tr-TR" dirty="0" smtClean="0"/>
              <a:t>Periton Diyalizi </a:t>
            </a:r>
            <a:r>
              <a:rPr lang="tr-TR" dirty="0" smtClean="0"/>
              <a:t>Ünitesi</a:t>
            </a:r>
          </a:p>
          <a:p>
            <a:r>
              <a:rPr lang="tr-TR" dirty="0" smtClean="0"/>
              <a:t>12.11.2022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5854" y="0"/>
            <a:ext cx="2237076" cy="2405025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132" y="-1"/>
            <a:ext cx="1298064" cy="1205345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3562" y="96982"/>
            <a:ext cx="1358438" cy="146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36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Periton diyalizi avantajları: </a:t>
            </a:r>
          </a:p>
          <a:p>
            <a:pPr lvl="1"/>
            <a:r>
              <a:rPr lang="tr-TR" dirty="0" smtClean="0"/>
              <a:t>Sosyal hayatta özgürlük</a:t>
            </a:r>
          </a:p>
          <a:p>
            <a:pPr lvl="1"/>
            <a:r>
              <a:rPr lang="tr-TR" dirty="0" smtClean="0"/>
              <a:t>Kalan böbrek işlevlerinin korunması</a:t>
            </a:r>
          </a:p>
          <a:p>
            <a:pPr lvl="1"/>
            <a:r>
              <a:rPr lang="tr-TR" dirty="0" smtClean="0"/>
              <a:t>Hipotansiyon ataklarının olmaması</a:t>
            </a:r>
          </a:p>
          <a:p>
            <a:pPr lvl="1"/>
            <a:r>
              <a:rPr lang="tr-TR" dirty="0" smtClean="0"/>
              <a:t>Aneminin daha az </a:t>
            </a:r>
            <a:r>
              <a:rPr lang="tr-TR" dirty="0" smtClean="0"/>
              <a:t>olması</a:t>
            </a:r>
          </a:p>
          <a:p>
            <a:pPr lvl="1"/>
            <a:r>
              <a:rPr lang="tr-TR" dirty="0" smtClean="0"/>
              <a:t>Damar yolu ihtiyacının olmaması</a:t>
            </a:r>
            <a:endParaRPr lang="tr-TR" dirty="0" smtClean="0"/>
          </a:p>
          <a:p>
            <a:pPr lvl="1"/>
            <a:r>
              <a:rPr lang="tr-TR" dirty="0" err="1" smtClean="0"/>
              <a:t>Heparin</a:t>
            </a:r>
            <a:r>
              <a:rPr lang="tr-TR" dirty="0" smtClean="0"/>
              <a:t> ihtiyacı olmaması</a:t>
            </a:r>
          </a:p>
          <a:p>
            <a:pPr lvl="1"/>
            <a:endParaRPr lang="tr-TR" dirty="0" smtClean="0"/>
          </a:p>
          <a:p>
            <a:pPr lvl="1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7174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3600" dirty="0" smtClean="0"/>
              <a:t>Her hastada olur mu?</a:t>
            </a:r>
          </a:p>
          <a:p>
            <a:pPr lvl="1"/>
            <a:r>
              <a:rPr lang="tr-TR" sz="3200" dirty="0" err="1" smtClean="0"/>
              <a:t>Kontrendikasyon</a:t>
            </a:r>
            <a:r>
              <a:rPr lang="tr-TR" sz="3200" dirty="0" smtClean="0"/>
              <a:t> olmayan her hastada olur</a:t>
            </a:r>
          </a:p>
          <a:p>
            <a:pPr lvl="1"/>
            <a:endParaRPr lang="tr-TR" sz="3200" dirty="0"/>
          </a:p>
          <a:p>
            <a:pPr lvl="1"/>
            <a:r>
              <a:rPr lang="tr-TR" sz="3200" dirty="0" err="1" smtClean="0"/>
              <a:t>Kontrendikasyonlar</a:t>
            </a:r>
            <a:r>
              <a:rPr lang="tr-TR" sz="3200" dirty="0" smtClean="0"/>
              <a:t> nelerdir? </a:t>
            </a:r>
          </a:p>
          <a:p>
            <a:pPr lvl="2"/>
            <a:r>
              <a:rPr lang="tr-TR" sz="2800" dirty="0" smtClean="0"/>
              <a:t>Batın içi </a:t>
            </a:r>
            <a:r>
              <a:rPr lang="tr-TR" sz="2800" dirty="0" err="1" smtClean="0"/>
              <a:t>infeksiyonlar</a:t>
            </a:r>
            <a:endParaRPr lang="tr-TR" sz="2800" dirty="0" smtClean="0"/>
          </a:p>
          <a:p>
            <a:pPr lvl="2"/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68693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516207" y="1471900"/>
            <a:ext cx="10515600" cy="4351338"/>
          </a:xfrm>
        </p:spPr>
        <p:txBody>
          <a:bodyPr>
            <a:normAutofit/>
          </a:bodyPr>
          <a:lstStyle/>
          <a:p>
            <a:r>
              <a:rPr lang="tr-TR" sz="3600" dirty="0" smtClean="0"/>
              <a:t>Zor hastalarda PD için başlıca gereksinim: </a:t>
            </a:r>
          </a:p>
          <a:p>
            <a:pPr lvl="1"/>
            <a:r>
              <a:rPr lang="tr-TR" sz="3200" dirty="0" smtClean="0"/>
              <a:t>Tecrübeli PD hemşiresi</a:t>
            </a:r>
          </a:p>
          <a:p>
            <a:pPr lvl="1"/>
            <a:r>
              <a:rPr lang="tr-TR" sz="3200" dirty="0" smtClean="0"/>
              <a:t>Sabır</a:t>
            </a:r>
          </a:p>
          <a:p>
            <a:pPr lvl="1"/>
            <a:r>
              <a:rPr lang="tr-TR" sz="3200" dirty="0" smtClean="0"/>
              <a:t>Zaman</a:t>
            </a:r>
          </a:p>
          <a:p>
            <a:pPr lvl="1"/>
            <a:r>
              <a:rPr lang="tr-TR" sz="3200" dirty="0" smtClean="0"/>
              <a:t>Hasta isteği ve uyumu</a:t>
            </a:r>
          </a:p>
          <a:p>
            <a:pPr lvl="1"/>
            <a:r>
              <a:rPr lang="tr-TR" sz="3200" dirty="0" smtClean="0"/>
              <a:t>Hasta yakını desteği</a:t>
            </a:r>
            <a:endParaRPr lang="tr-TR" sz="3200" dirty="0"/>
          </a:p>
        </p:txBody>
      </p:sp>
      <p:pic>
        <p:nvPicPr>
          <p:cNvPr id="4" name="Picture 2" descr="Nefroloj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45" y="495515"/>
            <a:ext cx="11596255" cy="652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6704301" y="1471900"/>
            <a:ext cx="1357313" cy="30099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8336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Olgu-1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AE</a:t>
            </a:r>
          </a:p>
          <a:p>
            <a:r>
              <a:rPr lang="tr-TR" dirty="0" smtClean="0"/>
              <a:t>76 yaş, E</a:t>
            </a:r>
          </a:p>
          <a:p>
            <a:r>
              <a:rPr lang="tr-TR" dirty="0" err="1" smtClean="0"/>
              <a:t>Polikistik</a:t>
            </a:r>
            <a:r>
              <a:rPr lang="tr-TR" dirty="0" smtClean="0"/>
              <a:t> böbrek hastalığına bağlı böbrek yetersizliği</a:t>
            </a:r>
          </a:p>
          <a:p>
            <a:r>
              <a:rPr lang="tr-TR" dirty="0" smtClean="0"/>
              <a:t>RRT eğitimi sonucu PD kararı verdi</a:t>
            </a:r>
          </a:p>
          <a:p>
            <a:r>
              <a:rPr lang="tr-TR" dirty="0" smtClean="0"/>
              <a:t>2016 da PD </a:t>
            </a:r>
            <a:r>
              <a:rPr lang="tr-TR" dirty="0" err="1" smtClean="0"/>
              <a:t>kateteri</a:t>
            </a:r>
            <a:r>
              <a:rPr lang="tr-TR" dirty="0" smtClean="0"/>
              <a:t> takıldı</a:t>
            </a:r>
          </a:p>
          <a:p>
            <a:r>
              <a:rPr lang="tr-TR" dirty="0" smtClean="0"/>
              <a:t>Eğitimi 3 ay sürdü</a:t>
            </a:r>
          </a:p>
          <a:p>
            <a:r>
              <a:rPr lang="tr-TR" dirty="0" smtClean="0"/>
              <a:t>SAPD tedavisi ile klinik, laboratuvar ve PET bulguları hedefte</a:t>
            </a:r>
          </a:p>
          <a:p>
            <a:r>
              <a:rPr lang="tr-TR" dirty="0" smtClean="0"/>
              <a:t>2021 de 1 peritonit atağı (Gram pozitif)</a:t>
            </a:r>
          </a:p>
          <a:p>
            <a:r>
              <a:rPr lang="tr-TR" dirty="0" smtClean="0"/>
              <a:t>Sebep araştırmasında etken bulunamadı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54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Ev ziyareti </a:t>
            </a:r>
            <a:r>
              <a:rPr lang="tr-TR" dirty="0" err="1" smtClean="0"/>
              <a:t>pandemi</a:t>
            </a:r>
            <a:r>
              <a:rPr lang="tr-TR" dirty="0" smtClean="0"/>
              <a:t> nedeniyle yapılamıyor</a:t>
            </a:r>
          </a:p>
          <a:p>
            <a:r>
              <a:rPr lang="tr-TR" dirty="0" smtClean="0"/>
              <a:t>Hasta ve yakınlarına tekrar eğitim </a:t>
            </a:r>
            <a:r>
              <a:rPr lang="tr-TR" dirty="0" smtClean="0"/>
              <a:t>verildi</a:t>
            </a:r>
            <a:endParaRPr lang="tr-TR" dirty="0" smtClean="0"/>
          </a:p>
          <a:p>
            <a:r>
              <a:rPr lang="tr-TR" dirty="0" smtClean="0"/>
              <a:t>2022 </a:t>
            </a:r>
            <a:r>
              <a:rPr lang="tr-TR" dirty="0" err="1" smtClean="0"/>
              <a:t>Ağustos’da</a:t>
            </a:r>
            <a:r>
              <a:rPr lang="tr-TR" dirty="0" smtClean="0"/>
              <a:t> peritonit atağı</a:t>
            </a:r>
          </a:p>
          <a:p>
            <a:r>
              <a:rPr lang="tr-TR" dirty="0" err="1" smtClean="0"/>
              <a:t>Klebsiella</a:t>
            </a:r>
            <a:r>
              <a:rPr lang="tr-TR" dirty="0" smtClean="0"/>
              <a:t> üremesi var</a:t>
            </a:r>
          </a:p>
          <a:p>
            <a:r>
              <a:rPr lang="tr-TR" dirty="0" smtClean="0"/>
              <a:t>3 hafta </a:t>
            </a:r>
            <a:r>
              <a:rPr lang="tr-TR" dirty="0" err="1" smtClean="0"/>
              <a:t>seftazidim</a:t>
            </a:r>
            <a:r>
              <a:rPr lang="tr-TR" dirty="0" smtClean="0"/>
              <a:t> tedavisi </a:t>
            </a:r>
            <a:r>
              <a:rPr lang="tr-TR" dirty="0" smtClean="0"/>
              <a:t>planlandı</a:t>
            </a:r>
            <a:endParaRPr lang="tr-TR" dirty="0" smtClean="0"/>
          </a:p>
          <a:p>
            <a:r>
              <a:rPr lang="tr-TR" dirty="0" smtClean="0"/>
              <a:t>Hücre sayımı takiplerinde sorun yok</a:t>
            </a:r>
          </a:p>
          <a:p>
            <a:r>
              <a:rPr lang="tr-TR" dirty="0" smtClean="0"/>
              <a:t>Reçeteleri düzenlendi</a:t>
            </a:r>
          </a:p>
          <a:p>
            <a:r>
              <a:rPr lang="tr-TR" dirty="0" smtClean="0"/>
              <a:t>Peritonit atağının 20. gününde hücre sayımında yükselme</a:t>
            </a:r>
          </a:p>
        </p:txBody>
      </p:sp>
    </p:spTree>
    <p:extLst>
      <p:ext uri="{BB962C8B-B14F-4D97-AF65-F5344CB8AC3E}">
        <p14:creationId xmlns:p14="http://schemas.microsoft.com/office/powerpoint/2010/main" val="7320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Neden?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r>
              <a:rPr lang="tr-TR" dirty="0" smtClean="0"/>
              <a:t>Tekrar tekrar görüşmeler sonrası hastanın tedavisinin 14 gün yeterli olduğunu düşündüğü ve antibiyotiğini kestiği anlaşıldı</a:t>
            </a:r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325" y="2256126"/>
            <a:ext cx="4271385" cy="198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5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Neden peritonit oldu?</a:t>
            </a:r>
          </a:p>
          <a:p>
            <a:r>
              <a:rPr lang="tr-TR" dirty="0" smtClean="0"/>
              <a:t>Hastanın sıvıları haftalık olarak poşetlerinde çıkarıp sakladığı öğrenildi. 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9764" y="3360593"/>
            <a:ext cx="2292927" cy="216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26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Mesaj-1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Hastalara tekrar tekrar eğitim verilmeli</a:t>
            </a:r>
          </a:p>
          <a:p>
            <a:r>
              <a:rPr lang="tr-TR" dirty="0" smtClean="0"/>
              <a:t>Şüpheci olunmalı</a:t>
            </a:r>
          </a:p>
          <a:p>
            <a:r>
              <a:rPr lang="tr-TR" dirty="0" smtClean="0"/>
              <a:t>Hatalar erken tespit edilmeli</a:t>
            </a:r>
          </a:p>
          <a:p>
            <a:r>
              <a:rPr lang="tr-TR" dirty="0" smtClean="0"/>
              <a:t>Kuralların gevşetilemeyeceği konusunda kararlı olunmalı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0560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962274"/>
            <a:ext cx="10515600" cy="3336925"/>
          </a:xfrm>
        </p:spPr>
        <p:txBody>
          <a:bodyPr/>
          <a:lstStyle/>
          <a:p>
            <a:r>
              <a:rPr lang="tr-TR" dirty="0" smtClean="0"/>
              <a:t>Kılavuzlara göre PD hastalarına tekrar eğitim gereklilikleri: </a:t>
            </a:r>
          </a:p>
          <a:p>
            <a:pPr lvl="1"/>
            <a:r>
              <a:rPr lang="tr-TR" dirty="0" smtClean="0"/>
              <a:t>Uzun hastane yatışları sonrası</a:t>
            </a:r>
          </a:p>
          <a:p>
            <a:pPr lvl="1"/>
            <a:r>
              <a:rPr lang="tr-TR" dirty="0" smtClean="0"/>
              <a:t>Peritonit ve/veya çıkış yeri enfeksiyonu sonrası</a:t>
            </a:r>
          </a:p>
          <a:p>
            <a:pPr lvl="1"/>
            <a:r>
              <a:rPr lang="tr-TR" dirty="0" smtClean="0"/>
              <a:t>Tedavi değişiklikleri sonrası</a:t>
            </a:r>
          </a:p>
          <a:p>
            <a:pPr lvl="1"/>
            <a:r>
              <a:rPr lang="tr-TR" dirty="0" smtClean="0"/>
              <a:t>Bakım veren kişi değiştiğinde</a:t>
            </a:r>
          </a:p>
          <a:p>
            <a:pPr lvl="1"/>
            <a:r>
              <a:rPr lang="tr-TR" dirty="0" err="1" smtClean="0"/>
              <a:t>PD’ye</a:t>
            </a:r>
            <a:r>
              <a:rPr lang="tr-TR" dirty="0" smtClean="0"/>
              <a:t> ara verilmesi gereken durumlardan sonra</a:t>
            </a:r>
          </a:p>
          <a:p>
            <a:pPr lvl="1"/>
            <a:r>
              <a:rPr lang="tr-TR" dirty="0" smtClean="0"/>
              <a:t>Görme, algılama sorunları olduğunda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292" y="0"/>
            <a:ext cx="6410325" cy="296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673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Olgu-2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718666"/>
          </a:xfrm>
        </p:spPr>
        <p:txBody>
          <a:bodyPr/>
          <a:lstStyle/>
          <a:p>
            <a:r>
              <a:rPr lang="tr-TR" dirty="0" smtClean="0"/>
              <a:t>FD</a:t>
            </a:r>
          </a:p>
          <a:p>
            <a:r>
              <a:rPr lang="tr-TR" dirty="0" smtClean="0"/>
              <a:t>39 yaşında erkek</a:t>
            </a:r>
          </a:p>
          <a:p>
            <a:r>
              <a:rPr lang="tr-TR" dirty="0" err="1" smtClean="0"/>
              <a:t>Polikistik</a:t>
            </a:r>
            <a:r>
              <a:rPr lang="tr-TR" dirty="0" smtClean="0"/>
              <a:t> böbrek hastası</a:t>
            </a:r>
          </a:p>
          <a:p>
            <a:r>
              <a:rPr lang="tr-TR" dirty="0" smtClean="0"/>
              <a:t>Böbrek hacimleri büyük</a:t>
            </a:r>
          </a:p>
          <a:p>
            <a:r>
              <a:rPr lang="tr-TR" dirty="0" smtClean="0"/>
              <a:t>PD uygun mu?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1349829" y="4679228"/>
            <a:ext cx="9697014" cy="95410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tr-TR" sz="2800" dirty="0" err="1" smtClean="0">
                <a:solidFill>
                  <a:schemeClr val="bg1"/>
                </a:solidFill>
              </a:rPr>
              <a:t>Polikistik</a:t>
            </a:r>
            <a:r>
              <a:rPr lang="tr-TR" sz="2800" dirty="0" smtClean="0">
                <a:solidFill>
                  <a:schemeClr val="bg1"/>
                </a:solidFill>
              </a:rPr>
              <a:t> böbrek hastaları da periton diyalizi yapabilir</a:t>
            </a:r>
          </a:p>
          <a:p>
            <a:r>
              <a:rPr lang="tr-TR" sz="2800" dirty="0" err="1" smtClean="0">
                <a:solidFill>
                  <a:schemeClr val="bg1"/>
                </a:solidFill>
              </a:rPr>
              <a:t>Kateter</a:t>
            </a:r>
            <a:r>
              <a:rPr lang="tr-TR" sz="2800" dirty="0" smtClean="0">
                <a:solidFill>
                  <a:schemeClr val="bg1"/>
                </a:solidFill>
              </a:rPr>
              <a:t> takılırken </a:t>
            </a:r>
            <a:r>
              <a:rPr lang="tr-TR" sz="2800" dirty="0" err="1" smtClean="0">
                <a:solidFill>
                  <a:schemeClr val="bg1"/>
                </a:solidFill>
              </a:rPr>
              <a:t>laparoskopik</a:t>
            </a:r>
            <a:r>
              <a:rPr lang="tr-TR" sz="2800" dirty="0" smtClean="0">
                <a:solidFill>
                  <a:schemeClr val="bg1"/>
                </a:solidFill>
              </a:rPr>
              <a:t> yöntem kullanmak mantıklı olabilir</a:t>
            </a:r>
            <a:endParaRPr lang="tr-T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80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52055" y="628364"/>
            <a:ext cx="10515600" cy="4351338"/>
          </a:xfrm>
        </p:spPr>
        <p:txBody>
          <a:bodyPr>
            <a:normAutofit/>
          </a:bodyPr>
          <a:lstStyle/>
          <a:p>
            <a:r>
              <a:rPr lang="tr-TR" dirty="0" smtClean="0"/>
              <a:t>Eğitim sürecinde sorun yok</a:t>
            </a:r>
          </a:p>
          <a:p>
            <a:r>
              <a:rPr lang="tr-TR" dirty="0" smtClean="0"/>
              <a:t>3 hafta içinde periton diyalizine başlandı</a:t>
            </a:r>
          </a:p>
          <a:p>
            <a:r>
              <a:rPr lang="tr-TR" dirty="0" smtClean="0"/>
              <a:t>Aşçı</a:t>
            </a:r>
          </a:p>
          <a:p>
            <a:r>
              <a:rPr lang="tr-TR" dirty="0" smtClean="0"/>
              <a:t>Çalışmaya başladı ancak işverenine PD hastası olduğunu söylemiyor</a:t>
            </a:r>
          </a:p>
          <a:p>
            <a:r>
              <a:rPr lang="tr-TR" dirty="0"/>
              <a:t>3 ay sonra </a:t>
            </a:r>
            <a:r>
              <a:rPr lang="tr-TR" dirty="0" err="1"/>
              <a:t>umbilikal</a:t>
            </a:r>
            <a:r>
              <a:rPr lang="tr-TR" dirty="0"/>
              <a:t> </a:t>
            </a:r>
            <a:r>
              <a:rPr lang="tr-TR" dirty="0" err="1"/>
              <a:t>herni</a:t>
            </a:r>
            <a:endParaRPr lang="tr-TR" dirty="0"/>
          </a:p>
          <a:p>
            <a:pPr lvl="1"/>
            <a:r>
              <a:rPr lang="tr-TR" dirty="0" smtClean="0"/>
              <a:t>Periton sıvılarının arttırdığı karın içi basıncı?</a:t>
            </a:r>
          </a:p>
          <a:p>
            <a:pPr lvl="1"/>
            <a:r>
              <a:rPr lang="tr-TR" dirty="0" smtClean="0"/>
              <a:t>Ağırlık kaldırma?</a:t>
            </a:r>
          </a:p>
          <a:p>
            <a:pPr lvl="1"/>
            <a:endParaRPr lang="tr-TR" dirty="0" smtClean="0"/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AutoShape 4" descr="Boiler Cook Images | Free Vectors, Stock Photos &amp; PSD"/>
          <p:cNvSpPr>
            <a:spLocks noChangeAspect="1" noChangeArrowheads="1"/>
          </p:cNvSpPr>
          <p:nvPr/>
        </p:nvSpPr>
        <p:spPr bwMode="auto">
          <a:xfrm>
            <a:off x="155574" y="-144463"/>
            <a:ext cx="1211259" cy="1211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" name="AutoShape 6" descr="Boiler Cook Images | Free Vectors, Stock Photos &amp; PSD"/>
          <p:cNvSpPr>
            <a:spLocks noChangeAspect="1" noChangeArrowheads="1"/>
          </p:cNvSpPr>
          <p:nvPr/>
        </p:nvSpPr>
        <p:spPr bwMode="auto">
          <a:xfrm>
            <a:off x="307974" y="7937"/>
            <a:ext cx="1211259" cy="1211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18" y="732992"/>
            <a:ext cx="2182091" cy="1484143"/>
          </a:xfrm>
          <a:prstGeom prst="rect">
            <a:avLst/>
          </a:prstGeom>
        </p:spPr>
      </p:pic>
      <p:sp>
        <p:nvSpPr>
          <p:cNvPr id="7" name="AutoShape 2" descr="https://apis.mail.yahoo.com/ws/v3/mailboxes/@.id==VjN-vJaPMYFVqhWkwP3BU_ax_WlXe1tiaiXHXx_wmUrPFqJOz-5UpJ9TLMuz91Xbiqo56F676llwJijNHGM9Rx73ng/messages/@.id==ADTBHLFp5NsfY1AkRgE0mOBzQWI/content/parts/@.id==2/thumbnail?appid=YMailNorrin&amp;downloadWhenThumbnailFails=true&amp;pid=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5230" y="4104487"/>
            <a:ext cx="3967581" cy="2214995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496" y="4104486"/>
            <a:ext cx="3141239" cy="2180956"/>
          </a:xfrm>
          <a:prstGeom prst="rect">
            <a:avLst/>
          </a:prstGeom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3963" y="4104486"/>
            <a:ext cx="3753186" cy="2214995"/>
          </a:xfrm>
          <a:prstGeom prst="rect">
            <a:avLst/>
          </a:prstGeom>
        </p:spPr>
      </p:pic>
      <p:sp>
        <p:nvSpPr>
          <p:cNvPr id="2" name="Metin kutusu 1"/>
          <p:cNvSpPr txBox="1"/>
          <p:nvPr/>
        </p:nvSpPr>
        <p:spPr>
          <a:xfrm>
            <a:off x="3595230" y="6488668"/>
            <a:ext cx="4471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Hastadan fotoğraf paylaşımı için izin alınmıştır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8456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Fıtık nedeniyle APD programına geçildi. </a:t>
            </a:r>
          </a:p>
          <a:p>
            <a:r>
              <a:rPr lang="tr-TR" dirty="0" smtClean="0"/>
              <a:t>Karın içi basıncı arttıracak hareketler konusunda uyarıldı</a:t>
            </a:r>
          </a:p>
          <a:p>
            <a:r>
              <a:rPr lang="tr-TR" dirty="0" smtClean="0"/>
              <a:t>6. aydan itibaren diyaliz yetersizliği bulguları</a:t>
            </a:r>
          </a:p>
          <a:p>
            <a:pPr lvl="1"/>
            <a:r>
              <a:rPr lang="tr-TR" dirty="0" smtClean="0"/>
              <a:t>Doz mu yeterli değil?</a:t>
            </a:r>
          </a:p>
          <a:p>
            <a:pPr lvl="1"/>
            <a:r>
              <a:rPr lang="tr-TR" dirty="0" smtClean="0"/>
              <a:t>Hasta mı yapmıyor?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0623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93110"/>
            <a:ext cx="10515600" cy="1804266"/>
          </a:xfrm>
        </p:spPr>
        <p:txBody>
          <a:bodyPr>
            <a:normAutofit/>
          </a:bodyPr>
          <a:lstStyle/>
          <a:p>
            <a:r>
              <a:rPr lang="tr-TR" dirty="0" smtClean="0"/>
              <a:t>Online sistemden kontrol edildiğinde APD cihazından erken ayrıldığı, zaman zaman programına müdahale ettiği görüldü.</a:t>
            </a:r>
          </a:p>
          <a:p>
            <a:r>
              <a:rPr lang="tr-TR" dirty="0" smtClean="0"/>
              <a:t>Tekrar eğitim verildi, diyaliz dozu arttırıldı, oral sıvı ve tuz alımı kısıtlandı, </a:t>
            </a:r>
            <a:r>
              <a:rPr lang="tr-TR" dirty="0" err="1" smtClean="0"/>
              <a:t>diüretik</a:t>
            </a:r>
            <a:r>
              <a:rPr lang="tr-TR" dirty="0" smtClean="0"/>
              <a:t> dozu arttırıldı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193225" y="3297376"/>
            <a:ext cx="5563339" cy="30469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400" dirty="0" smtClean="0"/>
              <a:t>8 saat, 4 döngü, 2000 cc dolum hacmi, %1.5 </a:t>
            </a:r>
            <a:r>
              <a:rPr lang="tr-TR" sz="2400" dirty="0" err="1" smtClean="0"/>
              <a:t>dekstrozlu</a:t>
            </a:r>
            <a:r>
              <a:rPr lang="tr-TR" sz="2400" dirty="0" smtClean="0"/>
              <a:t> solüsyon</a:t>
            </a:r>
          </a:p>
          <a:p>
            <a:r>
              <a:rPr lang="tr-TR" sz="2400" dirty="0" smtClean="0"/>
              <a:t>Günlük idrar miktarı: 2000 cc</a:t>
            </a:r>
          </a:p>
          <a:p>
            <a:r>
              <a:rPr lang="tr-TR" sz="2400" dirty="0" smtClean="0"/>
              <a:t>UF: 800 cc</a:t>
            </a:r>
          </a:p>
          <a:p>
            <a:r>
              <a:rPr lang="tr-TR" sz="2400" dirty="0" err="1"/>
              <a:t>Kt</a:t>
            </a:r>
            <a:r>
              <a:rPr lang="tr-TR" sz="2400" dirty="0"/>
              <a:t>/V: </a:t>
            </a:r>
            <a:r>
              <a:rPr lang="tr-TR" sz="2400" dirty="0" smtClean="0"/>
              <a:t>1,7</a:t>
            </a:r>
            <a:endParaRPr lang="tr-TR" sz="2400" dirty="0"/>
          </a:p>
          <a:p>
            <a:r>
              <a:rPr lang="tr-TR" sz="2400" dirty="0" smtClean="0"/>
              <a:t>Ödemli</a:t>
            </a:r>
          </a:p>
          <a:p>
            <a:r>
              <a:rPr lang="tr-TR" sz="2400" dirty="0" smtClean="0"/>
              <a:t>Fosfor düzeyleri yüksek seyrediyor</a:t>
            </a:r>
          </a:p>
          <a:p>
            <a:r>
              <a:rPr lang="tr-TR" sz="2400" dirty="0" smtClean="0"/>
              <a:t>Üre: 160 mg/dl, </a:t>
            </a:r>
            <a:r>
              <a:rPr lang="tr-TR" sz="2400" dirty="0" err="1" smtClean="0"/>
              <a:t>kreatinin</a:t>
            </a:r>
            <a:r>
              <a:rPr lang="tr-TR" sz="2400" dirty="0" smtClean="0"/>
              <a:t>: 12 mg/dl</a:t>
            </a:r>
            <a:endParaRPr lang="tr-TR" sz="2400" dirty="0"/>
          </a:p>
        </p:txBody>
      </p:sp>
      <p:sp>
        <p:nvSpPr>
          <p:cNvPr id="5" name="Metin kutusu 4"/>
          <p:cNvSpPr txBox="1"/>
          <p:nvPr/>
        </p:nvSpPr>
        <p:spPr>
          <a:xfrm>
            <a:off x="6096000" y="3297376"/>
            <a:ext cx="5777345" cy="304698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tr-TR" sz="2400" dirty="0"/>
              <a:t>9</a:t>
            </a:r>
            <a:r>
              <a:rPr lang="tr-TR" sz="2400" dirty="0" smtClean="0"/>
              <a:t> saat, 4 döngü, 2300 cc dolum hacmi, %1.5 </a:t>
            </a:r>
            <a:r>
              <a:rPr lang="tr-TR" sz="2400" dirty="0" err="1" smtClean="0"/>
              <a:t>dekstrozlu</a:t>
            </a:r>
            <a:r>
              <a:rPr lang="tr-TR" sz="2400" dirty="0" smtClean="0"/>
              <a:t> solüsyon</a:t>
            </a:r>
          </a:p>
          <a:p>
            <a:r>
              <a:rPr lang="tr-TR" sz="2400" dirty="0" smtClean="0"/>
              <a:t>Günlük idrar miktarı: 1800 cc</a:t>
            </a:r>
          </a:p>
          <a:p>
            <a:r>
              <a:rPr lang="tr-TR" sz="2400" dirty="0" smtClean="0"/>
              <a:t>UF: 500 cc/gün</a:t>
            </a:r>
          </a:p>
          <a:p>
            <a:r>
              <a:rPr lang="tr-TR" sz="2400" dirty="0" err="1" smtClean="0"/>
              <a:t>Kt</a:t>
            </a:r>
            <a:r>
              <a:rPr lang="tr-TR" sz="2400" dirty="0" smtClean="0"/>
              <a:t>/V: 1,95</a:t>
            </a:r>
          </a:p>
          <a:p>
            <a:r>
              <a:rPr lang="tr-TR" sz="2400" dirty="0" smtClean="0"/>
              <a:t>Ödemi geriledi</a:t>
            </a:r>
          </a:p>
          <a:p>
            <a:r>
              <a:rPr lang="tr-TR" sz="2400" dirty="0" smtClean="0"/>
              <a:t>Fosfor düzeyi daha düşük</a:t>
            </a:r>
          </a:p>
          <a:p>
            <a:r>
              <a:rPr lang="tr-TR" sz="2400" dirty="0" smtClean="0"/>
              <a:t>Üre: 140 mg/dl </a:t>
            </a:r>
            <a:r>
              <a:rPr lang="tr-TR" sz="2400" dirty="0" err="1" smtClean="0"/>
              <a:t>Kreatinin</a:t>
            </a:r>
            <a:r>
              <a:rPr lang="tr-TR" sz="2400" dirty="0" smtClean="0"/>
              <a:t>: 11 mg/dl</a:t>
            </a:r>
            <a:endParaRPr lang="tr-TR" sz="2400" dirty="0"/>
          </a:p>
        </p:txBody>
      </p:sp>
      <p:sp>
        <p:nvSpPr>
          <p:cNvPr id="6" name="Metin kutusu 5"/>
          <p:cNvSpPr txBox="1"/>
          <p:nvPr/>
        </p:nvSpPr>
        <p:spPr>
          <a:xfrm>
            <a:off x="1440874" y="4026901"/>
            <a:ext cx="8908472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3200" dirty="0" smtClean="0"/>
              <a:t>Beslenme eğitimleri çok önemli</a:t>
            </a:r>
          </a:p>
          <a:p>
            <a:r>
              <a:rPr lang="tr-TR" sz="3200" dirty="0" smtClean="0"/>
              <a:t>UF ve idrar miktarında anlamlı değişiklik olmamasına rağmen </a:t>
            </a:r>
            <a:r>
              <a:rPr lang="tr-TR" sz="3200" dirty="0" err="1" smtClean="0"/>
              <a:t>hipervolemi</a:t>
            </a:r>
            <a:r>
              <a:rPr lang="tr-TR" sz="3200" dirty="0" smtClean="0"/>
              <a:t> tedavisi başarılı oldu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3830037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2022 Nisan, Haziran ve Ağustos aylarında üç peritonit atağı (birinde üreme yok, biri Gram pozitif, diğeri Gram negatif ajan ile)</a:t>
            </a:r>
          </a:p>
          <a:p>
            <a:pPr lvl="1"/>
            <a:r>
              <a:rPr lang="tr-TR" dirty="0" smtClean="0"/>
              <a:t>Sık peritonit</a:t>
            </a:r>
          </a:p>
          <a:p>
            <a:pPr lvl="1"/>
            <a:r>
              <a:rPr lang="tr-TR" dirty="0" smtClean="0"/>
              <a:t>Fıtık</a:t>
            </a:r>
          </a:p>
          <a:p>
            <a:pPr lvl="1"/>
            <a:r>
              <a:rPr lang="tr-TR" dirty="0" smtClean="0"/>
              <a:t>Diyaliz yetersizliği</a:t>
            </a:r>
          </a:p>
          <a:p>
            <a:pPr lvl="1"/>
            <a:r>
              <a:rPr lang="tr-TR" dirty="0" smtClean="0"/>
              <a:t>Tedavi uyumsuzluğu</a:t>
            </a:r>
          </a:p>
          <a:p>
            <a:r>
              <a:rPr lang="tr-TR" dirty="0" smtClean="0"/>
              <a:t>Hasta kontrollerine düzensiz geliyor</a:t>
            </a:r>
          </a:p>
          <a:p>
            <a:r>
              <a:rPr lang="tr-TR" dirty="0" smtClean="0"/>
              <a:t>Telefon aramalarına dönmüyor</a:t>
            </a:r>
          </a:p>
          <a:p>
            <a:r>
              <a:rPr lang="tr-TR" dirty="0" smtClean="0"/>
              <a:t>Durgun, tepkisiz</a:t>
            </a:r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4" name="Sağ Ayraç 3"/>
          <p:cNvSpPr/>
          <p:nvPr/>
        </p:nvSpPr>
        <p:spPr>
          <a:xfrm>
            <a:off x="4544291" y="2715491"/>
            <a:ext cx="235527" cy="1454727"/>
          </a:xfrm>
          <a:prstGeom prst="rightBrace">
            <a:avLst/>
          </a:prstGeom>
          <a:solidFill>
            <a:schemeClr val="accent5">
              <a:lumMod val="75000"/>
            </a:schemeClr>
          </a:solidFill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>
              <a:ln w="57150">
                <a:solidFill>
                  <a:schemeClr val="tx1">
                    <a:lumMod val="85000"/>
                    <a:lumOff val="15000"/>
                  </a:schemeClr>
                </a:solidFill>
              </a:ln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5036128" y="3202026"/>
            <a:ext cx="55285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smtClean="0"/>
              <a:t>Hemodiyaliz tedavisine geçiş önerildi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54349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Refra</a:t>
            </a:r>
            <a:r>
              <a:rPr lang="tr-TR" dirty="0" err="1" smtClean="0"/>
              <a:t>kter</a:t>
            </a:r>
            <a:r>
              <a:rPr lang="tr-TR" dirty="0" smtClean="0"/>
              <a:t> p</a:t>
            </a:r>
            <a:r>
              <a:rPr lang="en-US" dirty="0" err="1" smtClean="0"/>
              <a:t>eritonit</a:t>
            </a:r>
            <a:r>
              <a:rPr lang="tr-TR" dirty="0" smtClean="0"/>
              <a:t>: </a:t>
            </a:r>
          </a:p>
          <a:p>
            <a:pPr lvl="1"/>
            <a:r>
              <a:rPr lang="tr-TR" dirty="0" smtClean="0"/>
              <a:t>5 günlük uygun </a:t>
            </a:r>
            <a:r>
              <a:rPr lang="tr-TR" dirty="0" err="1" smtClean="0"/>
              <a:t>atibiyotik</a:t>
            </a:r>
            <a:r>
              <a:rPr lang="tr-TR" dirty="0" smtClean="0"/>
              <a:t> tedavisine rağmen hücre sayımının yüksek kalması</a:t>
            </a:r>
          </a:p>
          <a:p>
            <a:r>
              <a:rPr lang="en-US" sz="3200" b="1" dirty="0" smtClean="0"/>
              <a:t>Re</a:t>
            </a:r>
            <a:r>
              <a:rPr lang="tr-TR" sz="3200" b="1" dirty="0" err="1" smtClean="0"/>
              <a:t>kürren</a:t>
            </a:r>
            <a:r>
              <a:rPr lang="tr-TR" sz="3200" b="1" dirty="0" smtClean="0"/>
              <a:t> p</a:t>
            </a:r>
            <a:r>
              <a:rPr lang="en-US" sz="3200" b="1" dirty="0" err="1" smtClean="0"/>
              <a:t>eritonit</a:t>
            </a:r>
            <a:r>
              <a:rPr lang="tr-TR" sz="3200" b="1" dirty="0" smtClean="0"/>
              <a:t>: </a:t>
            </a:r>
          </a:p>
          <a:p>
            <a:pPr lvl="1"/>
            <a:r>
              <a:rPr lang="tr-TR" sz="2800" b="1" dirty="0" smtClean="0"/>
              <a:t>Peritonit tedavisinin bitmesinden itibaren 4 hafta içinde farklı bir mikroorganizma ile peritonit</a:t>
            </a:r>
          </a:p>
          <a:p>
            <a:r>
              <a:rPr lang="tr-TR" dirty="0"/>
              <a:t>R</a:t>
            </a:r>
            <a:r>
              <a:rPr lang="en-US" dirty="0" err="1" smtClean="0"/>
              <a:t>elaps</a:t>
            </a:r>
            <a:r>
              <a:rPr lang="tr-TR" dirty="0" smtClean="0"/>
              <a:t> p</a:t>
            </a:r>
            <a:r>
              <a:rPr lang="en-US" dirty="0" err="1" smtClean="0"/>
              <a:t>eritonit</a:t>
            </a:r>
            <a:r>
              <a:rPr lang="tr-TR" dirty="0" smtClean="0"/>
              <a:t>: </a:t>
            </a:r>
          </a:p>
          <a:p>
            <a:pPr lvl="1"/>
            <a:r>
              <a:rPr lang="tr-TR" dirty="0" smtClean="0"/>
              <a:t>Peritonit </a:t>
            </a:r>
            <a:r>
              <a:rPr lang="tr-TR" dirty="0"/>
              <a:t>tedavisinin bitmesinden itibaren 4 hafta içinde </a:t>
            </a:r>
            <a:r>
              <a:rPr lang="tr-TR" dirty="0" smtClean="0"/>
              <a:t>aynı mikroorganizma </a:t>
            </a:r>
            <a:r>
              <a:rPr lang="tr-TR" dirty="0"/>
              <a:t>ile peritonit </a:t>
            </a:r>
            <a:r>
              <a:rPr lang="tr-TR" dirty="0" smtClean="0"/>
              <a:t>veya kültür negatif peritonit</a:t>
            </a:r>
          </a:p>
          <a:p>
            <a:r>
              <a:rPr lang="en-US" dirty="0" smtClean="0"/>
              <a:t>Repeat </a:t>
            </a:r>
            <a:r>
              <a:rPr lang="tr-TR" dirty="0" smtClean="0"/>
              <a:t>p</a:t>
            </a:r>
            <a:r>
              <a:rPr lang="en-US" dirty="0" err="1" smtClean="0"/>
              <a:t>eritonit</a:t>
            </a:r>
            <a:r>
              <a:rPr lang="tr-TR" dirty="0" smtClean="0"/>
              <a:t>: </a:t>
            </a:r>
          </a:p>
          <a:p>
            <a:pPr lvl="1"/>
            <a:r>
              <a:rPr lang="tr-TR" dirty="0" smtClean="0"/>
              <a:t>Peritonit </a:t>
            </a:r>
            <a:r>
              <a:rPr lang="tr-TR" dirty="0"/>
              <a:t>tedavisinin bitmesinden itibaren 4 hafta </a:t>
            </a:r>
            <a:r>
              <a:rPr lang="tr-TR" dirty="0" smtClean="0"/>
              <a:t>sonrasında </a:t>
            </a:r>
            <a:r>
              <a:rPr lang="tr-TR" dirty="0"/>
              <a:t>aynı mikroorganizma ile </a:t>
            </a:r>
            <a:r>
              <a:rPr lang="tr-TR" dirty="0" smtClean="0"/>
              <a:t>peritonit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3963" y="23883"/>
            <a:ext cx="3606944" cy="1666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68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Mesaj-2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1690688"/>
            <a:ext cx="11222182" cy="5167312"/>
          </a:xfrm>
        </p:spPr>
        <p:txBody>
          <a:bodyPr>
            <a:normAutofit/>
          </a:bodyPr>
          <a:lstStyle/>
          <a:p>
            <a:r>
              <a:rPr lang="tr-TR" sz="3200" dirty="0" smtClean="0"/>
              <a:t>Ayağı yere basmayan genç hastalara nasıl yaklaşalım?</a:t>
            </a:r>
          </a:p>
          <a:p>
            <a:pPr lvl="1"/>
            <a:r>
              <a:rPr lang="tr-TR" sz="2800" dirty="0" smtClean="0"/>
              <a:t>Sabırlı olunmalı</a:t>
            </a:r>
          </a:p>
          <a:p>
            <a:pPr lvl="1"/>
            <a:r>
              <a:rPr lang="tr-TR" sz="2800" dirty="0" smtClean="0"/>
              <a:t>Empati kurulmalı</a:t>
            </a:r>
          </a:p>
          <a:p>
            <a:pPr lvl="1"/>
            <a:r>
              <a:rPr lang="tr-TR" sz="2800" dirty="0" smtClean="0"/>
              <a:t>Her ne kadar hasta gençlik heyecanı ile her şeyi bildiğini düşünse de kurallara uymanın önemi anlatılmalı</a:t>
            </a:r>
          </a:p>
          <a:p>
            <a:pPr lvl="1"/>
            <a:r>
              <a:rPr lang="tr-TR" sz="2800" dirty="0" smtClean="0"/>
              <a:t>Ailesi ile iletişime geçilip </a:t>
            </a:r>
            <a:r>
              <a:rPr lang="tr-TR" sz="2800" dirty="0" smtClean="0"/>
              <a:t>hastanın </a:t>
            </a:r>
            <a:r>
              <a:rPr lang="tr-TR" sz="2800" dirty="0" smtClean="0"/>
              <a:t>uyumunu arttırmanın yolları aranmalı</a:t>
            </a:r>
          </a:p>
          <a:p>
            <a:pPr lvl="1"/>
            <a:r>
              <a:rPr lang="tr-TR" sz="2800" dirty="0" smtClean="0"/>
              <a:t>Ev hayatı ile ilgili bir sorun olup olmadığı araştırılmalı</a:t>
            </a:r>
          </a:p>
          <a:p>
            <a:pPr lvl="1"/>
            <a:r>
              <a:rPr lang="tr-TR" sz="2800" dirty="0" smtClean="0"/>
              <a:t>Altta yatan psikiyatrik nedenler olasılığı araştırılmalı ve psikiyatriste yönlendirilmeli</a:t>
            </a:r>
            <a:endParaRPr lang="tr-TR" sz="2800" dirty="0"/>
          </a:p>
        </p:txBody>
      </p:sp>
      <p:sp>
        <p:nvSpPr>
          <p:cNvPr id="4" name="AutoShape 2" descr="Mutlu Zıplayan Gençler Heyecanlı Öğrenci Karakterleri Mutlu Gençler Ve  Neşeli Insanlar Birlikte Atladı Mutlu Atlama Ekibi Izole Vektör  Illüstrasyon Düz Tarzda Yüzsüz Karikatür Insan Seti Stok Vektör Sanatı &amp; 13  - 1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5193" y="573860"/>
            <a:ext cx="2991795" cy="1116828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4859" y="1689801"/>
            <a:ext cx="1326450" cy="132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82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3200" dirty="0" smtClean="0"/>
              <a:t>Bizim hastamıza ne oldu?</a:t>
            </a:r>
          </a:p>
          <a:p>
            <a:pPr lvl="1"/>
            <a:r>
              <a:rPr lang="tr-TR" sz="2800" dirty="0" smtClean="0"/>
              <a:t>Aile desteği alamadık</a:t>
            </a:r>
          </a:p>
          <a:p>
            <a:pPr lvl="1"/>
            <a:r>
              <a:rPr lang="tr-TR" sz="2800" dirty="0" smtClean="0"/>
              <a:t>Psikiyatriste başvurmayı reddetti</a:t>
            </a:r>
          </a:p>
          <a:p>
            <a:pPr lvl="1"/>
            <a:r>
              <a:rPr lang="tr-TR" sz="2800" dirty="0" smtClean="0"/>
              <a:t>Tedavi uyumsuzluğu devam etti</a:t>
            </a:r>
          </a:p>
          <a:p>
            <a:pPr lvl="1"/>
            <a:r>
              <a:rPr lang="tr-TR" sz="2800" dirty="0" smtClean="0"/>
              <a:t>AV fistül açıldı</a:t>
            </a:r>
          </a:p>
          <a:p>
            <a:pPr lvl="1"/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34522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Olgu-3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BG, 65 yaşında erkek</a:t>
            </a:r>
          </a:p>
          <a:p>
            <a:r>
              <a:rPr lang="tr-TR" dirty="0" smtClean="0"/>
              <a:t>Kalp yetersizliği, EF çok düşük ve </a:t>
            </a:r>
            <a:r>
              <a:rPr lang="tr-TR" dirty="0" err="1" smtClean="0"/>
              <a:t>hipotansif</a:t>
            </a:r>
            <a:endParaRPr lang="tr-TR" dirty="0" smtClean="0"/>
          </a:p>
          <a:p>
            <a:r>
              <a:rPr lang="tr-TR" dirty="0" smtClean="0"/>
              <a:t>Kalp pili var, koroner </a:t>
            </a:r>
            <a:r>
              <a:rPr lang="tr-TR" dirty="0" err="1" smtClean="0"/>
              <a:t>stentleri</a:t>
            </a:r>
            <a:r>
              <a:rPr lang="tr-TR" dirty="0" smtClean="0"/>
              <a:t> var</a:t>
            </a:r>
          </a:p>
          <a:p>
            <a:r>
              <a:rPr lang="tr-TR" dirty="0" smtClean="0"/>
              <a:t>Sık sık </a:t>
            </a:r>
            <a:r>
              <a:rPr lang="tr-TR" dirty="0" err="1" smtClean="0"/>
              <a:t>hipervolemi</a:t>
            </a:r>
            <a:r>
              <a:rPr lang="tr-TR" dirty="0" smtClean="0"/>
              <a:t> nedeniyle kardiyoloji kliniğine yatışları var</a:t>
            </a:r>
          </a:p>
          <a:p>
            <a:r>
              <a:rPr lang="tr-TR" dirty="0" smtClean="0"/>
              <a:t>Yüksek doz </a:t>
            </a:r>
            <a:r>
              <a:rPr lang="tr-TR" dirty="0" err="1" smtClean="0"/>
              <a:t>diüretik</a:t>
            </a:r>
            <a:r>
              <a:rPr lang="tr-TR" dirty="0" smtClean="0"/>
              <a:t> (500 mg/gün </a:t>
            </a:r>
            <a:r>
              <a:rPr lang="tr-TR" dirty="0" err="1" smtClean="0"/>
              <a:t>lasix</a:t>
            </a:r>
            <a:r>
              <a:rPr lang="tr-TR" dirty="0" smtClean="0"/>
              <a:t>) kullanıyor</a:t>
            </a:r>
          </a:p>
          <a:p>
            <a:r>
              <a:rPr lang="tr-TR" dirty="0" smtClean="0"/>
              <a:t>Akciğer ödemi nedeniyle yine kardiyoloji kliniğine yatışında hastaya PD önerildi, HD ile UF şansının olmadığı düşünüldü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7056" y="0"/>
            <a:ext cx="3981450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55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637309"/>
            <a:ext cx="10515600" cy="207818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tr-TR" dirty="0" smtClean="0"/>
              <a:t>Eylül 2021: </a:t>
            </a:r>
          </a:p>
          <a:p>
            <a:pPr lvl="1"/>
            <a:r>
              <a:rPr lang="tr-TR" dirty="0"/>
              <a:t>T</a:t>
            </a:r>
            <a:r>
              <a:rPr lang="tr-TR" dirty="0" smtClean="0"/>
              <a:t>ek değişim </a:t>
            </a:r>
            <a:r>
              <a:rPr lang="tr-TR" dirty="0" err="1" smtClean="0"/>
              <a:t>icodextrin</a:t>
            </a:r>
            <a:r>
              <a:rPr lang="tr-TR" dirty="0" smtClean="0"/>
              <a:t> ile tedavisine başlandı</a:t>
            </a:r>
          </a:p>
          <a:p>
            <a:pPr lvl="1"/>
            <a:r>
              <a:rPr lang="tr-TR" dirty="0" smtClean="0"/>
              <a:t>95 kg </a:t>
            </a:r>
          </a:p>
          <a:p>
            <a:pPr lvl="1"/>
            <a:r>
              <a:rPr lang="tr-TR" dirty="0" smtClean="0"/>
              <a:t>İdrar hacmi: 2000 cc/gün</a:t>
            </a:r>
          </a:p>
          <a:p>
            <a:pPr lvl="1"/>
            <a:r>
              <a:rPr lang="tr-TR" dirty="0" smtClean="0"/>
              <a:t>UF: 1200-1400 cc/gün</a:t>
            </a:r>
          </a:p>
          <a:p>
            <a:endParaRPr lang="tr-TR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838200" y="3155227"/>
            <a:ext cx="10515600" cy="265048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smtClean="0"/>
              <a:t>Ekim 2021: </a:t>
            </a:r>
          </a:p>
          <a:p>
            <a:pPr lvl="1"/>
            <a:r>
              <a:rPr lang="tr-TR" dirty="0" smtClean="0"/>
              <a:t>95 kg, ödemi devam ediyor</a:t>
            </a:r>
          </a:p>
          <a:p>
            <a:pPr lvl="1"/>
            <a:r>
              <a:rPr lang="tr-TR" dirty="0" smtClean="0"/>
              <a:t>İdrar hacmi: 1500 cc/gün</a:t>
            </a:r>
          </a:p>
          <a:p>
            <a:pPr lvl="1"/>
            <a:r>
              <a:rPr lang="tr-TR" dirty="0" smtClean="0"/>
              <a:t>UF: 1200 cc/gün</a:t>
            </a:r>
          </a:p>
          <a:p>
            <a:pPr lvl="1"/>
            <a:r>
              <a:rPr lang="tr-TR" dirty="0" smtClean="0"/>
              <a:t>Diyete uyumsuz</a:t>
            </a:r>
          </a:p>
          <a:p>
            <a:pPr lvl="1"/>
            <a:r>
              <a:rPr lang="tr-TR" dirty="0" smtClean="0"/>
              <a:t>%2.27 </a:t>
            </a:r>
            <a:r>
              <a:rPr lang="tr-TR" dirty="0" err="1" smtClean="0"/>
              <a:t>glukozlu</a:t>
            </a:r>
            <a:r>
              <a:rPr lang="tr-TR" dirty="0" smtClean="0"/>
              <a:t> solüsyon ile bir değişim eklendi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3537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271443"/>
            <a:ext cx="10515600" cy="2095212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tr-TR" dirty="0" smtClean="0"/>
              <a:t>Kasım 2021: </a:t>
            </a:r>
          </a:p>
          <a:p>
            <a:pPr lvl="1"/>
            <a:r>
              <a:rPr lang="tr-TR" dirty="0" smtClean="0"/>
              <a:t>92 kg, ödemi devam ediyor</a:t>
            </a:r>
          </a:p>
          <a:p>
            <a:pPr lvl="1"/>
            <a:r>
              <a:rPr lang="tr-TR" dirty="0" smtClean="0"/>
              <a:t>İdrar hacmi: 1200 cc/gün</a:t>
            </a:r>
          </a:p>
          <a:p>
            <a:pPr lvl="1"/>
            <a:r>
              <a:rPr lang="tr-TR" dirty="0" smtClean="0"/>
              <a:t>UF: 600-1000 cc/gün</a:t>
            </a:r>
          </a:p>
          <a:p>
            <a:pPr lvl="1"/>
            <a:r>
              <a:rPr lang="tr-TR" dirty="0" smtClean="0"/>
              <a:t>İki değişim ile devam ediliyor</a:t>
            </a:r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838200" y="3612861"/>
            <a:ext cx="10515600" cy="22891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smtClean="0"/>
              <a:t>Aralık 2021: </a:t>
            </a:r>
          </a:p>
          <a:p>
            <a:pPr lvl="1"/>
            <a:r>
              <a:rPr lang="tr-TR" dirty="0" smtClean="0"/>
              <a:t>90 kg, ödemi devam ediyor</a:t>
            </a:r>
          </a:p>
          <a:p>
            <a:pPr lvl="1"/>
            <a:r>
              <a:rPr lang="tr-TR" dirty="0" smtClean="0"/>
              <a:t>İdrar hacmi: 380 cc/gün</a:t>
            </a:r>
          </a:p>
          <a:p>
            <a:pPr lvl="1"/>
            <a:r>
              <a:rPr lang="tr-TR" dirty="0" smtClean="0"/>
              <a:t>UF: 1300 cc/gün</a:t>
            </a:r>
          </a:p>
          <a:p>
            <a:pPr lvl="1"/>
            <a:r>
              <a:rPr lang="tr-TR" dirty="0" smtClean="0"/>
              <a:t>Dört değişime geçildi (</a:t>
            </a:r>
            <a:r>
              <a:rPr lang="tr-TR" dirty="0" err="1" smtClean="0"/>
              <a:t>icodextrin</a:t>
            </a:r>
            <a:r>
              <a:rPr lang="tr-TR" dirty="0" smtClean="0"/>
              <a:t> + %2.27)</a:t>
            </a:r>
            <a:r>
              <a:rPr lang="tr-TR" dirty="0" smtClean="0">
                <a:sym typeface="Wingdings" panose="05000000000000000000" pitchFamily="2" charset="2"/>
              </a:rPr>
              <a:t>sonrasında %3.86 eklendi</a:t>
            </a:r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6757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97684"/>
          </a:xfrm>
        </p:spPr>
        <p:txBody>
          <a:bodyPr/>
          <a:lstStyle/>
          <a:p>
            <a:r>
              <a:rPr lang="tr-TR" dirty="0" smtClean="0"/>
              <a:t>Diyet uyumsuzluğu nedeniyle sık </a:t>
            </a:r>
            <a:r>
              <a:rPr lang="tr-TR" dirty="0" err="1" smtClean="0"/>
              <a:t>hipertonik</a:t>
            </a:r>
            <a:r>
              <a:rPr lang="tr-TR" dirty="0" smtClean="0"/>
              <a:t> sıvı kullanımı</a:t>
            </a:r>
          </a:p>
          <a:p>
            <a:r>
              <a:rPr lang="tr-TR" dirty="0" err="1" smtClean="0"/>
              <a:t>Hemodinamik</a:t>
            </a:r>
            <a:r>
              <a:rPr lang="tr-TR" dirty="0" smtClean="0"/>
              <a:t> </a:t>
            </a:r>
            <a:r>
              <a:rPr lang="tr-TR" dirty="0" err="1" smtClean="0"/>
              <a:t>stabilitenin</a:t>
            </a:r>
            <a:r>
              <a:rPr lang="tr-TR" dirty="0" smtClean="0"/>
              <a:t> olmaması</a:t>
            </a:r>
            <a:endParaRPr lang="tr-TR" dirty="0"/>
          </a:p>
        </p:txBody>
      </p:sp>
      <p:graphicFrame>
        <p:nvGraphicFramePr>
          <p:cNvPr id="5" name="Diyagram 4"/>
          <p:cNvGraphicFramePr/>
          <p:nvPr>
            <p:extLst>
              <p:ext uri="{D42A27DB-BD31-4B8C-83A1-F6EECF244321}">
                <p14:modId xmlns:p14="http://schemas.microsoft.com/office/powerpoint/2010/main" val="3096934560"/>
              </p:ext>
            </p:extLst>
          </p:nvPr>
        </p:nvGraphicFramePr>
        <p:xfrm>
          <a:off x="401782" y="3283526"/>
          <a:ext cx="11596254" cy="20504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1441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3200" dirty="0" smtClean="0"/>
              <a:t>Hastamıza ne oldu: </a:t>
            </a:r>
          </a:p>
          <a:p>
            <a:pPr lvl="1"/>
            <a:r>
              <a:rPr lang="tr-TR" sz="3200" dirty="0" smtClean="0"/>
              <a:t>Aile eğitimi, kendisine tekrar tekrar diyet eğitimleri verilmesine rağmen uyumsuzluğu devam etti.</a:t>
            </a:r>
          </a:p>
          <a:p>
            <a:pPr lvl="1"/>
            <a:r>
              <a:rPr lang="tr-TR" sz="3200" dirty="0" smtClean="0"/>
              <a:t>Mart 2022’de geçici olarak HD, sonrasında APD</a:t>
            </a:r>
          </a:p>
          <a:p>
            <a:pPr lvl="1"/>
            <a:r>
              <a:rPr lang="tr-TR" sz="3200" dirty="0" smtClean="0"/>
              <a:t>Ağustos 2022’den sonra sık hastane yatışları </a:t>
            </a:r>
          </a:p>
          <a:p>
            <a:pPr lvl="2"/>
            <a:r>
              <a:rPr lang="tr-TR" sz="3200" dirty="0" err="1" smtClean="0"/>
              <a:t>Hipervolemi</a:t>
            </a:r>
            <a:r>
              <a:rPr lang="tr-TR" sz="3200" dirty="0" smtClean="0"/>
              <a:t> ve </a:t>
            </a:r>
            <a:r>
              <a:rPr lang="tr-TR" sz="3200" dirty="0" err="1" smtClean="0"/>
              <a:t>hiponatremi</a:t>
            </a:r>
            <a:endParaRPr lang="tr-TR" sz="3200" dirty="0" smtClean="0"/>
          </a:p>
          <a:p>
            <a:pPr lvl="1"/>
            <a:r>
              <a:rPr lang="tr-TR" sz="3200" dirty="0" smtClean="0"/>
              <a:t>Eylül 2022’de aritmi nedeniyle vefat etti. 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367843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Mesaj-3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Kalp yetersizliği hastalarında PD iyi bir seçenek</a:t>
            </a:r>
          </a:p>
          <a:p>
            <a:r>
              <a:rPr lang="tr-TR" dirty="0" smtClean="0"/>
              <a:t>Ancak diyet ve tedaviye uyumsuz hastalarda hızla </a:t>
            </a:r>
            <a:r>
              <a:rPr lang="tr-TR" dirty="0" err="1" smtClean="0"/>
              <a:t>rezidüel</a:t>
            </a:r>
            <a:r>
              <a:rPr lang="tr-TR" dirty="0" smtClean="0"/>
              <a:t> </a:t>
            </a:r>
            <a:r>
              <a:rPr lang="tr-TR" dirty="0" err="1" smtClean="0"/>
              <a:t>renal</a:t>
            </a:r>
            <a:r>
              <a:rPr lang="tr-TR" dirty="0" smtClean="0"/>
              <a:t> fonksiyonlar kaybedilebilir</a:t>
            </a:r>
          </a:p>
          <a:p>
            <a:r>
              <a:rPr lang="tr-TR" dirty="0" smtClean="0"/>
              <a:t>Hasta seçimi iyi yapılmalı</a:t>
            </a:r>
          </a:p>
          <a:p>
            <a:r>
              <a:rPr lang="tr-TR" dirty="0" smtClean="0"/>
              <a:t>Hasta ve aile uyumu iyi olmalı</a:t>
            </a:r>
          </a:p>
        </p:txBody>
      </p:sp>
    </p:spTree>
    <p:extLst>
      <p:ext uri="{BB962C8B-B14F-4D97-AF65-F5344CB8AC3E}">
        <p14:creationId xmlns:p14="http://schemas.microsoft.com/office/powerpoint/2010/main" val="419605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22007"/>
            <a:ext cx="10515600" cy="1325563"/>
          </a:xfrm>
        </p:spPr>
        <p:txBody>
          <a:bodyPr/>
          <a:lstStyle/>
          <a:p>
            <a:r>
              <a:rPr lang="tr-TR" dirty="0" smtClean="0"/>
              <a:t>Olgu-4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977322"/>
            <a:ext cx="10515600" cy="501939"/>
          </a:xfrm>
        </p:spPr>
        <p:txBody>
          <a:bodyPr>
            <a:normAutofit/>
          </a:bodyPr>
          <a:lstStyle/>
          <a:p>
            <a:r>
              <a:rPr lang="tr-TR" dirty="0" smtClean="0"/>
              <a:t>HK, 43 yaşında kadın</a:t>
            </a:r>
          </a:p>
        </p:txBody>
      </p:sp>
      <p:graphicFrame>
        <p:nvGraphicFramePr>
          <p:cNvPr id="24" name="İçerik Yer Tutucus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8602272"/>
              </p:ext>
            </p:extLst>
          </p:nvPr>
        </p:nvGraphicFramePr>
        <p:xfrm>
          <a:off x="838200" y="1479261"/>
          <a:ext cx="10771909" cy="5032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1034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" name="İçerik Yer Tutucus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9405297"/>
              </p:ext>
            </p:extLst>
          </p:nvPr>
        </p:nvGraphicFramePr>
        <p:xfrm>
          <a:off x="838200" y="1479261"/>
          <a:ext cx="10771909" cy="5032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9163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37309" y="1233055"/>
            <a:ext cx="10716491" cy="4943908"/>
          </a:xfrm>
        </p:spPr>
        <p:txBody>
          <a:bodyPr>
            <a:noAutofit/>
          </a:bodyPr>
          <a:lstStyle/>
          <a:p>
            <a:r>
              <a:rPr lang="tr-TR" sz="3200" dirty="0" smtClean="0"/>
              <a:t>Damar yolu olmayan hastalara acil olarak periton diyalizine başlamak gerekebilir</a:t>
            </a:r>
          </a:p>
          <a:p>
            <a:pPr lvl="1"/>
            <a:r>
              <a:rPr lang="tr-TR" sz="2800" dirty="0" smtClean="0"/>
              <a:t>APD programı: Dolum hacmi ilk gün 500 cc, bekleme süresi 2 saat, toplam 10 saat</a:t>
            </a:r>
          </a:p>
          <a:p>
            <a:pPr lvl="1"/>
            <a:r>
              <a:rPr lang="tr-TR" sz="2800" dirty="0" smtClean="0"/>
              <a:t>Bu arada eğitimine başlandı</a:t>
            </a:r>
          </a:p>
          <a:p>
            <a:pPr lvl="1"/>
            <a:r>
              <a:rPr lang="tr-TR" sz="2800" dirty="0" smtClean="0"/>
              <a:t>İkinci gün dolum hacmi 750 </a:t>
            </a:r>
            <a:r>
              <a:rPr lang="tr-TR" sz="2800" dirty="0" err="1" smtClean="0"/>
              <a:t>cc’ye</a:t>
            </a:r>
            <a:r>
              <a:rPr lang="tr-TR" sz="2800" dirty="0" smtClean="0"/>
              <a:t> çıkarıldı</a:t>
            </a:r>
          </a:p>
          <a:p>
            <a:pPr lvl="1"/>
            <a:r>
              <a:rPr lang="tr-TR" sz="2800" dirty="0" smtClean="0"/>
              <a:t>Üremik semptomları ve </a:t>
            </a:r>
            <a:r>
              <a:rPr lang="tr-TR" sz="2800" dirty="0" err="1" smtClean="0"/>
              <a:t>hipervolemisi</a:t>
            </a:r>
            <a:r>
              <a:rPr lang="tr-TR" sz="2800" dirty="0" smtClean="0"/>
              <a:t> kısmen kontrol altına alındı. İdrarı olmadığından dozun hızlı arttırılması gerekti. </a:t>
            </a:r>
          </a:p>
          <a:p>
            <a:pPr lvl="1"/>
            <a:r>
              <a:rPr lang="tr-TR" sz="2800" dirty="0" smtClean="0"/>
              <a:t>Üçüncü gün dolum hacmi 1000 ml’ye çıkarıldı</a:t>
            </a:r>
          </a:p>
          <a:p>
            <a:pPr lvl="1"/>
            <a:r>
              <a:rPr lang="tr-TR" sz="2800" dirty="0" smtClean="0"/>
              <a:t>Dördüncü gün dolum hacmi 1200 ml’ye çıkarıldı</a:t>
            </a:r>
          </a:p>
          <a:p>
            <a:pPr lvl="1"/>
            <a:r>
              <a:rPr lang="tr-TR" sz="2800" dirty="0" smtClean="0"/>
              <a:t>Beşinci gün </a:t>
            </a:r>
            <a:r>
              <a:rPr lang="tr-TR" sz="2800" dirty="0"/>
              <a:t>dolum hacmi </a:t>
            </a:r>
            <a:r>
              <a:rPr lang="tr-TR" sz="2800" dirty="0" smtClean="0"/>
              <a:t>1500 </a:t>
            </a:r>
            <a:r>
              <a:rPr lang="tr-TR" sz="2800" dirty="0"/>
              <a:t>ml’ye çıkarıldı</a:t>
            </a:r>
          </a:p>
        </p:txBody>
      </p:sp>
    </p:spTree>
    <p:extLst>
      <p:ext uri="{BB962C8B-B14F-4D97-AF65-F5344CB8AC3E}">
        <p14:creationId xmlns:p14="http://schemas.microsoft.com/office/powerpoint/2010/main" val="55993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89175"/>
          </a:xfrm>
        </p:spPr>
        <p:txBody>
          <a:bodyPr>
            <a:normAutofit/>
          </a:bodyPr>
          <a:lstStyle/>
          <a:p>
            <a:r>
              <a:rPr lang="tr-TR" dirty="0" smtClean="0"/>
              <a:t>Bu arada olabileceklerin başında sızıntı gelir.</a:t>
            </a:r>
          </a:p>
          <a:p>
            <a:pPr lvl="1"/>
            <a:r>
              <a:rPr lang="tr-TR" sz="2800" dirty="0" smtClean="0"/>
              <a:t>Hastanın yatar pozisyonda kalması önemli</a:t>
            </a:r>
          </a:p>
          <a:p>
            <a:pPr lvl="1"/>
            <a:r>
              <a:rPr lang="tr-TR" sz="2800" dirty="0" smtClean="0"/>
              <a:t>Karın içi basıncın artmaması için kabızlıktan kaçınılmalı</a:t>
            </a:r>
          </a:p>
          <a:p>
            <a:pPr lvl="1"/>
            <a:r>
              <a:rPr lang="tr-TR" sz="2800" dirty="0" smtClean="0"/>
              <a:t>Dolum hacmi tedrici olarak arttırılmalı</a:t>
            </a:r>
          </a:p>
          <a:p>
            <a:pPr lvl="1"/>
            <a:r>
              <a:rPr lang="tr-TR" sz="2800" dirty="0" smtClean="0"/>
              <a:t>Karın cildi sık kontrol edilmeli</a:t>
            </a:r>
          </a:p>
          <a:p>
            <a:pPr lvl="1"/>
            <a:endParaRPr lang="tr-TR" sz="2800" dirty="0" smtClean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838200" y="4114800"/>
            <a:ext cx="10536382" cy="2272146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1">
              <a:spcBef>
                <a:spcPts val="1000"/>
              </a:spcBef>
            </a:pPr>
            <a:r>
              <a:rPr lang="tr-TR" sz="3200" dirty="0" smtClean="0"/>
              <a:t>Hastamız ne oldu: </a:t>
            </a:r>
          </a:p>
          <a:p>
            <a:pPr marL="685800" lvl="2">
              <a:spcBef>
                <a:spcPts val="1000"/>
              </a:spcBef>
            </a:pPr>
            <a:r>
              <a:rPr lang="tr-TR" sz="3200" dirty="0" smtClean="0"/>
              <a:t>APD programına devam ediyor</a:t>
            </a:r>
          </a:p>
          <a:p>
            <a:pPr marL="685800" lvl="2">
              <a:spcBef>
                <a:spcPts val="1000"/>
              </a:spcBef>
            </a:pPr>
            <a:r>
              <a:rPr lang="tr-TR" sz="3200" dirty="0" smtClean="0"/>
              <a:t>Günlük UF 750-1000 ml arasında</a:t>
            </a:r>
          </a:p>
          <a:p>
            <a:pPr lvl="1"/>
            <a:r>
              <a:rPr lang="tr-TR" sz="3200" dirty="0" smtClean="0"/>
              <a:t>Diyaliz yetersizliği bulgusu yok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4227078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1265670"/>
            <a:ext cx="10515600" cy="1325563"/>
          </a:xfrm>
        </p:spPr>
        <p:txBody>
          <a:bodyPr/>
          <a:lstStyle/>
          <a:p>
            <a:r>
              <a:rPr lang="tr-TR" b="1" dirty="0" smtClean="0"/>
              <a:t>Mesaj-4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795443"/>
            <a:ext cx="10515600" cy="4351338"/>
          </a:xfrm>
        </p:spPr>
        <p:txBody>
          <a:bodyPr/>
          <a:lstStyle/>
          <a:p>
            <a:r>
              <a:rPr lang="tr-TR" dirty="0" smtClean="0"/>
              <a:t>Periton diyalizi acil başlangıç için de uygun bir tedavi yöntemidir.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0216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Olgu-5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İE, 76 yaşında kadın hasta</a:t>
            </a:r>
          </a:p>
          <a:p>
            <a:r>
              <a:rPr lang="tr-TR" dirty="0" smtClean="0"/>
              <a:t>Diyabetik </a:t>
            </a:r>
            <a:r>
              <a:rPr lang="tr-TR" dirty="0" err="1" smtClean="0"/>
              <a:t>nefropati</a:t>
            </a:r>
            <a:endParaRPr lang="tr-TR" dirty="0" smtClean="0"/>
          </a:p>
          <a:p>
            <a:r>
              <a:rPr lang="tr-TR" dirty="0" smtClean="0"/>
              <a:t>80’li yıllarda eşi eski yöntemler ile PD </a:t>
            </a:r>
            <a:r>
              <a:rPr lang="tr-TR" dirty="0" err="1" smtClean="0"/>
              <a:t>yapmış</a:t>
            </a:r>
            <a:r>
              <a:rPr lang="tr-TR" dirty="0" err="1" smtClean="0">
                <a:sym typeface="Wingdings" panose="05000000000000000000" pitchFamily="2" charset="2"/>
              </a:rPr>
              <a:t></a:t>
            </a:r>
            <a:r>
              <a:rPr lang="tr-TR" dirty="0" err="1" smtClean="0"/>
              <a:t>Tecrübeli</a:t>
            </a:r>
            <a:r>
              <a:rPr lang="tr-TR" dirty="0" smtClean="0"/>
              <a:t> ve uyumlu hasta</a:t>
            </a:r>
          </a:p>
          <a:p>
            <a:r>
              <a:rPr lang="tr-TR" dirty="0" smtClean="0"/>
              <a:t>Meme kanseri nedeniyle </a:t>
            </a:r>
            <a:r>
              <a:rPr lang="tr-TR" dirty="0" err="1" smtClean="0"/>
              <a:t>opere</a:t>
            </a:r>
            <a:r>
              <a:rPr lang="tr-TR" dirty="0" smtClean="0"/>
              <a:t>. Sonrasında kemoterapi ve radyoterapi görmüş.</a:t>
            </a:r>
          </a:p>
          <a:p>
            <a:r>
              <a:rPr lang="tr-TR" dirty="0" smtClean="0"/>
              <a:t>Nisan 2021’de periton diyalizine başlandı</a:t>
            </a:r>
          </a:p>
          <a:p>
            <a:r>
              <a:rPr lang="tr-TR" dirty="0" smtClean="0"/>
              <a:t>SAPD programı: 3x2000 cc %1.36, 1x2000 cc </a:t>
            </a:r>
            <a:r>
              <a:rPr lang="tr-TR" dirty="0" err="1" smtClean="0"/>
              <a:t>icodextrin</a:t>
            </a:r>
            <a:r>
              <a:rPr lang="tr-TR" dirty="0" smtClean="0"/>
              <a:t> </a:t>
            </a:r>
          </a:p>
          <a:p>
            <a:r>
              <a:rPr lang="tr-TR" dirty="0" smtClean="0"/>
              <a:t>Ağustos 2021’de cilt altı sızıntı gelişti</a:t>
            </a:r>
          </a:p>
          <a:p>
            <a:r>
              <a:rPr lang="tr-TR" dirty="0" smtClean="0"/>
              <a:t>Geçici olarak </a:t>
            </a:r>
            <a:r>
              <a:rPr lang="tr-TR" dirty="0" err="1" smtClean="0"/>
              <a:t>HD’e</a:t>
            </a:r>
            <a:r>
              <a:rPr lang="tr-TR" dirty="0" smtClean="0"/>
              <a:t> alındı</a:t>
            </a:r>
          </a:p>
          <a:p>
            <a:r>
              <a:rPr lang="tr-TR" dirty="0" smtClean="0"/>
              <a:t>3 hafta sonra APD programına başlandı, gündüz karnı boş bırakıldı (8 saat, 4 döngü, dolum hacmi 2000 cc)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138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134600" cy="1610302"/>
          </a:xfrm>
        </p:spPr>
        <p:txBody>
          <a:bodyPr/>
          <a:lstStyle/>
          <a:p>
            <a:r>
              <a:rPr lang="tr-TR" dirty="0" err="1" smtClean="0"/>
              <a:t>Kt</a:t>
            </a:r>
            <a:r>
              <a:rPr lang="tr-TR" dirty="0" smtClean="0"/>
              <a:t>/V: 1.5</a:t>
            </a:r>
          </a:p>
          <a:p>
            <a:r>
              <a:rPr lang="tr-TR" dirty="0" err="1" smtClean="0"/>
              <a:t>Kreatinin</a:t>
            </a:r>
            <a:r>
              <a:rPr lang="tr-TR" dirty="0" smtClean="0"/>
              <a:t>: 12 mg/dl</a:t>
            </a:r>
          </a:p>
          <a:p>
            <a:r>
              <a:rPr lang="tr-TR" dirty="0" smtClean="0"/>
              <a:t>Kaşıntısı var</a:t>
            </a:r>
          </a:p>
          <a:p>
            <a:endParaRPr lang="tr-TR" dirty="0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838200" y="4097770"/>
            <a:ext cx="10134600" cy="61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smtClean="0"/>
              <a:t>Diyaliz yetersizliği var. Ne yapalım?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2196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1087582" y="1839480"/>
            <a:ext cx="10515600" cy="16518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err="1" smtClean="0"/>
              <a:t>HD’ye</a:t>
            </a:r>
            <a:r>
              <a:rPr lang="tr-TR" dirty="0" smtClean="0"/>
              <a:t> geçelim mi? Başka çözüm mü bulalım?</a:t>
            </a:r>
          </a:p>
          <a:p>
            <a:pPr lvl="1"/>
            <a:r>
              <a:rPr lang="tr-TR" dirty="0" smtClean="0"/>
              <a:t>Meme kanseri olduğundan sol kol kullanılamıyor. Fistül için tek kolu var</a:t>
            </a:r>
          </a:p>
          <a:p>
            <a:pPr lvl="1"/>
            <a:r>
              <a:rPr lang="tr-TR" dirty="0" smtClean="0"/>
              <a:t>Aktif kanser olduğunda </a:t>
            </a:r>
            <a:r>
              <a:rPr lang="tr-TR" dirty="0" err="1" smtClean="0"/>
              <a:t>eritropetin</a:t>
            </a:r>
            <a:r>
              <a:rPr lang="tr-TR" dirty="0" smtClean="0"/>
              <a:t> yapılamıyor.</a:t>
            </a:r>
            <a:r>
              <a:rPr lang="tr-TR" dirty="0"/>
              <a:t> </a:t>
            </a:r>
            <a:r>
              <a:rPr lang="tr-TR" dirty="0" err="1" smtClean="0"/>
              <a:t>HD’ye</a:t>
            </a:r>
            <a:r>
              <a:rPr lang="tr-TR" dirty="0" smtClean="0"/>
              <a:t> geçerse daha anemik olacak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9053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838200" y="1694008"/>
            <a:ext cx="6712527" cy="3071956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 smtClean="0"/>
              <a:t>Diğer çözümleri denedik: </a:t>
            </a:r>
          </a:p>
          <a:p>
            <a:pPr lvl="1"/>
            <a:r>
              <a:rPr lang="tr-TR" sz="2800" dirty="0" smtClean="0"/>
              <a:t>Dolum hacmi arttırıldı (2400 cc)</a:t>
            </a:r>
          </a:p>
          <a:p>
            <a:pPr lvl="1"/>
            <a:r>
              <a:rPr lang="tr-TR" sz="2800" dirty="0" smtClean="0"/>
              <a:t>Toplam süre arttırıldı (10 saat)</a:t>
            </a:r>
          </a:p>
          <a:p>
            <a:pPr lvl="1"/>
            <a:r>
              <a:rPr lang="tr-TR" sz="2800" dirty="0" smtClean="0"/>
              <a:t>Gündüz 1000 cc </a:t>
            </a:r>
            <a:r>
              <a:rPr lang="tr-TR" sz="2800" dirty="0" err="1" smtClean="0"/>
              <a:t>icodextrin</a:t>
            </a:r>
            <a:r>
              <a:rPr lang="tr-TR" sz="2800" dirty="0" smtClean="0"/>
              <a:t> başlandı, istirahat önerildi</a:t>
            </a:r>
          </a:p>
          <a:p>
            <a:pPr lvl="1"/>
            <a:r>
              <a:rPr lang="tr-TR" sz="2800" dirty="0" smtClean="0"/>
              <a:t>Sızıntı gelişmedi, 1500 </a:t>
            </a:r>
            <a:r>
              <a:rPr lang="tr-TR" sz="2800" dirty="0" err="1" smtClean="0"/>
              <a:t>cc’ye</a:t>
            </a:r>
            <a:r>
              <a:rPr lang="tr-TR" sz="2800" dirty="0" smtClean="0"/>
              <a:t> çıkarıldı</a:t>
            </a:r>
            <a:endParaRPr lang="tr-TR" sz="2800" dirty="0"/>
          </a:p>
        </p:txBody>
      </p:sp>
      <p:sp>
        <p:nvSpPr>
          <p:cNvPr id="5" name="Metin kutusu 4"/>
          <p:cNvSpPr txBox="1"/>
          <p:nvPr/>
        </p:nvSpPr>
        <p:spPr>
          <a:xfrm>
            <a:off x="2867892" y="5130428"/>
            <a:ext cx="2376228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r-TR" sz="2800" dirty="0" err="1" smtClean="0">
                <a:solidFill>
                  <a:schemeClr val="tx1"/>
                </a:solidFill>
              </a:rPr>
              <a:t>Kt</a:t>
            </a:r>
            <a:r>
              <a:rPr lang="tr-TR" sz="2800" dirty="0" smtClean="0">
                <a:solidFill>
                  <a:schemeClr val="tx1"/>
                </a:solidFill>
              </a:rPr>
              <a:t>/V: 1,89</a:t>
            </a:r>
          </a:p>
          <a:p>
            <a:r>
              <a:rPr lang="tr-TR" sz="2800" dirty="0" smtClean="0">
                <a:solidFill>
                  <a:schemeClr val="tx1"/>
                </a:solidFill>
              </a:rPr>
              <a:t>Semptomu yok</a:t>
            </a:r>
            <a:endParaRPr lang="tr-TR" sz="2800" dirty="0">
              <a:solidFill>
                <a:schemeClr val="tx1"/>
              </a:solidFill>
            </a:endParaRPr>
          </a:p>
        </p:txBody>
      </p:sp>
      <p:sp>
        <p:nvSpPr>
          <p:cNvPr id="6" name="AutoShape 2" descr="blob:https://web.whatsapp.com/19598142-d197-4e6e-b99d-05a3219ed69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9701" y="1148773"/>
            <a:ext cx="2905125" cy="4162425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7689825" y="5453592"/>
            <a:ext cx="3524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 smtClean="0"/>
              <a:t>Hastadan fotoğraf paylaşımı için izin alınmıştır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1500418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Mesaj-5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Periton diyalizi esnek bir tedavi yöntemidir.</a:t>
            </a:r>
          </a:p>
          <a:p>
            <a:r>
              <a:rPr lang="tr-TR" dirty="0" smtClean="0"/>
              <a:t>Diyaliz yetersizliği olan hastalarda doz değişiklikleri yapılarak çözüm bulunabilir.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4522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58090" y="1908752"/>
            <a:ext cx="11229109" cy="1831975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r-TR" sz="4000" dirty="0" smtClean="0"/>
              <a:t>Doğru hasta seçimi, doğru yaklaşım, tıbbi uygulamadaki esneklikler, yeni teknolojik imkanlar ile zor hastalarda PD de uygun bir tedavi seçeneğidir.  </a:t>
            </a:r>
            <a:endParaRPr lang="tr-TR" sz="4000" dirty="0"/>
          </a:p>
        </p:txBody>
      </p:sp>
    </p:spTree>
    <p:extLst>
      <p:ext uri="{BB962C8B-B14F-4D97-AF65-F5344CB8AC3E}">
        <p14:creationId xmlns:p14="http://schemas.microsoft.com/office/powerpoint/2010/main" val="105508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303152" y="3470325"/>
            <a:ext cx="4634344" cy="515793"/>
          </a:xfrm>
        </p:spPr>
        <p:txBody>
          <a:bodyPr/>
          <a:lstStyle/>
          <a:p>
            <a:pPr marL="0" indent="0" algn="ctr">
              <a:buNone/>
            </a:pPr>
            <a:r>
              <a:rPr lang="tr-TR" dirty="0" smtClean="0"/>
              <a:t>Dikkatiniz için teşekkür ederim</a:t>
            </a:r>
            <a:endParaRPr lang="tr-TR" dirty="0"/>
          </a:p>
        </p:txBody>
      </p:sp>
      <p:sp>
        <p:nvSpPr>
          <p:cNvPr id="4" name="AutoShape 2" descr="blob:https://web.whatsapp.com/ff785fcb-09ba-46ee-96df-190c8ccbe4a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744" y="-575499"/>
            <a:ext cx="2937161" cy="3916214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01792" y="824660"/>
            <a:ext cx="2860066" cy="3771895"/>
          </a:xfrm>
          <a:prstGeom prst="rect">
            <a:avLst/>
          </a:prstGeom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1734" y="1185718"/>
            <a:ext cx="4140266" cy="3105200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1449" y="3954707"/>
            <a:ext cx="4377750" cy="29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975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</TotalTime>
  <Words>1361</Words>
  <Application>Microsoft Office PowerPoint</Application>
  <PresentationFormat>Geniş ekran</PresentationFormat>
  <Paragraphs>249</Paragraphs>
  <Slides>36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36</vt:i4>
      </vt:variant>
    </vt:vector>
  </HeadingPairs>
  <TitlesOfParts>
    <vt:vector size="41" baseType="lpstr">
      <vt:lpstr>Arial</vt:lpstr>
      <vt:lpstr>Calibri</vt:lpstr>
      <vt:lpstr>Calibri Light</vt:lpstr>
      <vt:lpstr>Wingdings</vt:lpstr>
      <vt:lpstr>Office Teması</vt:lpstr>
      <vt:lpstr>PERİTON DİYALİZİNDE  ZOR OLGULAR</vt:lpstr>
      <vt:lpstr>PowerPoint Sunusu</vt:lpstr>
      <vt:lpstr>PowerPoint Sunusu</vt:lpstr>
      <vt:lpstr>PowerPoint Sunusu</vt:lpstr>
      <vt:lpstr>Olgu-1</vt:lpstr>
      <vt:lpstr>PowerPoint Sunusu</vt:lpstr>
      <vt:lpstr>PowerPoint Sunusu</vt:lpstr>
      <vt:lpstr>PowerPoint Sunusu</vt:lpstr>
      <vt:lpstr>Mesaj-1</vt:lpstr>
      <vt:lpstr>PowerPoint Sunusu</vt:lpstr>
      <vt:lpstr>Olgu-2</vt:lpstr>
      <vt:lpstr>PowerPoint Sunusu</vt:lpstr>
      <vt:lpstr>PowerPoint Sunusu</vt:lpstr>
      <vt:lpstr>PowerPoint Sunusu</vt:lpstr>
      <vt:lpstr>PowerPoint Sunusu</vt:lpstr>
      <vt:lpstr>PowerPoint Sunusu</vt:lpstr>
      <vt:lpstr>Mesaj-2</vt:lpstr>
      <vt:lpstr>PowerPoint Sunusu</vt:lpstr>
      <vt:lpstr>Olgu-3</vt:lpstr>
      <vt:lpstr>PowerPoint Sunusu</vt:lpstr>
      <vt:lpstr>PowerPoint Sunusu</vt:lpstr>
      <vt:lpstr>PowerPoint Sunusu</vt:lpstr>
      <vt:lpstr>PowerPoint Sunusu</vt:lpstr>
      <vt:lpstr>Mesaj-3</vt:lpstr>
      <vt:lpstr>Olgu-4</vt:lpstr>
      <vt:lpstr>PowerPoint Sunusu</vt:lpstr>
      <vt:lpstr>PowerPoint Sunusu</vt:lpstr>
      <vt:lpstr>PowerPoint Sunusu</vt:lpstr>
      <vt:lpstr>Mesaj-4</vt:lpstr>
      <vt:lpstr>Olgu-5</vt:lpstr>
      <vt:lpstr>PowerPoint Sunusu</vt:lpstr>
      <vt:lpstr>PowerPoint Sunusu</vt:lpstr>
      <vt:lpstr>PowerPoint Sunusu</vt:lpstr>
      <vt:lpstr>Mesaj-5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PERİTON DİYALİZİNDE ZOR HASTALAR VE YÖNETİMİ</dc:title>
  <dc:creator>Lamiye Yücel</dc:creator>
  <cp:lastModifiedBy>Lamiye Yücel</cp:lastModifiedBy>
  <cp:revision>49</cp:revision>
  <dcterms:created xsi:type="dcterms:W3CDTF">2022-09-26T13:23:49Z</dcterms:created>
  <dcterms:modified xsi:type="dcterms:W3CDTF">2022-11-07T08:01:04Z</dcterms:modified>
</cp:coreProperties>
</file>