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366" r:id="rId5"/>
    <p:sldId id="270" r:id="rId6"/>
    <p:sldId id="258" r:id="rId7"/>
    <p:sldId id="289" r:id="rId8"/>
    <p:sldId id="388" r:id="rId9"/>
    <p:sldId id="345" r:id="rId10"/>
    <p:sldId id="276" r:id="rId11"/>
    <p:sldId id="382" r:id="rId12"/>
    <p:sldId id="322" r:id="rId13"/>
    <p:sldId id="319" r:id="rId14"/>
    <p:sldId id="369" r:id="rId15"/>
    <p:sldId id="378" r:id="rId16"/>
    <p:sldId id="320" r:id="rId17"/>
    <p:sldId id="383" r:id="rId18"/>
    <p:sldId id="262" r:id="rId19"/>
    <p:sldId id="385" r:id="rId20"/>
    <p:sldId id="285" r:id="rId21"/>
    <p:sldId id="281" r:id="rId22"/>
    <p:sldId id="286" r:id="rId23"/>
    <p:sldId id="323" r:id="rId24"/>
    <p:sldId id="387" r:id="rId25"/>
    <p:sldId id="291" r:id="rId26"/>
    <p:sldId id="290" r:id="rId27"/>
    <p:sldId id="287" r:id="rId28"/>
    <p:sldId id="278" r:id="rId29"/>
    <p:sldId id="293" r:id="rId30"/>
    <p:sldId id="294" r:id="rId31"/>
    <p:sldId id="297" r:id="rId32"/>
    <p:sldId id="295" r:id="rId33"/>
    <p:sldId id="298" r:id="rId34"/>
    <p:sldId id="296" r:id="rId35"/>
    <p:sldId id="299" r:id="rId36"/>
    <p:sldId id="305" r:id="rId37"/>
    <p:sldId id="306" r:id="rId38"/>
    <p:sldId id="308" r:id="rId39"/>
    <p:sldId id="307" r:id="rId40"/>
    <p:sldId id="309" r:id="rId41"/>
    <p:sldId id="328" r:id="rId42"/>
    <p:sldId id="336" r:id="rId43"/>
    <p:sldId id="337" r:id="rId44"/>
    <p:sldId id="351" r:id="rId45"/>
    <p:sldId id="332" r:id="rId46"/>
    <p:sldId id="334" r:id="rId47"/>
    <p:sldId id="333" r:id="rId48"/>
    <p:sldId id="389" r:id="rId49"/>
    <p:sldId id="335" r:id="rId50"/>
    <p:sldId id="390" r:id="rId51"/>
    <p:sldId id="391" r:id="rId52"/>
    <p:sldId id="392" r:id="rId53"/>
    <p:sldId id="355" r:id="rId54"/>
    <p:sldId id="356" r:id="rId55"/>
    <p:sldId id="367" r:id="rId56"/>
    <p:sldId id="339" r:id="rId57"/>
    <p:sldId id="370" r:id="rId58"/>
    <p:sldId id="371" r:id="rId59"/>
    <p:sldId id="349" r:id="rId60"/>
    <p:sldId id="384" r:id="rId61"/>
    <p:sldId id="386" r:id="rId62"/>
    <p:sldId id="379" r:id="rId63"/>
    <p:sldId id="381" r:id="rId64"/>
    <p:sldId id="374" r:id="rId65"/>
    <p:sldId id="373" r:id="rId66"/>
    <p:sldId id="357" r:id="rId67"/>
    <p:sldId id="277" r:id="rId68"/>
    <p:sldId id="362" r:id="rId69"/>
    <p:sldId id="363" r:id="rId70"/>
    <p:sldId id="375" r:id="rId71"/>
    <p:sldId id="364" r:id="rId7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37" autoAdjust="0"/>
    <p:restoredTop sz="94660"/>
  </p:normalViewPr>
  <p:slideViewPr>
    <p:cSldViewPr snapToGrid="0">
      <p:cViewPr varScale="1">
        <p:scale>
          <a:sx n="64" d="100"/>
          <a:sy n="64" d="100"/>
        </p:scale>
        <p:origin x="84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21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884477-2333-4FB3-ABD4-9D28BA7492C9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endParaRPr lang="en-US"/>
        </a:p>
      </dgm:t>
    </dgm:pt>
    <dgm:pt modelId="{A454150B-554B-4276-9148-F1036A0EAB4D}">
      <dgm:prSet/>
      <dgm:spPr/>
      <dgm:t>
        <a:bodyPr/>
        <a:lstStyle/>
        <a:p>
          <a:r>
            <a:rPr lang="tr-TR" dirty="0"/>
            <a:t>2018 Hemşireler Öncü Bir Ses: Sağlık Bir İnsan Hakkıdır</a:t>
          </a:r>
          <a:endParaRPr lang="en-US" dirty="0"/>
        </a:p>
      </dgm:t>
    </dgm:pt>
    <dgm:pt modelId="{B8FA71F9-BA23-4DC9-A215-B75C2F8212F9}" type="parTrans" cxnId="{DABE8C31-2530-409C-A785-A7A5EB3C3473}">
      <dgm:prSet/>
      <dgm:spPr/>
      <dgm:t>
        <a:bodyPr/>
        <a:lstStyle/>
        <a:p>
          <a:endParaRPr lang="en-US"/>
        </a:p>
      </dgm:t>
    </dgm:pt>
    <dgm:pt modelId="{8DC2CA88-3D08-483D-86C6-13F50A467EF0}" type="sibTrans" cxnId="{DABE8C31-2530-409C-A785-A7A5EB3C3473}">
      <dgm:prSet/>
      <dgm:spPr/>
      <dgm:t>
        <a:bodyPr/>
        <a:lstStyle/>
        <a:p>
          <a:endParaRPr lang="en-US"/>
        </a:p>
      </dgm:t>
    </dgm:pt>
    <dgm:pt modelId="{E1AEEA7B-3152-4F3B-B2A7-1FC22B01C4B9}">
      <dgm:prSet/>
      <dgm:spPr/>
      <dgm:t>
        <a:bodyPr/>
        <a:lstStyle/>
        <a:p>
          <a:r>
            <a:rPr lang="tr-TR" dirty="0"/>
            <a:t>2019 Hemşireler Öncü Bir Ses: Herkes İçin Sağlık </a:t>
          </a:r>
          <a:endParaRPr lang="en-US" dirty="0"/>
        </a:p>
      </dgm:t>
    </dgm:pt>
    <dgm:pt modelId="{2A2F2DAA-3AEC-479D-AD6E-4E7B15617198}" type="parTrans" cxnId="{2195A7E5-953E-4760-8C75-6C11EED44E33}">
      <dgm:prSet/>
      <dgm:spPr/>
      <dgm:t>
        <a:bodyPr/>
        <a:lstStyle/>
        <a:p>
          <a:endParaRPr lang="en-US"/>
        </a:p>
      </dgm:t>
    </dgm:pt>
    <dgm:pt modelId="{7366C697-A86D-4274-A1B1-441C9E7C5079}" type="sibTrans" cxnId="{2195A7E5-953E-4760-8C75-6C11EED44E33}">
      <dgm:prSet/>
      <dgm:spPr/>
      <dgm:t>
        <a:bodyPr/>
        <a:lstStyle/>
        <a:p>
          <a:endParaRPr lang="en-US"/>
        </a:p>
      </dgm:t>
    </dgm:pt>
    <dgm:pt modelId="{12478656-BC74-4D67-9EE4-EB31072C47C9}">
      <dgm:prSet/>
      <dgm:spPr/>
      <dgm:t>
        <a:bodyPr/>
        <a:lstStyle/>
        <a:p>
          <a:r>
            <a:rPr lang="tr-TR"/>
            <a:t>2020 Hemşireler Dünya Sağlığında Öncü Bir Ses</a:t>
          </a:r>
          <a:endParaRPr lang="en-US"/>
        </a:p>
      </dgm:t>
    </dgm:pt>
    <dgm:pt modelId="{E79B54F5-64B3-4501-B462-D55808501D56}" type="parTrans" cxnId="{4358BD63-6025-4783-8272-1557E1152B72}">
      <dgm:prSet/>
      <dgm:spPr/>
      <dgm:t>
        <a:bodyPr/>
        <a:lstStyle/>
        <a:p>
          <a:endParaRPr lang="en-US"/>
        </a:p>
      </dgm:t>
    </dgm:pt>
    <dgm:pt modelId="{0A51A186-FF25-4154-B859-ADAF54D50DA3}" type="sibTrans" cxnId="{4358BD63-6025-4783-8272-1557E1152B72}">
      <dgm:prSet/>
      <dgm:spPr/>
      <dgm:t>
        <a:bodyPr/>
        <a:lstStyle/>
        <a:p>
          <a:endParaRPr lang="en-US"/>
        </a:p>
      </dgm:t>
    </dgm:pt>
    <dgm:pt modelId="{E1CF6DA3-99BD-4CE1-AFDF-3047989C653D}">
      <dgm:prSet/>
      <dgm:spPr/>
      <dgm:t>
        <a:bodyPr/>
        <a:lstStyle/>
        <a:p>
          <a:r>
            <a:rPr lang="tr-TR"/>
            <a:t>2021 Hemşireler: Geleceğin Sağlık Bakımı için Öncü Bir Ses</a:t>
          </a:r>
          <a:endParaRPr lang="en-US"/>
        </a:p>
      </dgm:t>
    </dgm:pt>
    <dgm:pt modelId="{50C10B98-2E28-4AE6-BFEF-7D35EC6D2A72}" type="parTrans" cxnId="{70738725-FB8E-46A5-A52D-37B49D4A6370}">
      <dgm:prSet/>
      <dgm:spPr/>
      <dgm:t>
        <a:bodyPr/>
        <a:lstStyle/>
        <a:p>
          <a:endParaRPr lang="en-US"/>
        </a:p>
      </dgm:t>
    </dgm:pt>
    <dgm:pt modelId="{D7948241-7093-4B44-88CC-5843355402C8}" type="sibTrans" cxnId="{70738725-FB8E-46A5-A52D-37B49D4A6370}">
      <dgm:prSet/>
      <dgm:spPr/>
      <dgm:t>
        <a:bodyPr/>
        <a:lstStyle/>
        <a:p>
          <a:endParaRPr lang="en-US"/>
        </a:p>
      </dgm:t>
    </dgm:pt>
    <dgm:pt modelId="{460FCA19-3E34-48D7-A545-E02D0B53D46E}">
      <dgm:prSet/>
      <dgm:spPr/>
      <dgm:t>
        <a:bodyPr/>
        <a:lstStyle/>
        <a:p>
          <a:r>
            <a:rPr lang="tr-TR" dirty="0"/>
            <a:t>2022 Hemşireler: Öncü Bir Ses – Küresel Sağlığı Güvence Altına Almak İçin Hemşireliğe Yatırım Yapın ve Haklara Saygı Gösterin</a:t>
          </a:r>
          <a:endParaRPr lang="en-US" dirty="0"/>
        </a:p>
      </dgm:t>
    </dgm:pt>
    <dgm:pt modelId="{796B7F82-1DC9-4D39-92AD-083CA80EB918}" type="parTrans" cxnId="{FC1C9600-06F3-4043-9E3A-9C0907F1A00F}">
      <dgm:prSet/>
      <dgm:spPr/>
      <dgm:t>
        <a:bodyPr/>
        <a:lstStyle/>
        <a:p>
          <a:endParaRPr lang="en-US"/>
        </a:p>
      </dgm:t>
    </dgm:pt>
    <dgm:pt modelId="{8BD19BFB-AE8B-4B5D-8BD7-BD87DF32DC95}" type="sibTrans" cxnId="{FC1C9600-06F3-4043-9E3A-9C0907F1A00F}">
      <dgm:prSet/>
      <dgm:spPr/>
      <dgm:t>
        <a:bodyPr/>
        <a:lstStyle/>
        <a:p>
          <a:endParaRPr lang="en-US"/>
        </a:p>
      </dgm:t>
    </dgm:pt>
    <dgm:pt modelId="{4BE60CCC-AFDF-4FF9-BACD-DB641CFB2095}" type="pres">
      <dgm:prSet presAssocID="{88884477-2333-4FB3-ABD4-9D28BA7492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6663601-EFED-47EF-8A06-8CBB22B1A3DF}" type="pres">
      <dgm:prSet presAssocID="{A454150B-554B-4276-9148-F1036A0EAB4D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D195C0E-9CF5-4048-A61A-A4B50B3AD029}" type="pres">
      <dgm:prSet presAssocID="{8DC2CA88-3D08-483D-86C6-13F50A467EF0}" presName="spacer" presStyleCnt="0"/>
      <dgm:spPr/>
    </dgm:pt>
    <dgm:pt modelId="{0BBF1931-CAB3-4CA5-98DF-6889D8DBD831}" type="pres">
      <dgm:prSet presAssocID="{E1AEEA7B-3152-4F3B-B2A7-1FC22B01C4B9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5C14195-047C-403B-8D17-7D42DE3C8925}" type="pres">
      <dgm:prSet presAssocID="{7366C697-A86D-4274-A1B1-441C9E7C5079}" presName="spacer" presStyleCnt="0"/>
      <dgm:spPr/>
    </dgm:pt>
    <dgm:pt modelId="{17F66ADA-DA31-48F4-B890-F8F2385AB32C}" type="pres">
      <dgm:prSet presAssocID="{12478656-BC74-4D67-9EE4-EB31072C47C9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939F865-E621-493F-9617-86696AE13CEB}" type="pres">
      <dgm:prSet presAssocID="{0A51A186-FF25-4154-B859-ADAF54D50DA3}" presName="spacer" presStyleCnt="0"/>
      <dgm:spPr/>
    </dgm:pt>
    <dgm:pt modelId="{97C7D34F-6F82-4787-9291-306342F3C63E}" type="pres">
      <dgm:prSet presAssocID="{E1CF6DA3-99BD-4CE1-AFDF-3047989C653D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76F3FCB-76E9-40B8-BBD5-B18440949937}" type="pres">
      <dgm:prSet presAssocID="{D7948241-7093-4B44-88CC-5843355402C8}" presName="spacer" presStyleCnt="0"/>
      <dgm:spPr/>
    </dgm:pt>
    <dgm:pt modelId="{99F292F4-9BE6-4747-8018-698914938B3D}" type="pres">
      <dgm:prSet presAssocID="{460FCA19-3E34-48D7-A545-E02D0B53D46E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71F3C25-075D-4F6C-A6A2-4F33C0FDB28B}" type="presOf" srcId="{88884477-2333-4FB3-ABD4-9D28BA7492C9}" destId="{4BE60CCC-AFDF-4FF9-BACD-DB641CFB2095}" srcOrd="0" destOrd="0" presId="urn:microsoft.com/office/officeart/2005/8/layout/vList2"/>
    <dgm:cxn modelId="{F8D06A4E-CDBA-44FE-8DAB-50CE0B5C4348}" type="presOf" srcId="{E1AEEA7B-3152-4F3B-B2A7-1FC22B01C4B9}" destId="{0BBF1931-CAB3-4CA5-98DF-6889D8DBD831}" srcOrd="0" destOrd="0" presId="urn:microsoft.com/office/officeart/2005/8/layout/vList2"/>
    <dgm:cxn modelId="{C8E22329-7A2E-4435-986C-B473A9319E97}" type="presOf" srcId="{E1CF6DA3-99BD-4CE1-AFDF-3047989C653D}" destId="{97C7D34F-6F82-4787-9291-306342F3C63E}" srcOrd="0" destOrd="0" presId="urn:microsoft.com/office/officeart/2005/8/layout/vList2"/>
    <dgm:cxn modelId="{4358BD63-6025-4783-8272-1557E1152B72}" srcId="{88884477-2333-4FB3-ABD4-9D28BA7492C9}" destId="{12478656-BC74-4D67-9EE4-EB31072C47C9}" srcOrd="2" destOrd="0" parTransId="{E79B54F5-64B3-4501-B462-D55808501D56}" sibTransId="{0A51A186-FF25-4154-B859-ADAF54D50DA3}"/>
    <dgm:cxn modelId="{A145233D-E9EB-4C25-92CD-D6B0C2AC6484}" type="presOf" srcId="{460FCA19-3E34-48D7-A545-E02D0B53D46E}" destId="{99F292F4-9BE6-4747-8018-698914938B3D}" srcOrd="0" destOrd="0" presId="urn:microsoft.com/office/officeart/2005/8/layout/vList2"/>
    <dgm:cxn modelId="{2195A7E5-953E-4760-8C75-6C11EED44E33}" srcId="{88884477-2333-4FB3-ABD4-9D28BA7492C9}" destId="{E1AEEA7B-3152-4F3B-B2A7-1FC22B01C4B9}" srcOrd="1" destOrd="0" parTransId="{2A2F2DAA-3AEC-479D-AD6E-4E7B15617198}" sibTransId="{7366C697-A86D-4274-A1B1-441C9E7C5079}"/>
    <dgm:cxn modelId="{974DA429-BBBF-4EE0-99A6-D44929137933}" type="presOf" srcId="{A454150B-554B-4276-9148-F1036A0EAB4D}" destId="{76663601-EFED-47EF-8A06-8CBB22B1A3DF}" srcOrd="0" destOrd="0" presId="urn:microsoft.com/office/officeart/2005/8/layout/vList2"/>
    <dgm:cxn modelId="{70738725-FB8E-46A5-A52D-37B49D4A6370}" srcId="{88884477-2333-4FB3-ABD4-9D28BA7492C9}" destId="{E1CF6DA3-99BD-4CE1-AFDF-3047989C653D}" srcOrd="3" destOrd="0" parTransId="{50C10B98-2E28-4AE6-BFEF-7D35EC6D2A72}" sibTransId="{D7948241-7093-4B44-88CC-5843355402C8}"/>
    <dgm:cxn modelId="{FC1C9600-06F3-4043-9E3A-9C0907F1A00F}" srcId="{88884477-2333-4FB3-ABD4-9D28BA7492C9}" destId="{460FCA19-3E34-48D7-A545-E02D0B53D46E}" srcOrd="4" destOrd="0" parTransId="{796B7F82-1DC9-4D39-92AD-083CA80EB918}" sibTransId="{8BD19BFB-AE8B-4B5D-8BD7-BD87DF32DC95}"/>
    <dgm:cxn modelId="{DABE8C31-2530-409C-A785-A7A5EB3C3473}" srcId="{88884477-2333-4FB3-ABD4-9D28BA7492C9}" destId="{A454150B-554B-4276-9148-F1036A0EAB4D}" srcOrd="0" destOrd="0" parTransId="{B8FA71F9-BA23-4DC9-A215-B75C2F8212F9}" sibTransId="{8DC2CA88-3D08-483D-86C6-13F50A467EF0}"/>
    <dgm:cxn modelId="{DFC9C97F-E6BB-41AF-9B8D-B91313140F1C}" type="presOf" srcId="{12478656-BC74-4D67-9EE4-EB31072C47C9}" destId="{17F66ADA-DA31-48F4-B890-F8F2385AB32C}" srcOrd="0" destOrd="0" presId="urn:microsoft.com/office/officeart/2005/8/layout/vList2"/>
    <dgm:cxn modelId="{2C1C6631-0124-4A41-BFE5-9D7660EF18EC}" type="presParOf" srcId="{4BE60CCC-AFDF-4FF9-BACD-DB641CFB2095}" destId="{76663601-EFED-47EF-8A06-8CBB22B1A3DF}" srcOrd="0" destOrd="0" presId="urn:microsoft.com/office/officeart/2005/8/layout/vList2"/>
    <dgm:cxn modelId="{1EFCA7FA-E420-417B-BE72-EEF92451B6B6}" type="presParOf" srcId="{4BE60CCC-AFDF-4FF9-BACD-DB641CFB2095}" destId="{CD195C0E-9CF5-4048-A61A-A4B50B3AD029}" srcOrd="1" destOrd="0" presId="urn:microsoft.com/office/officeart/2005/8/layout/vList2"/>
    <dgm:cxn modelId="{F5C79F58-B505-4F49-AE40-3E0C414BC807}" type="presParOf" srcId="{4BE60CCC-AFDF-4FF9-BACD-DB641CFB2095}" destId="{0BBF1931-CAB3-4CA5-98DF-6889D8DBD831}" srcOrd="2" destOrd="0" presId="urn:microsoft.com/office/officeart/2005/8/layout/vList2"/>
    <dgm:cxn modelId="{5B7A40D2-7F61-43E8-B77C-2EA665575DE4}" type="presParOf" srcId="{4BE60CCC-AFDF-4FF9-BACD-DB641CFB2095}" destId="{B5C14195-047C-403B-8D17-7D42DE3C8925}" srcOrd="3" destOrd="0" presId="urn:microsoft.com/office/officeart/2005/8/layout/vList2"/>
    <dgm:cxn modelId="{8AEB113F-CE17-4B3F-BAE0-B2718BC45DFE}" type="presParOf" srcId="{4BE60CCC-AFDF-4FF9-BACD-DB641CFB2095}" destId="{17F66ADA-DA31-48F4-B890-F8F2385AB32C}" srcOrd="4" destOrd="0" presId="urn:microsoft.com/office/officeart/2005/8/layout/vList2"/>
    <dgm:cxn modelId="{779DBDBF-9F52-43AF-ABDB-091CAC2EAED7}" type="presParOf" srcId="{4BE60CCC-AFDF-4FF9-BACD-DB641CFB2095}" destId="{6939F865-E621-493F-9617-86696AE13CEB}" srcOrd="5" destOrd="0" presId="urn:microsoft.com/office/officeart/2005/8/layout/vList2"/>
    <dgm:cxn modelId="{72AEC28B-FA3B-4425-BBF0-901371C084E1}" type="presParOf" srcId="{4BE60CCC-AFDF-4FF9-BACD-DB641CFB2095}" destId="{97C7D34F-6F82-4787-9291-306342F3C63E}" srcOrd="6" destOrd="0" presId="urn:microsoft.com/office/officeart/2005/8/layout/vList2"/>
    <dgm:cxn modelId="{F8600B59-A7E0-4EC3-A94E-F4316BCCE23B}" type="presParOf" srcId="{4BE60CCC-AFDF-4FF9-BACD-DB641CFB2095}" destId="{D76F3FCB-76E9-40B8-BBD5-B18440949937}" srcOrd="7" destOrd="0" presId="urn:microsoft.com/office/officeart/2005/8/layout/vList2"/>
    <dgm:cxn modelId="{C68D6C22-BF6E-4884-A5A1-6DEF8735DD67}" type="presParOf" srcId="{4BE60CCC-AFDF-4FF9-BACD-DB641CFB2095}" destId="{99F292F4-9BE6-4747-8018-698914938B3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663601-EFED-47EF-8A06-8CBB22B1A3DF}">
      <dsp:nvSpPr>
        <dsp:cNvPr id="0" name=""/>
        <dsp:cNvSpPr/>
      </dsp:nvSpPr>
      <dsp:spPr>
        <a:xfrm>
          <a:off x="0" y="24908"/>
          <a:ext cx="9253782" cy="83422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/>
            <a:t>2018 Hemşireler Öncü Bir Ses: Sağlık Bir İnsan Hakkıdır</a:t>
          </a:r>
          <a:endParaRPr lang="en-US" sz="2100" kern="1200" dirty="0"/>
        </a:p>
      </dsp:txBody>
      <dsp:txXfrm>
        <a:off x="40724" y="65632"/>
        <a:ext cx="9172334" cy="752780"/>
      </dsp:txXfrm>
    </dsp:sp>
    <dsp:sp modelId="{0BBF1931-CAB3-4CA5-98DF-6889D8DBD831}">
      <dsp:nvSpPr>
        <dsp:cNvPr id="0" name=""/>
        <dsp:cNvSpPr/>
      </dsp:nvSpPr>
      <dsp:spPr>
        <a:xfrm>
          <a:off x="0" y="919616"/>
          <a:ext cx="9253782" cy="83422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/>
            <a:t>2019 Hemşireler Öncü Bir Ses: Herkes İçin Sağlık </a:t>
          </a:r>
          <a:endParaRPr lang="en-US" sz="2100" kern="1200" dirty="0"/>
        </a:p>
      </dsp:txBody>
      <dsp:txXfrm>
        <a:off x="40724" y="960340"/>
        <a:ext cx="9172334" cy="752780"/>
      </dsp:txXfrm>
    </dsp:sp>
    <dsp:sp modelId="{17F66ADA-DA31-48F4-B890-F8F2385AB32C}">
      <dsp:nvSpPr>
        <dsp:cNvPr id="0" name=""/>
        <dsp:cNvSpPr/>
      </dsp:nvSpPr>
      <dsp:spPr>
        <a:xfrm>
          <a:off x="0" y="1814324"/>
          <a:ext cx="9253782" cy="83422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/>
            <a:t>2020 Hemşireler Dünya Sağlığında Öncü Bir Ses</a:t>
          </a:r>
          <a:endParaRPr lang="en-US" sz="2100" kern="1200"/>
        </a:p>
      </dsp:txBody>
      <dsp:txXfrm>
        <a:off x="40724" y="1855048"/>
        <a:ext cx="9172334" cy="752780"/>
      </dsp:txXfrm>
    </dsp:sp>
    <dsp:sp modelId="{97C7D34F-6F82-4787-9291-306342F3C63E}">
      <dsp:nvSpPr>
        <dsp:cNvPr id="0" name=""/>
        <dsp:cNvSpPr/>
      </dsp:nvSpPr>
      <dsp:spPr>
        <a:xfrm>
          <a:off x="0" y="2709033"/>
          <a:ext cx="9253782" cy="83422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/>
            <a:t>2021 Hemşireler: Geleceğin Sağlık Bakımı için Öncü Bir Ses</a:t>
          </a:r>
          <a:endParaRPr lang="en-US" sz="2100" kern="1200"/>
        </a:p>
      </dsp:txBody>
      <dsp:txXfrm>
        <a:off x="40724" y="2749757"/>
        <a:ext cx="9172334" cy="752780"/>
      </dsp:txXfrm>
    </dsp:sp>
    <dsp:sp modelId="{99F292F4-9BE6-4747-8018-698914938B3D}">
      <dsp:nvSpPr>
        <dsp:cNvPr id="0" name=""/>
        <dsp:cNvSpPr/>
      </dsp:nvSpPr>
      <dsp:spPr>
        <a:xfrm>
          <a:off x="0" y="3603741"/>
          <a:ext cx="9253782" cy="83422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/>
            <a:t>2022 Hemşireler: Öncü Bir Ses – Küresel Sağlığı Güvence Altına Almak İçin Hemşireliğe Yatırım Yapın ve Haklara Saygı Gösterin</a:t>
          </a:r>
          <a:endParaRPr lang="en-US" sz="2100" kern="1200" dirty="0"/>
        </a:p>
      </dsp:txBody>
      <dsp:txXfrm>
        <a:off x="40724" y="3644465"/>
        <a:ext cx="9172334" cy="7527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C9467-C8B8-4CA6-BC4B-967326F36C96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6BC82C7-1E8A-44C3-817F-DF77AF969D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2119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C9467-C8B8-4CA6-BC4B-967326F36C96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C82C7-1E8A-44C3-817F-DF77AF969D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82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C9467-C8B8-4CA6-BC4B-967326F36C96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6BC82C7-1E8A-44C3-817F-DF77AF969D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6144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C9467-C8B8-4CA6-BC4B-967326F36C96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6BC82C7-1E8A-44C3-817F-DF77AF969D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526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C9467-C8B8-4CA6-BC4B-967326F36C96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6BC82C7-1E8A-44C3-817F-DF77AF969D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7426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C9467-C8B8-4CA6-BC4B-967326F36C96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C82C7-1E8A-44C3-817F-DF77AF969D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515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C9467-C8B8-4CA6-BC4B-967326F36C96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C82C7-1E8A-44C3-817F-DF77AF969D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6011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C9467-C8B8-4CA6-BC4B-967326F36C96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C82C7-1E8A-44C3-817F-DF77AF969D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3226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C9467-C8B8-4CA6-BC4B-967326F36C96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6BC82C7-1E8A-44C3-817F-DF77AF969D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4213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C9467-C8B8-4CA6-BC4B-967326F36C96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6BC82C7-1E8A-44C3-817F-DF77AF969D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7532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C9467-C8B8-4CA6-BC4B-967326F36C96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6BC82C7-1E8A-44C3-817F-DF77AF969DF0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8042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C9467-C8B8-4CA6-BC4B-967326F36C96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6BC82C7-1E8A-44C3-817F-DF77AF969D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453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C9467-C8B8-4CA6-BC4B-967326F36C96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6BC82C7-1E8A-44C3-817F-DF77AF969DF0}" type="slidenum">
              <a:rPr lang="tr-TR" smtClean="0"/>
              <a:t>‹#›</a:t>
            </a:fld>
            <a:endParaRPr lang="tr-T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88627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C9467-C8B8-4CA6-BC4B-967326F36C96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6BC82C7-1E8A-44C3-817F-DF77AF969D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8559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C9467-C8B8-4CA6-BC4B-967326F36C96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C82C7-1E8A-44C3-817F-DF77AF969D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9010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C9467-C8B8-4CA6-BC4B-967326F36C96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C82C7-1E8A-44C3-817F-DF77AF969D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4702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C9467-C8B8-4CA6-BC4B-967326F36C96}" type="datetimeFigureOut">
              <a:rPr lang="tr-TR" smtClean="0"/>
              <a:t>9.11.2022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6BC82C7-1E8A-44C3-817F-DF77AF969D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583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cn.ch/PS_D04_ParticipationDecisionMaking.pdf" TargetMode="External"/><Relationship Id="rId2" Type="http://schemas.openxmlformats.org/officeDocument/2006/relationships/hyperlink" Target="https://www.who.int/publications/i/item/9789240033863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ergipark.org.tr/tr/pub/ybhd/issue/26488/27877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14E8F08-CE9E-2877-A1CB-5128C080E6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8825" y="1245264"/>
            <a:ext cx="9144000" cy="2764028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tr-TR" sz="4000" b="1" i="0" dirty="0">
                <a:effectLst/>
                <a:latin typeface="+mn-lt"/>
              </a:rPr>
              <a:t/>
            </a:r>
            <a:br>
              <a:rPr lang="tr-TR" sz="4000" b="1" i="0" dirty="0">
                <a:effectLst/>
                <a:latin typeface="+mn-lt"/>
              </a:rPr>
            </a:br>
            <a:r>
              <a:rPr lang="tr-TR" sz="4900" b="1" i="0" dirty="0">
                <a:solidFill>
                  <a:schemeClr val="accent1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KÜRESELLEŞEN DÜNYADA HEMŞİRELİĞİ GÜÇLENDİRME STRATEJİLERİ</a:t>
            </a:r>
            <a:r>
              <a:rPr lang="tr-TR" sz="4000" b="1" i="0" dirty="0">
                <a:effectLst/>
                <a:latin typeface="+mn-lt"/>
              </a:rPr>
              <a:t/>
            </a:r>
            <a:br>
              <a:rPr lang="tr-TR" sz="4000" b="1" i="0" dirty="0">
                <a:effectLst/>
                <a:latin typeface="+mn-lt"/>
              </a:rPr>
            </a:br>
            <a:endParaRPr lang="tr-TR" sz="4000" b="1" dirty="0">
              <a:latin typeface="+mn-lt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2C22A37-12C1-183F-46AA-99BD4FE615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1586" y="3576654"/>
            <a:ext cx="8258176" cy="2267683"/>
          </a:xfrm>
        </p:spPr>
        <p:txBody>
          <a:bodyPr anchor="ctr">
            <a:normAutofit/>
          </a:bodyPr>
          <a:lstStyle/>
          <a:p>
            <a:pPr algn="ctr"/>
            <a:r>
              <a:rPr lang="tr-TR" sz="2800" b="1" dirty="0"/>
              <a:t>PROF.DR. SÜHEYLA ALTUĞ ÖZSOY</a:t>
            </a:r>
          </a:p>
          <a:p>
            <a:pPr algn="ctr"/>
            <a:r>
              <a:rPr lang="tr-TR" sz="2800" b="1" dirty="0"/>
              <a:t>EGE ÜNİVERSİTESİ </a:t>
            </a:r>
          </a:p>
          <a:p>
            <a:pPr algn="ctr"/>
            <a:r>
              <a:rPr lang="tr-TR" sz="2800" b="1" dirty="0"/>
              <a:t>HALK SAĞLIĞI HEMŞİRELİĞİ ABD</a:t>
            </a:r>
            <a:endParaRPr lang="tr-TR" sz="1050" b="1" dirty="0"/>
          </a:p>
        </p:txBody>
      </p:sp>
      <p:pic>
        <p:nvPicPr>
          <p:cNvPr id="4" name="Picture 1" descr="Description: 1TB:+logolar_SİTE:fakulteler:hemsirelik fak:hemsirelik-fak_WEB.jpg">
            <a:extLst>
              <a:ext uri="{FF2B5EF4-FFF2-40B4-BE49-F238E27FC236}">
                <a16:creationId xmlns:a16="http://schemas.microsoft.com/office/drawing/2014/main" id="{1E05B27E-C0CF-15A8-CF5B-1994C490C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3273" y="9295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Description: ege-logo-web">
            <a:extLst>
              <a:ext uri="{FF2B5EF4-FFF2-40B4-BE49-F238E27FC236}">
                <a16:creationId xmlns:a16="http://schemas.microsoft.com/office/drawing/2014/main" id="{F07E52EA-AB74-3865-8ADA-35A56347D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15" y="39116"/>
            <a:ext cx="10287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7506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FF5665-9B56-2418-62A5-A87AE5BF3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>
                <a:latin typeface="+mn-lt"/>
              </a:rPr>
              <a:t>Küreselleşme ve Sağlık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942F40-22BB-182A-D9C7-AA75B2EA4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tr-TR" sz="3600" b="1" i="1" dirty="0"/>
              <a:t>Küreselleşme; </a:t>
            </a:r>
          </a:p>
          <a:p>
            <a:pPr lvl="1" algn="just">
              <a:lnSpc>
                <a:spcPct val="100000"/>
              </a:lnSpc>
            </a:pPr>
            <a:r>
              <a:rPr lang="tr-TR" sz="3200" dirty="0"/>
              <a:t>ekonomik, </a:t>
            </a:r>
          </a:p>
          <a:p>
            <a:pPr lvl="1" algn="just">
              <a:lnSpc>
                <a:spcPct val="100000"/>
              </a:lnSpc>
            </a:pPr>
            <a:r>
              <a:rPr lang="tr-TR" sz="3200" dirty="0"/>
              <a:t>sosyal, </a:t>
            </a:r>
          </a:p>
          <a:p>
            <a:pPr lvl="1" algn="just">
              <a:lnSpc>
                <a:spcPct val="100000"/>
              </a:lnSpc>
            </a:pPr>
            <a:r>
              <a:rPr lang="tr-TR" sz="3200" dirty="0"/>
              <a:t>politik ve </a:t>
            </a:r>
          </a:p>
          <a:p>
            <a:pPr lvl="1" algn="just">
              <a:lnSpc>
                <a:spcPct val="100000"/>
              </a:lnSpc>
            </a:pPr>
            <a:r>
              <a:rPr lang="tr-TR" sz="3200" dirty="0"/>
              <a:t>kültürel değerlerin sınır ötesine ulaşması, aynı zamanda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tr-TR" sz="3600" b="1" i="1" dirty="0"/>
              <a:t>“karşılıklı bağımlılık” </a:t>
            </a:r>
            <a:r>
              <a:rPr lang="tr-TR" sz="3600" dirty="0"/>
              <a:t>çerçevesinde ülkeler arasındaki iletişim ve etkileşimin artışı olarak da ifade edilmektedir.</a:t>
            </a:r>
          </a:p>
        </p:txBody>
      </p:sp>
    </p:spTree>
    <p:extLst>
      <p:ext uri="{BB962C8B-B14F-4D97-AF65-F5344CB8AC3E}">
        <p14:creationId xmlns:p14="http://schemas.microsoft.com/office/powerpoint/2010/main" val="889048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FF5665-9B56-2418-62A5-A87AE5BF3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383" y="306333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/>
              <a:t/>
            </a:r>
            <a:br>
              <a:rPr lang="tr-TR" dirty="0"/>
            </a:br>
            <a:r>
              <a:rPr lang="tr-TR" b="1" dirty="0">
                <a:latin typeface="+mn-lt"/>
              </a:rPr>
              <a:t>Küreselleşme ile yalnızca sermaye, mallar ve insanlar değil; </a:t>
            </a:r>
            <a:br>
              <a:rPr lang="tr-TR" b="1" dirty="0">
                <a:latin typeface="+mn-lt"/>
              </a:rPr>
            </a:br>
            <a:endParaRPr lang="tr-TR" b="1" dirty="0">
              <a:latin typeface="+mn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942F40-22BB-182A-D9C7-AA75B2EA4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2775" y="1838178"/>
            <a:ext cx="8915400" cy="3777622"/>
          </a:xfrm>
        </p:spPr>
        <p:txBody>
          <a:bodyPr>
            <a:noAutofit/>
          </a:bodyPr>
          <a:lstStyle/>
          <a:p>
            <a:pPr marL="457200" lvl="1" indent="0" algn="just">
              <a:lnSpc>
                <a:spcPct val="100000"/>
              </a:lnSpc>
              <a:buNone/>
            </a:pPr>
            <a:r>
              <a:rPr lang="tr-TR" sz="3600" dirty="0"/>
              <a:t>Aynı zamanda; </a:t>
            </a:r>
          </a:p>
          <a:p>
            <a:pPr lvl="2" algn="just">
              <a:lnSpc>
                <a:spcPct val="100000"/>
              </a:lnSpc>
            </a:pPr>
            <a:r>
              <a:rPr lang="tr-TR" sz="3200" dirty="0"/>
              <a:t>bilgilerin, </a:t>
            </a:r>
          </a:p>
          <a:p>
            <a:pPr lvl="2" algn="just">
              <a:lnSpc>
                <a:spcPct val="100000"/>
              </a:lnSpc>
            </a:pPr>
            <a:r>
              <a:rPr lang="tr-TR" sz="3200" dirty="0"/>
              <a:t>düşüncelerin, </a:t>
            </a:r>
          </a:p>
          <a:p>
            <a:pPr lvl="2" algn="just">
              <a:lnSpc>
                <a:spcPct val="100000"/>
              </a:lnSpc>
            </a:pPr>
            <a:r>
              <a:rPr lang="tr-TR" sz="3200" dirty="0"/>
              <a:t>değerlerin, </a:t>
            </a:r>
          </a:p>
          <a:p>
            <a:pPr marL="914400" lvl="2" indent="0">
              <a:lnSpc>
                <a:spcPct val="100000"/>
              </a:lnSpc>
              <a:buNone/>
            </a:pPr>
            <a:r>
              <a:rPr lang="tr-TR" sz="3200" dirty="0"/>
              <a:t>ülkeler ve insanlar arasında sınır tanımaksızın dolaşmasıdır.</a:t>
            </a:r>
          </a:p>
          <a:p>
            <a:pPr marL="457200" lvl="1" indent="0" algn="ctr">
              <a:lnSpc>
                <a:spcPct val="100000"/>
              </a:lnSpc>
              <a:buNone/>
            </a:pPr>
            <a:r>
              <a:rPr lang="tr-TR" sz="3600" b="1" i="1" dirty="0"/>
              <a:t>Bir başka ifadeyle dünyanın tek bir köy haline gelmesidir.</a:t>
            </a:r>
          </a:p>
          <a:p>
            <a:pPr marL="457200" lvl="1" indent="0" algn="ctr">
              <a:lnSpc>
                <a:spcPct val="100000"/>
              </a:lnSpc>
              <a:buNone/>
            </a:pPr>
            <a:endParaRPr lang="tr-TR" sz="3200" b="1" i="1" dirty="0"/>
          </a:p>
          <a:p>
            <a:pPr algn="just">
              <a:lnSpc>
                <a:spcPct val="100000"/>
              </a:lnSpc>
            </a:pP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1348493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FF5665-9B56-2418-62A5-A87AE5BF3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68212"/>
          </a:xfrm>
        </p:spPr>
        <p:txBody>
          <a:bodyPr>
            <a:normAutofit fontScale="90000"/>
          </a:bodyPr>
          <a:lstStyle/>
          <a:p>
            <a:r>
              <a:rPr lang="tr-TR" b="1" dirty="0">
                <a:latin typeface="+mn-lt"/>
              </a:rPr>
              <a:t/>
            </a:r>
            <a:br>
              <a:rPr lang="tr-TR" b="1" dirty="0">
                <a:latin typeface="+mn-lt"/>
              </a:rPr>
            </a:br>
            <a:r>
              <a:rPr lang="tr-TR" b="1" dirty="0">
                <a:latin typeface="+mn-lt"/>
              </a:rPr>
              <a:t/>
            </a:r>
            <a:br>
              <a:rPr lang="tr-TR" b="1" dirty="0">
                <a:latin typeface="+mn-lt"/>
              </a:rPr>
            </a:br>
            <a:r>
              <a:rPr lang="tr-TR" sz="4900" b="1" dirty="0">
                <a:latin typeface="+mn-lt"/>
              </a:rPr>
              <a:t>Küreselleşme ile birlikte en özgür dolaşan sermaye;</a:t>
            </a:r>
            <a:br>
              <a:rPr lang="tr-TR" sz="4900" b="1" dirty="0">
                <a:latin typeface="+mn-lt"/>
              </a:rPr>
            </a:br>
            <a:endParaRPr lang="tr-TR" sz="4900" b="1" dirty="0">
              <a:latin typeface="+mn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942F40-22BB-182A-D9C7-AA75B2EA4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endParaRPr lang="tr-TR" dirty="0"/>
          </a:p>
          <a:p>
            <a:pPr algn="just">
              <a:lnSpc>
                <a:spcPct val="100000"/>
              </a:lnSpc>
            </a:pPr>
            <a:endParaRPr lang="tr-TR" dirty="0"/>
          </a:p>
          <a:p>
            <a:pPr lvl="1" algn="just">
              <a:lnSpc>
                <a:spcPct val="100000"/>
              </a:lnSpc>
            </a:pPr>
            <a:r>
              <a:rPr lang="tr-TR" sz="4000" dirty="0"/>
              <a:t>Hastalar </a:t>
            </a:r>
            <a:r>
              <a:rPr lang="tr-TR" sz="4000" b="1" i="1" dirty="0"/>
              <a:t>“müşteri”, </a:t>
            </a:r>
          </a:p>
          <a:p>
            <a:pPr lvl="1" algn="just">
              <a:lnSpc>
                <a:spcPct val="100000"/>
              </a:lnSpc>
            </a:pPr>
            <a:r>
              <a:rPr lang="tr-TR" sz="4000" dirty="0"/>
              <a:t>Sağlık kurumları </a:t>
            </a:r>
            <a:r>
              <a:rPr lang="tr-TR" sz="4000" b="1" i="1" dirty="0"/>
              <a:t>“işletme”, </a:t>
            </a:r>
          </a:p>
          <a:p>
            <a:pPr lvl="1" algn="just">
              <a:lnSpc>
                <a:spcPct val="100000"/>
              </a:lnSpc>
            </a:pPr>
            <a:r>
              <a:rPr lang="tr-TR" sz="4000" dirty="0"/>
              <a:t>Kamu sağlık hizmeti ise </a:t>
            </a:r>
            <a:r>
              <a:rPr lang="tr-TR" sz="4000" b="1" i="1" dirty="0"/>
              <a:t>“piyasa” </a:t>
            </a:r>
            <a:r>
              <a:rPr lang="tr-TR" sz="3600" dirty="0"/>
              <a:t>olarak görülmeye başlanmıştır.</a:t>
            </a:r>
          </a:p>
        </p:txBody>
      </p:sp>
    </p:spTree>
    <p:extLst>
      <p:ext uri="{BB962C8B-B14F-4D97-AF65-F5344CB8AC3E}">
        <p14:creationId xmlns:p14="http://schemas.microsoft.com/office/powerpoint/2010/main" val="3235098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942F40-22BB-182A-D9C7-AA75B2EA4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6596" y="576775"/>
            <a:ext cx="9567203" cy="59161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tr-TR" sz="3000" dirty="0"/>
              <a:t>Bunların yanı sıra;</a:t>
            </a:r>
          </a:p>
          <a:p>
            <a:pPr lvl="2" algn="just">
              <a:lnSpc>
                <a:spcPct val="100000"/>
              </a:lnSpc>
            </a:pPr>
            <a:r>
              <a:rPr lang="tr-TR" sz="3000" dirty="0"/>
              <a:t>Yaşam süresinin uzaması, </a:t>
            </a:r>
          </a:p>
          <a:p>
            <a:pPr lvl="2" algn="just">
              <a:lnSpc>
                <a:spcPct val="100000"/>
              </a:lnSpc>
            </a:pPr>
            <a:r>
              <a:rPr lang="tr-TR" sz="3000" dirty="0"/>
              <a:t>Yaşlanan nüfusun artışı, </a:t>
            </a:r>
          </a:p>
          <a:p>
            <a:pPr lvl="2" algn="just">
              <a:lnSpc>
                <a:spcPct val="100000"/>
              </a:lnSpc>
            </a:pPr>
            <a:r>
              <a:rPr lang="tr-TR" sz="3000" dirty="0"/>
              <a:t>Yeni hastalıkların ortaya çıkması,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tr-TR" sz="3000" b="1" i="1" dirty="0"/>
              <a:t>Yaşanan tüm bu gelişmeler, toplumların bakım gereksinimlerini de değiştirmiştir.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tr-TR" sz="3000" dirty="0"/>
          </a:p>
          <a:p>
            <a:pPr algn="just">
              <a:lnSpc>
                <a:spcPct val="100000"/>
              </a:lnSpc>
            </a:pPr>
            <a:r>
              <a:rPr lang="tr-TR" sz="3000" dirty="0"/>
              <a:t>Bu etmenler ise hemşirelerin görevleri, rolleri, sorumlulukları ve çalışma alanlarında değişiklikler, çalışma saatlerinde artış ve hemşire göçlerini beraberinde getirmiştir.</a:t>
            </a:r>
          </a:p>
          <a:p>
            <a:pPr algn="just">
              <a:lnSpc>
                <a:spcPct val="100000"/>
              </a:lnSpc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686978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FF5665-9B56-2418-62A5-A87AE5BF3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b="1" dirty="0">
                <a:latin typeface="+mn-lt"/>
              </a:rPr>
              <a:t>Küreselleşmenin Hemşireliğe Yansımaları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942F40-22BB-182A-D9C7-AA75B2EA4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lnSpc>
                <a:spcPct val="100000"/>
              </a:lnSpc>
            </a:pPr>
            <a:r>
              <a:rPr lang="tr-TR" sz="3200" dirty="0"/>
              <a:t>Dünya Sağlık Örgütü 2022 yılı verilerine göre; </a:t>
            </a:r>
          </a:p>
          <a:p>
            <a:pPr lvl="1" algn="just">
              <a:lnSpc>
                <a:spcPct val="100000"/>
              </a:lnSpc>
            </a:pPr>
            <a:r>
              <a:rPr lang="tr-TR" sz="2800" dirty="0"/>
              <a:t>Dünya genelinde yaklaşık 27 milyon ebe ve hemşire bulunmaktadır, </a:t>
            </a:r>
          </a:p>
          <a:p>
            <a:pPr lvl="1" algn="just">
              <a:lnSpc>
                <a:spcPct val="100000"/>
              </a:lnSpc>
            </a:pPr>
            <a:r>
              <a:rPr lang="tr-TR" sz="2800" dirty="0"/>
              <a:t>Bu sayı tüm sağlık çalışanlarının %50’sine denk gelmektedir. </a:t>
            </a:r>
          </a:p>
          <a:p>
            <a:pPr algn="just">
              <a:lnSpc>
                <a:spcPct val="100000"/>
              </a:lnSpc>
            </a:pPr>
            <a:r>
              <a:rPr lang="tr-TR" sz="3200" dirty="0"/>
              <a:t>Türkiye’de (2020)  benzer şekilde; </a:t>
            </a:r>
          </a:p>
          <a:p>
            <a:pPr lvl="1" algn="just">
              <a:lnSpc>
                <a:spcPct val="100000"/>
              </a:lnSpc>
            </a:pPr>
            <a:r>
              <a:rPr lang="tr-TR" sz="2800" dirty="0"/>
              <a:t>Sağlık personelinin toplam sayısı 1.142.469  olup </a:t>
            </a:r>
          </a:p>
          <a:p>
            <a:pPr lvl="1" algn="just">
              <a:lnSpc>
                <a:spcPct val="100000"/>
              </a:lnSpc>
            </a:pPr>
            <a:r>
              <a:rPr lang="tr-TR" sz="2800" dirty="0"/>
              <a:t>Hemşire sayısı 227.292 , </a:t>
            </a:r>
          </a:p>
          <a:p>
            <a:pPr lvl="1" algn="just">
              <a:lnSpc>
                <a:spcPct val="100000"/>
              </a:lnSpc>
            </a:pPr>
            <a:r>
              <a:rPr lang="tr-TR" sz="2800" dirty="0"/>
              <a:t>Hekim sayısı 171.259 bin civarındadır.</a:t>
            </a:r>
          </a:p>
        </p:txBody>
      </p:sp>
    </p:spTree>
    <p:extLst>
      <p:ext uri="{BB962C8B-B14F-4D97-AF65-F5344CB8AC3E}">
        <p14:creationId xmlns:p14="http://schemas.microsoft.com/office/powerpoint/2010/main" val="1308688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FF5665-9B56-2418-62A5-A87AE5BF3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165" y="244282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tr-TR" b="1" dirty="0">
                <a:latin typeface="+mn-lt"/>
              </a:rPr>
              <a:t>Bu verilerden de anlaşılacağı üzere hemşirelere;</a:t>
            </a:r>
            <a:r>
              <a:rPr lang="tr-TR" dirty="0"/>
              <a:t/>
            </a:r>
            <a:br>
              <a:rPr lang="tr-TR" dirty="0"/>
            </a:br>
            <a:endParaRPr lang="tr-TR" b="1" dirty="0">
              <a:latin typeface="+mn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942F40-22BB-182A-D9C7-AA75B2EA4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7446" y="1419726"/>
            <a:ext cx="9806354" cy="4757237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tr-TR" sz="3600" dirty="0"/>
              <a:t>Küreselleşmenin getirdiği sağlık sorunlarının farkında olma ve çözüm üretme,</a:t>
            </a:r>
          </a:p>
          <a:p>
            <a:pPr algn="just">
              <a:lnSpc>
                <a:spcPct val="100000"/>
              </a:lnSpc>
            </a:pPr>
            <a:r>
              <a:rPr lang="tr-TR" sz="3600" dirty="0"/>
              <a:t>Küreselleşmenin sonuçları hakkında bilgi ve fikir sahibi olma, </a:t>
            </a:r>
          </a:p>
          <a:p>
            <a:pPr algn="just">
              <a:lnSpc>
                <a:spcPct val="100000"/>
              </a:lnSpc>
            </a:pPr>
            <a:r>
              <a:rPr lang="tr-TR" sz="3600" dirty="0"/>
              <a:t>Olumlu yeniliklerden, kendisi ve toplum için faydalanarak, ortaya çıkan sorunlara da çözüm üretmek gibi önemli </a:t>
            </a:r>
            <a:r>
              <a:rPr lang="tr-TR" sz="3600" b="1" i="1" dirty="0"/>
              <a:t>sorumluluklar düşmektedir.</a:t>
            </a:r>
          </a:p>
        </p:txBody>
      </p:sp>
    </p:spTree>
    <p:extLst>
      <p:ext uri="{BB962C8B-B14F-4D97-AF65-F5344CB8AC3E}">
        <p14:creationId xmlns:p14="http://schemas.microsoft.com/office/powerpoint/2010/main" val="1605878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D196501-D57F-8421-E3F0-3B27C4429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0665" y="0"/>
            <a:ext cx="9703947" cy="1181686"/>
          </a:xfrm>
        </p:spPr>
        <p:txBody>
          <a:bodyPr>
            <a:normAutofit fontScale="90000"/>
          </a:bodyPr>
          <a:lstStyle/>
          <a:p>
            <a:r>
              <a:rPr lang="tr-TR" b="1" dirty="0">
                <a:latin typeface="+mn-lt"/>
              </a:rPr>
              <a:t/>
            </a:r>
            <a:br>
              <a:rPr lang="tr-TR" b="1" dirty="0">
                <a:latin typeface="+mn-lt"/>
              </a:rPr>
            </a:br>
            <a:r>
              <a:rPr lang="tr-TR" b="1" dirty="0">
                <a:latin typeface="+mn-lt"/>
              </a:rPr>
              <a:t/>
            </a:r>
            <a:br>
              <a:rPr lang="tr-TR" b="1" dirty="0">
                <a:latin typeface="+mn-lt"/>
              </a:rPr>
            </a:br>
            <a:r>
              <a:rPr lang="tr-TR" b="1" dirty="0">
                <a:latin typeface="+mn-lt"/>
              </a:rPr>
              <a:t>Günümüzde ise;</a:t>
            </a:r>
            <a:br>
              <a:rPr lang="tr-TR" b="1" dirty="0">
                <a:latin typeface="+mn-lt"/>
              </a:rPr>
            </a:br>
            <a:endParaRPr lang="tr-TR" b="1" dirty="0">
              <a:latin typeface="+mn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364F32B-1A8A-D17B-E584-96A0F6AF5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8972" y="1825625"/>
            <a:ext cx="9904828" cy="4667250"/>
          </a:xfrm>
        </p:spPr>
        <p:txBody>
          <a:bodyPr>
            <a:normAutofit/>
          </a:bodyPr>
          <a:lstStyle/>
          <a:p>
            <a:pPr lvl="1" algn="just">
              <a:lnSpc>
                <a:spcPct val="110000"/>
              </a:lnSpc>
            </a:pPr>
            <a:r>
              <a:rPr lang="tr-TR" sz="2800" dirty="0"/>
              <a:t>Uluslararası rekabette meydana gelen hızlı artış, </a:t>
            </a:r>
          </a:p>
          <a:p>
            <a:pPr lvl="1" algn="just">
              <a:lnSpc>
                <a:spcPct val="110000"/>
              </a:lnSpc>
            </a:pPr>
            <a:r>
              <a:rPr lang="tr-TR" sz="2800" dirty="0"/>
              <a:t>Küreselleşme, </a:t>
            </a:r>
          </a:p>
          <a:p>
            <a:pPr lvl="1" algn="just">
              <a:lnSpc>
                <a:spcPct val="110000"/>
              </a:lnSpc>
            </a:pPr>
            <a:r>
              <a:rPr lang="tr-TR" sz="2800" dirty="0"/>
              <a:t>Teknolojinin gelişimi, </a:t>
            </a:r>
          </a:p>
          <a:p>
            <a:pPr lvl="1" algn="just">
              <a:lnSpc>
                <a:spcPct val="110000"/>
              </a:lnSpc>
            </a:pPr>
            <a:r>
              <a:rPr lang="tr-TR" sz="2800" dirty="0"/>
              <a:t>Hizmet alıcıların beklentilerinin ve onlara sağlanan hizmetlerin değişmesi sonucunda;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tr-TR" sz="2400" b="1" i="1" dirty="0"/>
              <a:t>İnsan unsurunun önceliğe alındığını, örgütler için çalışanı güçlendirme kavramının büyük önem taşıdığı ifade edilmektedir.</a:t>
            </a:r>
          </a:p>
        </p:txBody>
      </p:sp>
    </p:spTree>
    <p:extLst>
      <p:ext uri="{BB962C8B-B14F-4D97-AF65-F5344CB8AC3E}">
        <p14:creationId xmlns:p14="http://schemas.microsoft.com/office/powerpoint/2010/main" val="573340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FF5665-9B56-2418-62A5-A87AE5BF3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8691" y="-445035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tr-TR" b="1" dirty="0">
                <a:latin typeface="+mn-lt"/>
              </a:rPr>
              <a:t/>
            </a:r>
            <a:br>
              <a:rPr lang="tr-TR" b="1" dirty="0">
                <a:latin typeface="+mn-lt"/>
              </a:rPr>
            </a:br>
            <a:r>
              <a:rPr lang="tr-TR" b="1" dirty="0">
                <a:latin typeface="+mn-lt"/>
              </a:rPr>
              <a:t/>
            </a:r>
            <a:br>
              <a:rPr lang="tr-TR" b="1" dirty="0">
                <a:latin typeface="+mn-lt"/>
              </a:rPr>
            </a:br>
            <a:r>
              <a:rPr lang="tr-TR" b="1" dirty="0">
                <a:latin typeface="+mn-lt"/>
              </a:rPr>
              <a:t>Çünkü hemşire;</a:t>
            </a:r>
            <a:br>
              <a:rPr lang="tr-TR" b="1" dirty="0">
                <a:latin typeface="+mn-lt"/>
              </a:rPr>
            </a:br>
            <a:endParaRPr lang="tr-TR" b="1" dirty="0">
              <a:latin typeface="+mn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942F40-22BB-182A-D9C7-AA75B2EA4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9722" y="1540189"/>
            <a:ext cx="9171379" cy="4621460"/>
          </a:xfrm>
        </p:spPr>
        <p:txBody>
          <a:bodyPr>
            <a:normAutofit fontScale="92500"/>
          </a:bodyPr>
          <a:lstStyle/>
          <a:p>
            <a:pPr lvl="1" algn="just">
              <a:lnSpc>
                <a:spcPct val="100000"/>
              </a:lnSpc>
            </a:pPr>
            <a:r>
              <a:rPr lang="tr-TR" sz="3200" dirty="0"/>
              <a:t>Sağlık ekibi içinde bireye, aileye, topluma en yakın ekip üyesi olması nedeniyle, onların gereksinimlerini bilen ve haksızlıklardan koruyabilecek en uygun konumdaki kişidir. </a:t>
            </a:r>
          </a:p>
          <a:p>
            <a:pPr marL="457200" lvl="1" indent="0" algn="just">
              <a:lnSpc>
                <a:spcPct val="100000"/>
              </a:lnSpc>
              <a:buNone/>
            </a:pPr>
            <a:endParaRPr lang="tr-TR" sz="32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tr-TR" sz="3200" b="1" i="1" dirty="0"/>
              <a:t>Bu nedenle, hemşireliğin güçlenmesi/güçlendirilmesi hem mesleki, hem toplumsal açıdan oldukça önem taşımaktadır. </a:t>
            </a:r>
          </a:p>
        </p:txBody>
      </p:sp>
    </p:spTree>
    <p:extLst>
      <p:ext uri="{BB962C8B-B14F-4D97-AF65-F5344CB8AC3E}">
        <p14:creationId xmlns:p14="http://schemas.microsoft.com/office/powerpoint/2010/main" val="3507774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D196501-D57F-8421-E3F0-3B27C4429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3097" y="216147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tr-TR" sz="4000" b="1" dirty="0">
                <a:latin typeface="+mn-lt"/>
              </a:rPr>
              <a:t/>
            </a:r>
            <a:br>
              <a:rPr lang="tr-TR" sz="4000" b="1" dirty="0">
                <a:latin typeface="+mn-lt"/>
              </a:rPr>
            </a:br>
            <a:r>
              <a:rPr lang="tr-TR" sz="4000" b="1" dirty="0">
                <a:latin typeface="+mn-lt"/>
              </a:rPr>
              <a:t/>
            </a:r>
            <a:br>
              <a:rPr lang="tr-TR" sz="4000" b="1" dirty="0">
                <a:latin typeface="+mn-lt"/>
              </a:rPr>
            </a:br>
            <a:r>
              <a:rPr lang="tr-TR" sz="4000" b="1" dirty="0">
                <a:latin typeface="+mn-lt"/>
              </a:rPr>
              <a:t>Güçlendirme, Türk Dil Kurumu (TDK)’</a:t>
            </a:r>
            <a:r>
              <a:rPr lang="tr-TR" sz="4000" b="1" dirty="0" err="1">
                <a:latin typeface="+mn-lt"/>
              </a:rPr>
              <a:t>na</a:t>
            </a:r>
            <a:r>
              <a:rPr lang="tr-TR" sz="4000" b="1" dirty="0">
                <a:latin typeface="+mn-lt"/>
              </a:rPr>
              <a:t> göre;</a:t>
            </a:r>
            <a:br>
              <a:rPr lang="tr-TR" sz="4000" b="1" dirty="0">
                <a:latin typeface="+mn-lt"/>
              </a:rPr>
            </a:br>
            <a:endParaRPr lang="tr-TR" sz="4800" b="1" dirty="0">
              <a:latin typeface="+mn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364F32B-1A8A-D17B-E584-96A0F6AF5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0154"/>
            <a:ext cx="10515600" cy="3474719"/>
          </a:xfrm>
        </p:spPr>
        <p:txBody>
          <a:bodyPr>
            <a:normAutofit/>
          </a:bodyPr>
          <a:lstStyle/>
          <a:p>
            <a:pPr marL="457200" lvl="1" indent="0" algn="ctr">
              <a:lnSpc>
                <a:spcPct val="120000"/>
              </a:lnSpc>
              <a:buNone/>
            </a:pPr>
            <a:endParaRPr lang="tr-TR" sz="4000" b="1" dirty="0"/>
          </a:p>
          <a:p>
            <a:pPr marL="457200" lvl="1" indent="0" algn="ctr">
              <a:lnSpc>
                <a:spcPct val="120000"/>
              </a:lnSpc>
              <a:buNone/>
            </a:pPr>
            <a:r>
              <a:rPr lang="tr-TR" sz="4000" dirty="0"/>
              <a:t>“Güçlü duruma getirmek, güç kazanmasını sağlamak” olarak ifade edilmektedir. </a:t>
            </a:r>
          </a:p>
          <a:p>
            <a:pPr>
              <a:lnSpc>
                <a:spcPct val="12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08711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>
                <a:latin typeface="+mn-lt"/>
              </a:rPr>
              <a:t>GÜÇLENDİRME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19726"/>
            <a:ext cx="10515600" cy="4757237"/>
          </a:xfrm>
        </p:spPr>
        <p:txBody>
          <a:bodyPr>
            <a:normAutofit fontScale="92500" lnSpcReduction="20000"/>
          </a:bodyPr>
          <a:lstStyle/>
          <a:p>
            <a:pPr lvl="1" algn="just">
              <a:lnSpc>
                <a:spcPct val="120000"/>
              </a:lnSpc>
            </a:pPr>
            <a:r>
              <a:rPr lang="tr-TR" sz="3200" dirty="0"/>
              <a:t>Güçsüzlüğe neden olan durumların tanımlanması ve ortadan kaldırılması ile öz etkililiği artıran bu süreç, </a:t>
            </a:r>
          </a:p>
          <a:p>
            <a:pPr lvl="1" algn="just">
              <a:lnSpc>
                <a:spcPct val="120000"/>
              </a:lnSpc>
            </a:pPr>
            <a:r>
              <a:rPr lang="tr-TR" sz="3200" dirty="0"/>
              <a:t>Çalışanların kendilerini motive olmuş hissettikleri, </a:t>
            </a:r>
          </a:p>
          <a:p>
            <a:pPr lvl="1" algn="just">
              <a:lnSpc>
                <a:spcPct val="120000"/>
              </a:lnSpc>
            </a:pPr>
            <a:r>
              <a:rPr lang="tr-TR" sz="3200" dirty="0"/>
              <a:t>Özgüvenlerinin ve olayları kontrol edebileceklerine olan inançlarının arttığı, </a:t>
            </a:r>
          </a:p>
          <a:p>
            <a:pPr lvl="1" algn="just">
              <a:lnSpc>
                <a:spcPct val="120000"/>
              </a:lnSpc>
            </a:pPr>
            <a:r>
              <a:rPr lang="tr-TR" sz="3200" dirty="0"/>
              <a:t>Örgüt içinde uygun ve anlamlı buldukları işleri yapabildikleri uygulama ve koşulları ifade etmektedir.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2317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69368" y="210381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latin typeface="+mn-lt"/>
              </a:rPr>
              <a:t>Güçlendirme ile ilgili olarak literatürde çeşitli görüşler vardır;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58462" y="1364565"/>
            <a:ext cx="9903655" cy="512830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3000" dirty="0"/>
              <a:t>Güçlendirmenin;</a:t>
            </a:r>
            <a:r>
              <a:rPr lang="tr-TR" sz="3000" b="1" i="1" dirty="0"/>
              <a:t> </a:t>
            </a:r>
          </a:p>
          <a:p>
            <a:pPr lvl="1"/>
            <a:r>
              <a:rPr lang="tr-TR" sz="2600" b="1" i="1" dirty="0"/>
              <a:t>Kuram mı?, </a:t>
            </a:r>
          </a:p>
          <a:p>
            <a:pPr lvl="1"/>
            <a:r>
              <a:rPr lang="tr-TR" sz="2600" b="1" i="1" dirty="0"/>
              <a:t>Yaklaşım mı?</a:t>
            </a:r>
          </a:p>
          <a:p>
            <a:pPr lvl="1"/>
            <a:r>
              <a:rPr lang="tr-TR" sz="2600" b="1" i="1" dirty="0"/>
              <a:t>Yoksa model mi? </a:t>
            </a:r>
          </a:p>
          <a:p>
            <a:pPr marL="457200" lvl="1" indent="0">
              <a:buNone/>
            </a:pPr>
            <a:r>
              <a:rPr lang="tr-TR" sz="2800" dirty="0"/>
              <a:t>olduğu üzerinde fikir birliği bulunmamaktadır.</a:t>
            </a:r>
          </a:p>
          <a:p>
            <a:pPr marL="0" indent="0">
              <a:buNone/>
            </a:pPr>
            <a:r>
              <a:rPr lang="tr-TR" sz="3000" dirty="0"/>
              <a:t>Benzer şekilde güçlendirmenin; </a:t>
            </a:r>
          </a:p>
          <a:p>
            <a:pPr lvl="1"/>
            <a:r>
              <a:rPr lang="tr-TR" sz="2600" b="1" i="1" dirty="0"/>
              <a:t>Amaç mı, </a:t>
            </a:r>
          </a:p>
          <a:p>
            <a:pPr lvl="1"/>
            <a:r>
              <a:rPr lang="tr-TR" sz="2600" b="1" i="1" dirty="0"/>
              <a:t>Süreç mi?</a:t>
            </a:r>
          </a:p>
          <a:p>
            <a:pPr lvl="1"/>
            <a:r>
              <a:rPr lang="tr-TR" sz="2600" b="1" i="1" dirty="0"/>
              <a:t>Yoksa müdahale mi?</a:t>
            </a:r>
          </a:p>
          <a:p>
            <a:pPr marL="457200" lvl="1" indent="0">
              <a:buNone/>
            </a:pPr>
            <a:r>
              <a:rPr lang="tr-TR" sz="2800" dirty="0"/>
              <a:t>olduğu üzerinde de literatürde tartışmalar vardır.</a:t>
            </a:r>
          </a:p>
          <a:p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662304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75034" y="111907"/>
            <a:ext cx="9229578" cy="1460500"/>
          </a:xfrm>
        </p:spPr>
        <p:txBody>
          <a:bodyPr>
            <a:normAutofit fontScale="90000"/>
          </a:bodyPr>
          <a:lstStyle/>
          <a:p>
            <a:r>
              <a:rPr lang="tr-TR" b="1" dirty="0">
                <a:latin typeface="+mn-lt"/>
              </a:rPr>
              <a:t/>
            </a:r>
            <a:br>
              <a:rPr lang="tr-TR" b="1" dirty="0">
                <a:latin typeface="+mn-lt"/>
              </a:rPr>
            </a:br>
            <a:r>
              <a:rPr lang="tr-TR" sz="4900" b="1" dirty="0">
                <a:latin typeface="+mn-lt"/>
              </a:rPr>
              <a:t>Güçlendirmenin ideolojik temelini; </a:t>
            </a:r>
            <a:br>
              <a:rPr lang="tr-TR" sz="4900" b="1" dirty="0">
                <a:latin typeface="+mn-lt"/>
              </a:rPr>
            </a:br>
            <a:endParaRPr lang="tr-TR" sz="4900" b="1" dirty="0"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28800" y="2133600"/>
            <a:ext cx="9675812" cy="3777622"/>
          </a:xfrm>
        </p:spPr>
        <p:txBody>
          <a:bodyPr>
            <a:normAutofit fontScale="92500"/>
          </a:bodyPr>
          <a:lstStyle/>
          <a:p>
            <a:endParaRPr lang="tr-TR" dirty="0"/>
          </a:p>
          <a:p>
            <a:pPr lvl="2"/>
            <a:r>
              <a:rPr lang="tr-TR" sz="4000" dirty="0"/>
              <a:t>Amerikan sivil haklar hareketi,</a:t>
            </a:r>
          </a:p>
          <a:p>
            <a:pPr lvl="2"/>
            <a:r>
              <a:rPr lang="tr-TR" sz="4000" dirty="0"/>
              <a:t>Üçüncü dünya ülkelerindeki özgürleşme hareketleri,</a:t>
            </a:r>
          </a:p>
          <a:p>
            <a:pPr lvl="2"/>
            <a:r>
              <a:rPr lang="tr-TR" sz="4000" dirty="0"/>
              <a:t>Bazı kendi kendine yardım örgütleri,</a:t>
            </a:r>
          </a:p>
          <a:p>
            <a:pPr lvl="2"/>
            <a:r>
              <a:rPr lang="tr-TR" sz="4000" dirty="0"/>
              <a:t>Kadın hareketleri oluşturmuştur.</a:t>
            </a:r>
          </a:p>
        </p:txBody>
      </p:sp>
    </p:spTree>
    <p:extLst>
      <p:ext uri="{BB962C8B-B14F-4D97-AF65-F5344CB8AC3E}">
        <p14:creationId xmlns:p14="http://schemas.microsoft.com/office/powerpoint/2010/main" val="388886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CFF4438-5778-63D1-EDB2-0693877B6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852" y="365126"/>
            <a:ext cx="9721948" cy="994752"/>
          </a:xfrm>
        </p:spPr>
        <p:txBody>
          <a:bodyPr>
            <a:normAutofit fontScale="90000"/>
          </a:bodyPr>
          <a:lstStyle/>
          <a:p>
            <a:r>
              <a:rPr lang="tr-TR" sz="4000" b="1" dirty="0">
                <a:latin typeface="+mn-lt"/>
              </a:rPr>
              <a:t>Amerikan sivil haklar hareketi kapsamında;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B342003-D00E-D329-3D14-9BBDEBE0E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68" y="1594338"/>
            <a:ext cx="9947031" cy="458262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tr-TR" sz="3600" b="1" i="1" dirty="0"/>
              <a:t>Amerika’nın Afrika kökenli vatandaşları:</a:t>
            </a:r>
            <a:r>
              <a:rPr lang="tr-TR" sz="3600" dirty="0"/>
              <a:t> hayatın farklı alanlarında </a:t>
            </a:r>
            <a:r>
              <a:rPr lang="tr-TR" sz="3600" b="1" i="1" dirty="0"/>
              <a:t>diğerleriyle</a:t>
            </a:r>
            <a:r>
              <a:rPr lang="tr-TR" sz="3600" dirty="0"/>
              <a:t> eşit haklar elde edebilmek için şiddete başvurmaksızın birçok yol denediler.  </a:t>
            </a:r>
          </a:p>
          <a:p>
            <a:pPr marL="0" indent="0" algn="just">
              <a:buNone/>
            </a:pPr>
            <a:r>
              <a:rPr lang="tr-TR" sz="3200" b="1" dirty="0"/>
              <a:t>Çünkü siyah ve beyazların kullanacakları alanların ayrımı; </a:t>
            </a:r>
          </a:p>
          <a:p>
            <a:pPr lvl="1" algn="just"/>
            <a:r>
              <a:rPr lang="tr-TR" sz="3200" dirty="0"/>
              <a:t>hastaneler, </a:t>
            </a:r>
          </a:p>
          <a:p>
            <a:pPr lvl="1" algn="just"/>
            <a:r>
              <a:rPr lang="tr-TR" sz="3200" dirty="0"/>
              <a:t>okullar, </a:t>
            </a:r>
          </a:p>
          <a:p>
            <a:pPr lvl="1" algn="just"/>
            <a:r>
              <a:rPr lang="tr-TR" sz="3200" dirty="0"/>
              <a:t>oyun bahçeleri ve </a:t>
            </a:r>
          </a:p>
          <a:p>
            <a:pPr lvl="1" algn="just"/>
            <a:r>
              <a:rPr lang="tr-TR" sz="3200" dirty="0"/>
              <a:t>hatta mezarlıklarda bile geçerliydi.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5595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sz="3200" dirty="0"/>
              <a:t>Kölelikten özgürlüğe,</a:t>
            </a:r>
          </a:p>
          <a:p>
            <a:r>
              <a:rPr lang="tr-TR" sz="3200" dirty="0"/>
              <a:t>Özgürlükten vatandaşlığa</a:t>
            </a:r>
          </a:p>
          <a:p>
            <a:pPr lvl="1"/>
            <a:r>
              <a:rPr lang="tr-TR" sz="3200" dirty="0"/>
              <a:t> </a:t>
            </a:r>
            <a:r>
              <a:rPr lang="tr-TR" sz="3200" b="1" i="1" dirty="0"/>
              <a:t>Anayasal düzenlemelerle gelen haklar</a:t>
            </a:r>
          </a:p>
          <a:p>
            <a:r>
              <a:rPr lang="tr-TR" sz="3200" dirty="0"/>
              <a:t>Anayasaya rağmen ‘ayrı ama eşit’ söylemi</a:t>
            </a:r>
          </a:p>
          <a:p>
            <a:pPr marL="0" indent="0" algn="ctr">
              <a:buNone/>
            </a:pPr>
            <a:endParaRPr lang="tr-TR" sz="3600" b="1" i="1" dirty="0"/>
          </a:p>
          <a:p>
            <a:pPr marL="0" indent="0" algn="ctr">
              <a:buNone/>
            </a:pPr>
            <a:r>
              <a:rPr lang="tr-TR" sz="3200" b="1" i="1" dirty="0"/>
              <a:t>Ayrı olanın eşit olamayacağı gerçeğini tüm yönleriyle ortaya koymaktadır. </a:t>
            </a:r>
          </a:p>
          <a:p>
            <a:pPr algn="ctr"/>
            <a:endParaRPr lang="tr-TR" sz="3200" b="1" i="1" dirty="0"/>
          </a:p>
        </p:txBody>
      </p:sp>
    </p:spTree>
    <p:extLst>
      <p:ext uri="{BB962C8B-B14F-4D97-AF65-F5344CB8AC3E}">
        <p14:creationId xmlns:p14="http://schemas.microsoft.com/office/powerpoint/2010/main" val="2530930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22694" y="365125"/>
            <a:ext cx="9131105" cy="2149475"/>
          </a:xfrm>
        </p:spPr>
        <p:txBody>
          <a:bodyPr>
            <a:normAutofit/>
          </a:bodyPr>
          <a:lstStyle/>
          <a:p>
            <a:pPr algn="ctr"/>
            <a:r>
              <a:rPr lang="tr-TR" sz="4000" b="1" dirty="0">
                <a:latin typeface="+mn-lt"/>
              </a:rPr>
              <a:t>Üçüncü dünya ülkelerinin özgürleşme hareketleri;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13206" y="2124222"/>
            <a:ext cx="9440594" cy="4052741"/>
          </a:xfrm>
        </p:spPr>
        <p:txBody>
          <a:bodyPr>
            <a:normAutofit/>
          </a:bodyPr>
          <a:lstStyle/>
          <a:p>
            <a:pPr algn="ctr"/>
            <a:endParaRPr lang="tr-TR" sz="4000" dirty="0"/>
          </a:p>
          <a:p>
            <a:pPr algn="ctr"/>
            <a:r>
              <a:rPr lang="tr-TR" sz="4000" dirty="0"/>
              <a:t>Baskı karşısında yılmamanın ve güçlü bir şekilde özgürlüğe ulaşmanın örnekleridir.</a:t>
            </a:r>
          </a:p>
          <a:p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640895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16258" y="365125"/>
            <a:ext cx="9637542" cy="1969001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/>
              <a:t/>
            </a:r>
            <a:br>
              <a:rPr lang="tr-TR" dirty="0"/>
            </a:br>
            <a:r>
              <a:rPr lang="tr-TR" dirty="0"/>
              <a:t/>
            </a:r>
            <a:br>
              <a:rPr lang="tr-TR" dirty="0"/>
            </a:br>
            <a:r>
              <a:rPr lang="tr-TR" sz="4400" b="1" dirty="0">
                <a:latin typeface="+mn-lt"/>
              </a:rPr>
              <a:t>Kendi kendine yardım örgütleri de güçlendirme yaklaşımında önemlidir.</a:t>
            </a:r>
            <a:r>
              <a:rPr lang="tr-TR" b="1" dirty="0">
                <a:latin typeface="+mn-lt"/>
              </a:rPr>
              <a:t/>
            </a:r>
            <a:br>
              <a:rPr lang="tr-TR" b="1" dirty="0">
                <a:latin typeface="+mn-lt"/>
              </a:rPr>
            </a:br>
            <a:endParaRPr lang="tr-TR" b="1" dirty="0"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61514" y="2478505"/>
            <a:ext cx="9792286" cy="3698458"/>
          </a:xfrm>
        </p:spPr>
        <p:txBody>
          <a:bodyPr/>
          <a:lstStyle/>
          <a:p>
            <a:pPr lvl="1"/>
            <a:endParaRPr lang="tr-TR" sz="3200" dirty="0"/>
          </a:p>
          <a:p>
            <a:pPr lvl="1"/>
            <a:endParaRPr lang="tr-TR" sz="3200" dirty="0"/>
          </a:p>
          <a:p>
            <a:pPr marL="457200" lvl="1" indent="0" algn="ctr">
              <a:buNone/>
            </a:pPr>
            <a:r>
              <a:rPr lang="tr-TR" sz="4000" dirty="0"/>
              <a:t>Çünkü güçlendirme felsefe olarak bireyin güçlü olmasını ve kendine yardım etmesini öngörmektedir.</a:t>
            </a:r>
          </a:p>
          <a:p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3497303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142758" y="0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000" b="1" dirty="0">
                <a:latin typeface="+mn-lt"/>
              </a:rPr>
              <a:t/>
            </a:r>
            <a:br>
              <a:rPr lang="tr-TR" sz="4000" b="1" dirty="0">
                <a:latin typeface="+mn-lt"/>
              </a:rPr>
            </a:br>
            <a:r>
              <a:rPr lang="tr-TR" sz="4000" b="1" dirty="0">
                <a:latin typeface="+mn-lt"/>
              </a:rPr>
              <a:t>Güçlendirmede, kadın hareketleri üzerinde özellikle durmakta fayda vardır. </a:t>
            </a:r>
            <a:br>
              <a:rPr lang="tr-TR" sz="4000" b="1" dirty="0">
                <a:latin typeface="+mn-lt"/>
              </a:rPr>
            </a:br>
            <a:endParaRPr lang="tr-TR" b="1" dirty="0"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89649" y="2133600"/>
            <a:ext cx="9914963" cy="3777622"/>
          </a:xfrm>
        </p:spPr>
        <p:txBody>
          <a:bodyPr>
            <a:normAutofit fontScale="92500" lnSpcReduction="20000"/>
          </a:bodyPr>
          <a:lstStyle/>
          <a:p>
            <a:endParaRPr lang="tr-TR" dirty="0"/>
          </a:p>
          <a:p>
            <a:pPr lvl="2"/>
            <a:r>
              <a:rPr lang="tr-TR" sz="3200" dirty="0"/>
              <a:t>Kadınların toplumun kendilerine dikte ettiği yaşamı sorgulamaları,</a:t>
            </a:r>
          </a:p>
          <a:p>
            <a:pPr lvl="2"/>
            <a:endParaRPr lang="tr-TR" sz="3200" dirty="0"/>
          </a:p>
          <a:p>
            <a:pPr lvl="2"/>
            <a:r>
              <a:rPr lang="tr-TR" sz="3200" dirty="0"/>
              <a:t>Yeni bir yaşam arzusuyla harekete geçmeleri, </a:t>
            </a:r>
          </a:p>
          <a:p>
            <a:pPr lvl="2"/>
            <a:endParaRPr lang="tr-TR" sz="2800" dirty="0"/>
          </a:p>
          <a:p>
            <a:pPr marL="0" indent="0" algn="ctr">
              <a:buNone/>
            </a:pPr>
            <a:r>
              <a:rPr lang="tr-TR" sz="3200" b="1" i="1" dirty="0"/>
              <a:t>Güçlendirmenin temelinde çok önemli bir yere sahiptir. 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7462329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3E4BB2-B3A1-F23F-B46F-60967681F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b="1" dirty="0">
                <a:latin typeface="+mn-lt"/>
              </a:rPr>
              <a:t>Mesleki açıdan ise temel sorular belki de şunlar olmalı;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5410BEA-6327-2937-F882-D8D44285A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6258" y="1992085"/>
            <a:ext cx="9637542" cy="4184877"/>
          </a:xfrm>
        </p:spPr>
        <p:txBody>
          <a:bodyPr/>
          <a:lstStyle/>
          <a:p>
            <a:pPr algn="ctr"/>
            <a:endParaRPr lang="tr-TR" sz="3200" b="1" dirty="0"/>
          </a:p>
          <a:p>
            <a:pPr marL="0" indent="0" algn="ctr">
              <a:buNone/>
            </a:pPr>
            <a:r>
              <a:rPr lang="tr-TR" sz="3200" b="1" i="1" dirty="0"/>
              <a:t>Hemşirelik mesleği güçsüz mü ?</a:t>
            </a:r>
            <a:r>
              <a:rPr lang="tr-TR" sz="3200" dirty="0"/>
              <a:t> </a:t>
            </a:r>
          </a:p>
          <a:p>
            <a:pPr algn="ctr"/>
            <a:endParaRPr lang="tr-TR" sz="3200" dirty="0"/>
          </a:p>
          <a:p>
            <a:pPr marL="0" indent="0" algn="ctr">
              <a:buNone/>
            </a:pPr>
            <a:r>
              <a:rPr lang="tr-TR" sz="3200" b="1" i="1" dirty="0"/>
              <a:t>Hemşirelik mesleği neden güçsüz ?</a:t>
            </a:r>
            <a:r>
              <a:rPr lang="tr-TR" sz="3200" dirty="0"/>
              <a:t> </a:t>
            </a:r>
          </a:p>
          <a:p>
            <a:pPr algn="ctr"/>
            <a:endParaRPr lang="tr-TR" sz="3200" b="1" i="1" dirty="0"/>
          </a:p>
          <a:p>
            <a:pPr marL="0" indent="0" algn="ctr">
              <a:buNone/>
            </a:pPr>
            <a:r>
              <a:rPr lang="tr-TR" sz="3200" b="1" i="1" dirty="0"/>
              <a:t>Hemşirelik mesleği neden güçlendirilmeli?</a:t>
            </a:r>
          </a:p>
          <a:p>
            <a:pPr algn="ctr"/>
            <a:endParaRPr lang="tr-TR" sz="3600" b="1" dirty="0"/>
          </a:p>
          <a:p>
            <a:pPr marL="0" indent="0" algn="ctr">
              <a:buNone/>
            </a:pPr>
            <a:endParaRPr lang="tr-TR" sz="3600" dirty="0"/>
          </a:p>
          <a:p>
            <a:pPr algn="ctr"/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07835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D196501-D57F-8421-E3F0-3B27C4429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+mn-lt"/>
              </a:rPr>
              <a:t>Ancak hemşireler;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364F32B-1A8A-D17B-E584-96A0F6AF5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1002" y="1825625"/>
            <a:ext cx="9482797" cy="46672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3600" dirty="0"/>
              <a:t>Sağlık grubu içinde en büyük kitleyi oluşturmalarına rağmen kendilerini güçsüz hissetmektedirler.</a:t>
            </a:r>
          </a:p>
          <a:p>
            <a:pPr>
              <a:lnSpc>
                <a:spcPct val="150000"/>
              </a:lnSpc>
            </a:pPr>
            <a:r>
              <a:rPr lang="tr-TR" sz="3600" dirty="0"/>
              <a:t>Buna neden olan bir çok faktör bulunmaktadır.</a:t>
            </a:r>
          </a:p>
        </p:txBody>
      </p:sp>
    </p:spTree>
    <p:extLst>
      <p:ext uri="{BB962C8B-B14F-4D97-AF65-F5344CB8AC3E}">
        <p14:creationId xmlns:p14="http://schemas.microsoft.com/office/powerpoint/2010/main" val="39867864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4175AAF-03E4-2050-69CC-B9DE68DFE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138" y="365126"/>
            <a:ext cx="9454662" cy="994752"/>
          </a:xfrm>
        </p:spPr>
        <p:txBody>
          <a:bodyPr>
            <a:normAutofit/>
          </a:bodyPr>
          <a:lstStyle/>
          <a:p>
            <a:r>
              <a:rPr lang="tr-TR" sz="4000" b="1" i="1" dirty="0">
                <a:latin typeface="+mn-lt"/>
              </a:rPr>
              <a:t>Bu faktörler;</a:t>
            </a:r>
            <a:endParaRPr lang="tr-TR" sz="4000" i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E946657-614D-3F08-599A-7289908E05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06768" y="1252026"/>
            <a:ext cx="4774808" cy="533463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tr-TR" sz="2400" dirty="0"/>
              <a:t>Politik, ekonomik ve sosyal ortamlarda hemşirelerin seslerinin çıkmaması,</a:t>
            </a:r>
          </a:p>
          <a:p>
            <a:pPr>
              <a:lnSpc>
                <a:spcPct val="150000"/>
              </a:lnSpc>
            </a:pPr>
            <a:r>
              <a:rPr lang="tr-TR" sz="2400" dirty="0"/>
              <a:t>Güvenli olmayan çalışma koşulları, </a:t>
            </a:r>
          </a:p>
          <a:p>
            <a:pPr>
              <a:lnSpc>
                <a:spcPct val="150000"/>
              </a:lnSpc>
            </a:pPr>
            <a:r>
              <a:rPr lang="tr-TR" sz="2400" dirty="0"/>
              <a:t>Ücretlendirmede eşitsizlik, </a:t>
            </a:r>
          </a:p>
          <a:p>
            <a:pPr>
              <a:lnSpc>
                <a:spcPct val="150000"/>
              </a:lnSpc>
            </a:pPr>
            <a:r>
              <a:rPr lang="tr-TR" sz="2400" dirty="0"/>
              <a:t>Rol çeşitliliği, </a:t>
            </a:r>
          </a:p>
          <a:p>
            <a:pPr>
              <a:lnSpc>
                <a:spcPct val="150000"/>
              </a:lnSpc>
            </a:pPr>
            <a:r>
              <a:rPr lang="tr-TR" sz="2400" dirty="0"/>
              <a:t>Ayrımcılık, </a:t>
            </a:r>
          </a:p>
          <a:p>
            <a:r>
              <a:rPr lang="tr-TR" sz="2400" dirty="0"/>
              <a:t>Hemşirenin geleneksel yardımcı rolü, 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A64A7A8-DF62-CB1E-745F-256479A63D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36898" y="1252026"/>
            <a:ext cx="5247250" cy="533463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sz="2200" dirty="0"/>
              <a:t>Sağlık sisteminin hiyerarşik yapısı, </a:t>
            </a:r>
          </a:p>
          <a:p>
            <a:pPr>
              <a:lnSpc>
                <a:spcPct val="150000"/>
              </a:lnSpc>
            </a:pPr>
            <a:r>
              <a:rPr lang="tr-TR" sz="2200" dirty="0"/>
              <a:t>Hekimlerin otorite olarak algılanması,</a:t>
            </a:r>
          </a:p>
          <a:p>
            <a:pPr>
              <a:lnSpc>
                <a:spcPct val="150000"/>
              </a:lnSpc>
            </a:pPr>
            <a:r>
              <a:rPr lang="tr-TR" sz="2200" dirty="0"/>
              <a:t>Rutin işlerin fazlalığı, </a:t>
            </a:r>
          </a:p>
          <a:p>
            <a:pPr>
              <a:lnSpc>
                <a:spcPct val="150000"/>
              </a:lnSpc>
            </a:pPr>
            <a:r>
              <a:rPr lang="tr-TR" sz="2200" dirty="0"/>
              <a:t>Rol belirsizliği, </a:t>
            </a:r>
          </a:p>
          <a:p>
            <a:pPr>
              <a:lnSpc>
                <a:spcPct val="150000"/>
              </a:lnSpc>
            </a:pPr>
            <a:r>
              <a:rPr lang="tr-TR" sz="2200" dirty="0"/>
              <a:t>Güven eksikliği, </a:t>
            </a:r>
          </a:p>
          <a:p>
            <a:pPr>
              <a:lnSpc>
                <a:spcPct val="150000"/>
              </a:lnSpc>
            </a:pPr>
            <a:r>
              <a:rPr lang="tr-TR" sz="2200" dirty="0"/>
              <a:t>Ödül ve ilerleme fırsatlarının azlığı, </a:t>
            </a:r>
          </a:p>
          <a:p>
            <a:pPr>
              <a:lnSpc>
                <a:spcPct val="150000"/>
              </a:lnSpc>
            </a:pPr>
            <a:r>
              <a:rPr lang="tr-TR" sz="2200" dirty="0"/>
              <a:t>Karar ve etkinliklere düşük katılım</a:t>
            </a:r>
          </a:p>
        </p:txBody>
      </p:sp>
    </p:spTree>
    <p:extLst>
      <p:ext uri="{BB962C8B-B14F-4D97-AF65-F5344CB8AC3E}">
        <p14:creationId xmlns:p14="http://schemas.microsoft.com/office/powerpoint/2010/main" val="35087099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D196501-D57F-8421-E3F0-3B27C4429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+mn-lt"/>
              </a:rPr>
              <a:t>Tüm faktörlerden en önemlisi belki de;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364F32B-1A8A-D17B-E584-96A0F6AF5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1247" y="1530203"/>
            <a:ext cx="10515600" cy="4021722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00000"/>
              </a:lnSpc>
              <a:buNone/>
            </a:pPr>
            <a:endParaRPr lang="tr-TR" sz="3600" dirty="0"/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/>
              <a:t>Hemşirelerin kadın ağırlıklı bir meslek olmasıdır.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/>
              <a:t>Çünkü hemşirelerin, güç ve güçlendirme çabalarının özünde;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3600" dirty="0"/>
              <a:t>var olan çatışma ve gerilimden kaçınarak, büyük ölçüde pasif davranmalarında </a:t>
            </a:r>
            <a:r>
              <a:rPr lang="tr-TR" sz="3600" b="1" i="1" dirty="0"/>
              <a:t>cinsiyet faktörü </a:t>
            </a:r>
            <a:r>
              <a:rPr lang="tr-TR" sz="3600" dirty="0"/>
              <a:t>etkili görülmüştür. </a:t>
            </a:r>
          </a:p>
        </p:txBody>
      </p:sp>
    </p:spTree>
    <p:extLst>
      <p:ext uri="{BB962C8B-B14F-4D97-AF65-F5344CB8AC3E}">
        <p14:creationId xmlns:p14="http://schemas.microsoft.com/office/powerpoint/2010/main" val="42088399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D196501-D57F-8421-E3F0-3B27C4429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014" y="117673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latin typeface="+mn-lt"/>
              </a:rPr>
              <a:t/>
            </a:r>
            <a:br>
              <a:rPr lang="tr-TR" b="1" dirty="0">
                <a:latin typeface="+mn-lt"/>
              </a:rPr>
            </a:br>
            <a:r>
              <a:rPr lang="tr-TR" b="1" dirty="0">
                <a:latin typeface="+mn-lt"/>
              </a:rPr>
              <a:t>Öte yandan hemşireler kendi gücünü kabul etmede zorluk çekmektedir.</a:t>
            </a:r>
            <a:r>
              <a:rPr lang="tr-TR" dirty="0"/>
              <a:t/>
            </a:r>
            <a:br>
              <a:rPr lang="tr-TR" dirty="0"/>
            </a:br>
            <a:endParaRPr lang="tr-TR" b="1" dirty="0">
              <a:latin typeface="+mn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364F32B-1A8A-D17B-E584-96A0F6AF5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0891" y="1586475"/>
            <a:ext cx="10621109" cy="466725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0000"/>
              </a:lnSpc>
            </a:pPr>
            <a:endParaRPr lang="tr-TR" dirty="0"/>
          </a:p>
          <a:p>
            <a:pPr algn="just">
              <a:lnSpc>
                <a:spcPct val="100000"/>
              </a:lnSpc>
            </a:pPr>
            <a:r>
              <a:rPr lang="tr-TR" sz="3200" dirty="0"/>
              <a:t>Kabullenmedeki ve gücü kullanmadaki bu isteksizlik, </a:t>
            </a:r>
            <a:r>
              <a:rPr lang="tr-TR" sz="3200" b="1" i="1" dirty="0"/>
              <a:t>hemşirelik uygulamalarını kontrol etmede yetersizliğe de yol açmaktadır.</a:t>
            </a:r>
          </a:p>
          <a:p>
            <a:pPr algn="just">
              <a:lnSpc>
                <a:spcPct val="100000"/>
              </a:lnSpc>
            </a:pPr>
            <a:r>
              <a:rPr lang="tr-TR" sz="3200" dirty="0"/>
              <a:t>Bu bağlamda hemşirelerin güçlendirilmesi, </a:t>
            </a:r>
          </a:p>
          <a:p>
            <a:pPr lvl="1" algn="just">
              <a:lnSpc>
                <a:spcPct val="100000"/>
              </a:lnSpc>
            </a:pPr>
            <a:r>
              <a:rPr lang="tr-TR" sz="3200" dirty="0"/>
              <a:t>Hem hemşireleri,</a:t>
            </a:r>
          </a:p>
          <a:p>
            <a:pPr lvl="1" algn="just">
              <a:lnSpc>
                <a:spcPct val="100000"/>
              </a:lnSpc>
            </a:pPr>
            <a:r>
              <a:rPr lang="tr-TR" sz="3200" dirty="0"/>
              <a:t>Hem çalıştıkları kurumu, </a:t>
            </a:r>
          </a:p>
          <a:p>
            <a:pPr lvl="1" algn="just">
              <a:lnSpc>
                <a:spcPct val="100000"/>
              </a:lnSpc>
            </a:pPr>
            <a:r>
              <a:rPr lang="tr-TR" sz="3200" dirty="0"/>
              <a:t>Hem de hizmet verdikleri bireyleri etkilemesi açısından önemlidir.</a:t>
            </a:r>
          </a:p>
          <a:p>
            <a:pPr algn="just">
              <a:lnSpc>
                <a:spcPct val="100000"/>
              </a:lnSpc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096560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284" y="449346"/>
            <a:ext cx="5606716" cy="6492875"/>
          </a:xfrm>
        </p:spPr>
      </p:pic>
      <p:sp>
        <p:nvSpPr>
          <p:cNvPr id="5" name="Dikdörtgen 4"/>
          <p:cNvSpPr/>
          <p:nvPr/>
        </p:nvSpPr>
        <p:spPr>
          <a:xfrm>
            <a:off x="577516" y="2853172"/>
            <a:ext cx="59195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Photo: Courtesy of Children's Hospital, Islamabad, Pakistan.</a:t>
            </a:r>
            <a:r>
              <a:rPr lang="tr-TR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</a:rPr>
              <a:t>Reprinted with support from UNICEF</a:t>
            </a:r>
            <a:endParaRPr lang="en-US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695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D196501-D57F-8421-E3F0-3B27C4429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>
                <a:latin typeface="+mn-lt"/>
              </a:rPr>
              <a:t>Bireysel açıdan güçlendirilmiş hemşireler;</a:t>
            </a:r>
            <a:br>
              <a:rPr lang="tr-TR" b="1" dirty="0">
                <a:latin typeface="+mn-lt"/>
              </a:rPr>
            </a:br>
            <a:endParaRPr lang="tr-TR" b="1" dirty="0">
              <a:latin typeface="+mn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364F32B-1A8A-D17B-E584-96A0F6AF5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0836" y="1420837"/>
            <a:ext cx="10283483" cy="5072038"/>
          </a:xfrm>
        </p:spPr>
        <p:txBody>
          <a:bodyPr>
            <a:normAutofit fontScale="92500"/>
          </a:bodyPr>
          <a:lstStyle/>
          <a:p>
            <a:pPr lvl="1" algn="just">
              <a:lnSpc>
                <a:spcPct val="100000"/>
              </a:lnSpc>
            </a:pPr>
            <a:r>
              <a:rPr lang="tr-TR" sz="3200" dirty="0"/>
              <a:t>Sorunlara daha kısa sürede çözümler getirebilmektedir. </a:t>
            </a:r>
          </a:p>
          <a:p>
            <a:pPr lvl="1" algn="just">
              <a:lnSpc>
                <a:spcPct val="100000"/>
              </a:lnSpc>
            </a:pPr>
            <a:r>
              <a:rPr lang="tr-TR" sz="3200" dirty="0"/>
              <a:t>Kendilerine olan güvenleri artmakta, </a:t>
            </a:r>
          </a:p>
          <a:p>
            <a:pPr lvl="1" algn="just">
              <a:lnSpc>
                <a:spcPct val="100000"/>
              </a:lnSpc>
            </a:pPr>
            <a:r>
              <a:rPr lang="tr-TR" sz="3200" dirty="0"/>
              <a:t>Kendilerini daha güçlü hissetmekte, </a:t>
            </a:r>
          </a:p>
          <a:p>
            <a:pPr lvl="1" algn="just">
              <a:lnSpc>
                <a:spcPct val="100000"/>
              </a:lnSpc>
            </a:pPr>
            <a:r>
              <a:rPr lang="tr-TR" sz="3200" dirty="0"/>
              <a:t>Risk ve sorumluluk almaktan kaçınmamaktadırlar. 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tr-TR" sz="3200" dirty="0"/>
          </a:p>
          <a:p>
            <a:pPr algn="just">
              <a:lnSpc>
                <a:spcPct val="100000"/>
              </a:lnSpc>
            </a:pPr>
            <a:r>
              <a:rPr lang="tr-TR" sz="3200" dirty="0"/>
              <a:t>Kendine güvenen hemşireler, hemşirelik becerilerini daha etkin bir şekilde uygulayarak hasta bakım kalitesinin artmasını sağlamaktadırlar.</a:t>
            </a:r>
          </a:p>
          <a:p>
            <a:pPr algn="just">
              <a:lnSpc>
                <a:spcPct val="10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597286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D196501-D57F-8421-E3F0-3B27C4429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0665" y="624110"/>
            <a:ext cx="9703947" cy="102181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tr-TR" b="1" dirty="0">
                <a:latin typeface="+mn-lt"/>
              </a:rPr>
              <a:t>Kurumsal açıdan ise;</a:t>
            </a:r>
            <a:br>
              <a:rPr lang="tr-TR" b="1" dirty="0">
                <a:latin typeface="+mn-lt"/>
              </a:rPr>
            </a:br>
            <a:r>
              <a:rPr lang="tr-TR" b="1" dirty="0">
                <a:latin typeface="+mn-lt"/>
              </a:rPr>
              <a:t/>
            </a:r>
            <a:br>
              <a:rPr lang="tr-TR" b="1" dirty="0">
                <a:latin typeface="+mn-lt"/>
              </a:rPr>
            </a:br>
            <a:endParaRPr lang="tr-TR" b="1" dirty="0">
              <a:latin typeface="+mn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364F32B-1A8A-D17B-E584-96A0F6AF5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6502" y="1566640"/>
            <a:ext cx="10515600" cy="4667250"/>
          </a:xfrm>
        </p:spPr>
        <p:txBody>
          <a:bodyPr>
            <a:normAutofit/>
          </a:bodyPr>
          <a:lstStyle/>
          <a:p>
            <a:pPr lvl="1" algn="just">
              <a:lnSpc>
                <a:spcPct val="100000"/>
              </a:lnSpc>
            </a:pPr>
            <a:r>
              <a:rPr lang="tr-TR" sz="3200" dirty="0"/>
              <a:t>Güçlendirilmiş hemşireler daha fazla yetkiye sahip olmaları nedeniyle kendilerine değer verildiğini hissetmekte,</a:t>
            </a:r>
          </a:p>
          <a:p>
            <a:pPr lvl="1" algn="just">
              <a:lnSpc>
                <a:spcPct val="100000"/>
              </a:lnSpc>
            </a:pPr>
            <a:r>
              <a:rPr lang="tr-TR" sz="3200" dirty="0"/>
              <a:t>İş doyumları ve motivasyonları artmakta</a:t>
            </a:r>
          </a:p>
          <a:p>
            <a:pPr lvl="1" algn="just">
              <a:lnSpc>
                <a:spcPct val="100000"/>
              </a:lnSpc>
            </a:pPr>
            <a:r>
              <a:rPr lang="tr-TR" sz="3200" dirty="0"/>
              <a:t>Daha az iş stresi yaşamaktadırlar.</a:t>
            </a:r>
          </a:p>
          <a:p>
            <a:pPr marL="457200" lvl="1" indent="0" algn="just">
              <a:lnSpc>
                <a:spcPct val="100000"/>
              </a:lnSpc>
              <a:buNone/>
            </a:pPr>
            <a:r>
              <a:rPr lang="tr-TR" sz="3200" dirty="0"/>
              <a:t>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tr-TR" sz="3200" b="1" i="1" dirty="0"/>
              <a:t>Tüm bunlar da daha az tükenmişlik yaşanmasını sağlamaktadır</a:t>
            </a:r>
            <a:r>
              <a:rPr lang="tr-TR" sz="3200" b="1" dirty="0"/>
              <a:t>.</a:t>
            </a:r>
          </a:p>
          <a:p>
            <a:pPr lvl="1" algn="just">
              <a:lnSpc>
                <a:spcPct val="100000"/>
              </a:lnSpc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806425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D196501-D57F-8421-E3F0-3B27C4429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 algn="ctr">
              <a:lnSpc>
                <a:spcPct val="100000"/>
              </a:lnSpc>
            </a:pPr>
            <a:r>
              <a:rPr lang="tr-TR" b="1" dirty="0">
                <a:latin typeface="+mn-lt"/>
              </a:rPr>
              <a:t>Hemşireler üzerinde yapılan çalışmalarda güçlendirilmiş bir çalışma ortamında;</a:t>
            </a:r>
            <a:br>
              <a:rPr lang="tr-TR" b="1" dirty="0">
                <a:latin typeface="+mn-lt"/>
              </a:rPr>
            </a:br>
            <a:r>
              <a:rPr lang="tr-TR" sz="4000" b="1" dirty="0">
                <a:latin typeface="+mn-lt"/>
              </a:rPr>
              <a:t/>
            </a:r>
            <a:br>
              <a:rPr lang="tr-TR" sz="4000" b="1" dirty="0">
                <a:latin typeface="+mn-lt"/>
              </a:rPr>
            </a:br>
            <a:endParaRPr lang="tr-TR" b="1" dirty="0">
              <a:latin typeface="+mn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364F32B-1A8A-D17B-E584-96A0F6AF5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664" y="1825625"/>
            <a:ext cx="9553135" cy="466725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tr-TR" sz="3200" dirty="0"/>
              <a:t>Hemşirelerin kendilerini güçlendirilmiş olarak algılamasının iş doyumu ve hizmet kalitesini olumlu yönde etkilediği,</a:t>
            </a:r>
          </a:p>
          <a:p>
            <a:pPr algn="just">
              <a:lnSpc>
                <a:spcPct val="100000"/>
              </a:lnSpc>
            </a:pPr>
            <a:r>
              <a:rPr lang="tr-TR" sz="3200" dirty="0"/>
              <a:t>Kendi işlerinde daha iyi performans gösterdikleri,</a:t>
            </a:r>
          </a:p>
          <a:p>
            <a:pPr algn="just">
              <a:lnSpc>
                <a:spcPct val="100000"/>
              </a:lnSpc>
            </a:pPr>
            <a:r>
              <a:rPr lang="tr-TR" sz="3200" dirty="0"/>
              <a:t>İş doyumunu, örgütsel bağlılığı ve hastalarla ilgili sonuçları olumlu etkilediği,</a:t>
            </a:r>
          </a:p>
          <a:p>
            <a:pPr algn="just">
              <a:lnSpc>
                <a:spcPct val="100000"/>
              </a:lnSpc>
            </a:pPr>
            <a:r>
              <a:rPr lang="tr-TR" sz="3200" dirty="0"/>
              <a:t>Personel devir hızını düşürdüğü belirlenmiştir.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77660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BCEF94A-9C27-A31D-CFFB-F1419ADDE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>
                <a:latin typeface="+mn-lt"/>
              </a:rPr>
              <a:t>Güçlendirme Stratejileri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A5777FD-70C9-710C-9C93-764DA9E43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94228"/>
            <a:ext cx="8915400" cy="461699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sz="3000" dirty="0"/>
              <a:t>Güçlendirme stratejileri, </a:t>
            </a:r>
            <a:r>
              <a:rPr lang="tr-TR" sz="3000" b="1" dirty="0"/>
              <a:t>örgütsel</a:t>
            </a:r>
            <a:r>
              <a:rPr lang="tr-TR" sz="3000" dirty="0"/>
              <a:t> ve </a:t>
            </a:r>
            <a:r>
              <a:rPr lang="tr-TR" sz="3000" b="1" dirty="0"/>
              <a:t>psikolojik</a:t>
            </a:r>
            <a:r>
              <a:rPr lang="tr-TR" sz="3000" dirty="0"/>
              <a:t> olmak üzere iki şekilde incelenmektedir.</a:t>
            </a:r>
          </a:p>
          <a:p>
            <a:pPr lvl="1"/>
            <a:r>
              <a:rPr lang="tr-TR" sz="2800" b="1" i="1" dirty="0"/>
              <a:t>Örgütsel güçlendirme; </a:t>
            </a:r>
          </a:p>
          <a:p>
            <a:pPr lvl="2"/>
            <a:r>
              <a:rPr lang="tr-TR" sz="2800" dirty="0"/>
              <a:t>İşyeri ortamında güçlendirici unsurların bulunup bulunmadığına ilişkin çalışanların süreç içerisindeki algılamalarını ele almaktadır.</a:t>
            </a:r>
          </a:p>
          <a:p>
            <a:pPr lvl="1"/>
            <a:r>
              <a:rPr lang="tr-TR" sz="2800" b="1" i="1" dirty="0"/>
              <a:t>Psikolojik güçlendirme ise, </a:t>
            </a:r>
          </a:p>
          <a:p>
            <a:pPr lvl="2"/>
            <a:r>
              <a:rPr lang="tr-TR" sz="2800" dirty="0"/>
              <a:t>Kişilerin örgütsel güçlendirme sürecinde deneyimledikleri koşulları nasıl algıladıkları ve yorumladıkları ile ilgilidir.</a:t>
            </a:r>
          </a:p>
        </p:txBody>
      </p:sp>
    </p:spTree>
    <p:extLst>
      <p:ext uri="{BB962C8B-B14F-4D97-AF65-F5344CB8AC3E}">
        <p14:creationId xmlns:p14="http://schemas.microsoft.com/office/powerpoint/2010/main" val="11794315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14A70D-BB29-2F7F-C1FF-4D2B6C9B2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b="1" dirty="0">
                <a:latin typeface="+mn-lt"/>
              </a:rPr>
              <a:t>1.Örgütsel Güçlendirme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6C2F554-D7B8-8393-EB9A-560913DDF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41231"/>
            <a:ext cx="8915400" cy="3777622"/>
          </a:xfrm>
        </p:spPr>
        <p:txBody>
          <a:bodyPr>
            <a:normAutofit fontScale="85000" lnSpcReduction="20000"/>
          </a:bodyPr>
          <a:lstStyle/>
          <a:p>
            <a:r>
              <a:rPr lang="tr-TR" sz="3200" dirty="0"/>
              <a:t>Çalışma ortamını çalışanlar için güçlü kılan altı ana unsur;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sz="3200" dirty="0"/>
              <a:t>Fırsat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sz="3200" dirty="0"/>
              <a:t>Bilgi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sz="3200" dirty="0"/>
              <a:t>Destek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sz="3200" dirty="0"/>
              <a:t>Kaynaklar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sz="3200" dirty="0"/>
              <a:t>Biçimsel güç</a:t>
            </a:r>
          </a:p>
          <a:p>
            <a:pPr marL="971550" lvl="1" indent="-514350">
              <a:buFont typeface="+mj-lt"/>
              <a:buAutoNum type="arabicPeriod"/>
            </a:pPr>
            <a:r>
              <a:rPr lang="tr-TR" sz="3200" dirty="0"/>
              <a:t>Biçimsel olmayan güç</a:t>
            </a:r>
          </a:p>
        </p:txBody>
      </p:sp>
    </p:spTree>
    <p:extLst>
      <p:ext uri="{BB962C8B-B14F-4D97-AF65-F5344CB8AC3E}">
        <p14:creationId xmlns:p14="http://schemas.microsoft.com/office/powerpoint/2010/main" val="15210498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14A70D-BB29-2F7F-C1FF-4D2B6C9B2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b="1" dirty="0">
                <a:latin typeface="+mn-lt"/>
              </a:rPr>
              <a:t>Örgütsel Güçlendirmede Fırsat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6C2F554-D7B8-8393-EB9A-560913DDF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441" y="1434905"/>
            <a:ext cx="9664504" cy="447631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tr-TR" sz="3600" dirty="0"/>
              <a:t>Kurumlardaki ilerlemeyi ve dinamiği sağlayan bilgi ve yeteneklerin artışını sağlayan unsurlardır. </a:t>
            </a:r>
          </a:p>
          <a:p>
            <a:pPr algn="just"/>
            <a:endParaRPr lang="tr-TR" sz="3600" dirty="0"/>
          </a:p>
          <a:p>
            <a:r>
              <a:rPr lang="tr-TR" sz="3600" dirty="0"/>
              <a:t>Örgütlerde çalışanlar kendilerinden beklenen işleri yapabilmeleri için işyeri ortamında ihtiyaç duydukları bilgiye her an erişebilecekleri sistemler kurulmalı, eğitim fırsatları sağlanarak sürekli eğitilmelidir.</a:t>
            </a:r>
          </a:p>
        </p:txBody>
      </p:sp>
    </p:spTree>
    <p:extLst>
      <p:ext uri="{BB962C8B-B14F-4D97-AF65-F5344CB8AC3E}">
        <p14:creationId xmlns:p14="http://schemas.microsoft.com/office/powerpoint/2010/main" val="40478006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14A70D-BB29-2F7F-C1FF-4D2B6C9B2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b="1" dirty="0">
                <a:latin typeface="+mn-lt"/>
              </a:rPr>
              <a:t>Örgütsel Güçlendirmede Bilgilendirme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6C2F554-D7B8-8393-EB9A-560913DDF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0400" y="1905000"/>
            <a:ext cx="8915400" cy="3777622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00000"/>
              </a:lnSpc>
            </a:pPr>
            <a:r>
              <a:rPr lang="tr-TR" sz="3600" dirty="0"/>
              <a:t>Kurumun hedefleri ve politikalarında yapılan değişiklikler hakkında çalışanlar bilgilendirilmelidir. </a:t>
            </a:r>
          </a:p>
          <a:p>
            <a:pPr algn="just">
              <a:lnSpc>
                <a:spcPct val="100000"/>
              </a:lnSpc>
            </a:pPr>
            <a:r>
              <a:rPr lang="tr-TR" sz="3600" dirty="0"/>
              <a:t>Çalışanlar yöneticileri tarafından kurumun hedef ve amaçlarına ulaşabilmeleri hakkında kendilerinden neler beklendiğini bilmeli ve bu sürece doğru yönlendirilmelidir.</a:t>
            </a:r>
          </a:p>
        </p:txBody>
      </p:sp>
    </p:spTree>
    <p:extLst>
      <p:ext uri="{BB962C8B-B14F-4D97-AF65-F5344CB8AC3E}">
        <p14:creationId xmlns:p14="http://schemas.microsoft.com/office/powerpoint/2010/main" val="6765102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14A70D-BB29-2F7F-C1FF-4D2B6C9B2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b="1" dirty="0">
                <a:latin typeface="+mn-lt"/>
              </a:rPr>
              <a:t>Örgütsel Güçlendirmede Destek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6C2F554-D7B8-8393-EB9A-560913DDF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74055"/>
            <a:ext cx="8915400" cy="4559835"/>
          </a:xfrm>
        </p:spPr>
        <p:txBody>
          <a:bodyPr>
            <a:normAutofit fontScale="92500"/>
          </a:bodyPr>
          <a:lstStyle/>
          <a:p>
            <a:pPr algn="just">
              <a:lnSpc>
                <a:spcPct val="100000"/>
              </a:lnSpc>
            </a:pPr>
            <a:r>
              <a:rPr lang="tr-TR" sz="2800" dirty="0"/>
              <a:t>Çalışanların kendi kararlarını verebilmeleri ve risk alabilmeleri için uygun koşullar yaratılmalıdır. </a:t>
            </a:r>
          </a:p>
          <a:p>
            <a:pPr algn="just">
              <a:lnSpc>
                <a:spcPct val="100000"/>
              </a:lnSpc>
            </a:pPr>
            <a:r>
              <a:rPr lang="tr-TR" sz="2800" dirty="0"/>
              <a:t>Ekip üyelerinin çalışma ortamlarında ihtiyaç duyduğu destek unsurları kendilerine sağlanmalıdır.</a:t>
            </a:r>
          </a:p>
          <a:p>
            <a:pPr algn="just">
              <a:lnSpc>
                <a:spcPct val="100000"/>
              </a:lnSpc>
            </a:pPr>
            <a:r>
              <a:rPr lang="tr-TR" sz="2800" dirty="0"/>
              <a:t>Bu süreçte çalışanların yöneticilerine soru sorabilmesi, yanıt alabilmesi, onaylanması, danışmanlık ve geribildirim alma, cesaretlendirilme ve hedeflere ulaşmak için heyecanlandırma gibi gereksinimleri yeterli oranda giderilmelidir.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30286564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14A70D-BB29-2F7F-C1FF-4D2B6C9B2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b="1" dirty="0">
                <a:latin typeface="+mn-lt"/>
              </a:rPr>
              <a:t>Örgütsel Güçlendirmede Kaynak Sağlama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6C2F554-D7B8-8393-EB9A-560913DDF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tr-TR" sz="3200" dirty="0"/>
              <a:t>İşlerini uygulamak üzere ihtiyaç olan kaynaklara kolaylıkla erişebilmelidirler. </a:t>
            </a:r>
          </a:p>
          <a:p>
            <a:pPr algn="just">
              <a:lnSpc>
                <a:spcPct val="100000"/>
              </a:lnSpc>
            </a:pPr>
            <a:r>
              <a:rPr lang="tr-TR" sz="3200" dirty="0"/>
              <a:t>Kaynakların sağlanması için nasıl bir yol izleyeceklerini bilmelidirler. </a:t>
            </a:r>
          </a:p>
          <a:p>
            <a:pPr algn="just">
              <a:lnSpc>
                <a:spcPct val="100000"/>
              </a:lnSpc>
            </a:pPr>
            <a:r>
              <a:rPr lang="tr-TR" sz="3200" dirty="0"/>
              <a:t>Önceden yapılması planlanan işler için gerekli personel, zaman, maddi kaynaklar yeterli düzeyde sağlanmalıdır.</a:t>
            </a:r>
          </a:p>
        </p:txBody>
      </p:sp>
    </p:spTree>
    <p:extLst>
      <p:ext uri="{BB962C8B-B14F-4D97-AF65-F5344CB8AC3E}">
        <p14:creationId xmlns:p14="http://schemas.microsoft.com/office/powerpoint/2010/main" val="14168416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14A70D-BB29-2F7F-C1FF-4D2B6C9B2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b="1" dirty="0">
                <a:latin typeface="+mn-lt"/>
              </a:rPr>
              <a:t>Örgütsel Güçlendirmede Biçimsel Güç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6C2F554-D7B8-8393-EB9A-560913DDF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427" y="1683434"/>
            <a:ext cx="8915400" cy="3777622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endParaRPr lang="tr-TR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tr-TR" sz="3600" dirty="0"/>
              <a:t>İşyeri ortamında çalışanın işi ile ilgili </a:t>
            </a:r>
            <a:r>
              <a:rPr lang="tr-TR" sz="3600" b="1" i="1" dirty="0"/>
              <a:t>esneklik ve görünürlüğü</a:t>
            </a:r>
            <a:r>
              <a:rPr lang="tr-TR" sz="3600" dirty="0"/>
              <a:t> sağlanmalı, </a:t>
            </a:r>
          </a:p>
          <a:p>
            <a:pPr marL="0" indent="0" algn="ctr">
              <a:lnSpc>
                <a:spcPct val="100000"/>
              </a:lnSpc>
              <a:buNone/>
            </a:pPr>
            <a:endParaRPr lang="tr-TR" sz="36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tr-TR" sz="3600" dirty="0"/>
              <a:t>Başarı elde eden çalışanlar </a:t>
            </a:r>
            <a:r>
              <a:rPr lang="tr-TR" sz="3600" b="1" i="1" dirty="0"/>
              <a:t>takdir</a:t>
            </a:r>
            <a:r>
              <a:rPr lang="tr-TR" sz="3600" dirty="0"/>
              <a:t> edilerek pozitif yöndeki tutumları </a:t>
            </a:r>
            <a:r>
              <a:rPr lang="tr-TR" sz="3600" b="1" i="1" dirty="0"/>
              <a:t>övülmelidir. </a:t>
            </a:r>
          </a:p>
        </p:txBody>
      </p:sp>
    </p:spTree>
    <p:extLst>
      <p:ext uri="{BB962C8B-B14F-4D97-AF65-F5344CB8AC3E}">
        <p14:creationId xmlns:p14="http://schemas.microsoft.com/office/powerpoint/2010/main" val="31459021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14A70D-BB29-2F7F-C1FF-4D2B6C9B2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b="1" dirty="0">
                <a:latin typeface="+mn-lt"/>
              </a:rPr>
              <a:t/>
            </a:r>
            <a:br>
              <a:rPr lang="tr-TR" b="1" dirty="0">
                <a:latin typeface="+mn-lt"/>
              </a:rPr>
            </a:br>
            <a:r>
              <a:rPr lang="tr-TR" b="1" dirty="0">
                <a:latin typeface="+mn-lt"/>
              </a:rPr>
              <a:t>Örgütsel Güçlendirmede Biçimsel Olmayan Güç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6C2F554-D7B8-8393-EB9A-560913DDF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2112" y="2271102"/>
            <a:ext cx="8911687" cy="32387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4000" dirty="0"/>
              <a:t>Çalışanlar kurumdaki yöneticileri, astları ve diğer disiplinler ile ekip çalışmasını teşvik eden iletişim halinde olmalıdır.</a:t>
            </a:r>
          </a:p>
        </p:txBody>
      </p:sp>
    </p:spTree>
    <p:extLst>
      <p:ext uri="{BB962C8B-B14F-4D97-AF65-F5344CB8AC3E}">
        <p14:creationId xmlns:p14="http://schemas.microsoft.com/office/powerpoint/2010/main" val="10828691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D7743D-0ACB-22EB-7B61-7DEE7C41A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>
                <a:latin typeface="+mn-lt"/>
              </a:rPr>
              <a:t>2.Psikolojik Güçlendirme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02AEA0C-2520-CEB3-C154-66B97A503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02191"/>
            <a:ext cx="8915400" cy="441725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2800" dirty="0"/>
              <a:t>“Çalışanın kendisini güçlendirilmiş hissetmesi” şeklinde açıklanan psikolojik güçlendirme kavramının unsurları; 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tr-TR" sz="2800" dirty="0"/>
              <a:t>Anlam, 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tr-TR" sz="2800" dirty="0"/>
              <a:t>Yeterlilik, 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tr-TR" sz="2800" dirty="0"/>
              <a:t>Özerklik, </a:t>
            </a:r>
          </a:p>
          <a:p>
            <a:pPr marL="971550" lvl="1" indent="-514350">
              <a:lnSpc>
                <a:spcPct val="150000"/>
              </a:lnSpc>
              <a:buFont typeface="+mj-lt"/>
              <a:buAutoNum type="arabicPeriod"/>
            </a:pPr>
            <a:r>
              <a:rPr lang="tr-TR" sz="2800" dirty="0"/>
              <a:t>Etki.</a:t>
            </a:r>
          </a:p>
        </p:txBody>
      </p:sp>
    </p:spTree>
    <p:extLst>
      <p:ext uri="{BB962C8B-B14F-4D97-AF65-F5344CB8AC3E}">
        <p14:creationId xmlns:p14="http://schemas.microsoft.com/office/powerpoint/2010/main" val="35687114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D7743D-0ACB-22EB-7B61-7DEE7C41A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>
                <a:latin typeface="+mn-lt"/>
              </a:rPr>
              <a:t>Psikolojik Güçlendirmede Anlam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02AEA0C-2520-CEB3-C154-66B97A503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16258"/>
            <a:ext cx="8915400" cy="433285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tr-TR" sz="3200" dirty="0"/>
              <a:t>Çalışma ortamında çalışanlara gösterilmiş olan amaçlar ile onların inanç ve değerleri arasındaki uyumdur.</a:t>
            </a:r>
          </a:p>
          <a:p>
            <a:pPr algn="just">
              <a:lnSpc>
                <a:spcPct val="100000"/>
              </a:lnSpc>
            </a:pPr>
            <a:endParaRPr lang="tr-TR" sz="3200" dirty="0"/>
          </a:p>
          <a:p>
            <a:pPr marL="0" indent="0" algn="just">
              <a:lnSpc>
                <a:spcPct val="100000"/>
              </a:lnSpc>
              <a:buNone/>
            </a:pPr>
            <a:r>
              <a:rPr lang="tr-TR" sz="3200" b="1" i="1" dirty="0"/>
              <a:t>Anlam</a:t>
            </a:r>
            <a:r>
              <a:rPr lang="tr-TR" sz="3200" dirty="0"/>
              <a:t>; çalışan tarafından işine atfettiği değer olarak algılandığı için düşük düzeyde algılanan anlam unsuru çalışanda yaptığı işe karşı </a:t>
            </a:r>
            <a:r>
              <a:rPr lang="tr-TR" sz="3200" b="1" i="1" dirty="0"/>
              <a:t>ilgisiz ve kayıtsızlık duygusunun </a:t>
            </a:r>
            <a:r>
              <a:rPr lang="tr-TR" sz="3200" dirty="0"/>
              <a:t>oluşmasına neden olmaktadır.</a:t>
            </a:r>
          </a:p>
        </p:txBody>
      </p:sp>
    </p:spTree>
    <p:extLst>
      <p:ext uri="{BB962C8B-B14F-4D97-AF65-F5344CB8AC3E}">
        <p14:creationId xmlns:p14="http://schemas.microsoft.com/office/powerpoint/2010/main" val="8762176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D7743D-0ACB-22EB-7B61-7DEE7C41A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>
                <a:latin typeface="+mn-lt"/>
              </a:rPr>
              <a:t>Psikolojik Güçlendirmede Yeterlilik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02AEA0C-2520-CEB3-C154-66B97A5031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lnSpc>
                <a:spcPct val="100000"/>
              </a:lnSpc>
            </a:pPr>
            <a:r>
              <a:rPr lang="tr-TR" sz="3600" dirty="0"/>
              <a:t>Bireyin, işini en iyi şekilde yapabileceğine ilişkin kendi yeteneklerine olan inanç ve güvenidir, </a:t>
            </a:r>
            <a:r>
              <a:rPr lang="tr-TR" sz="3600" b="1" i="1" dirty="0"/>
              <a:t>öz-etkililik </a:t>
            </a:r>
            <a:r>
              <a:rPr lang="tr-TR" sz="3600" dirty="0"/>
              <a:t>olarak da bilinir. </a:t>
            </a:r>
          </a:p>
          <a:p>
            <a:pPr algn="just">
              <a:lnSpc>
                <a:spcPct val="100000"/>
              </a:lnSpc>
            </a:pPr>
            <a:r>
              <a:rPr lang="tr-TR" sz="3600" dirty="0"/>
              <a:t>Birey, sahip olduğu yeteneklerden emin olduğunda, bunları gerektiren faaliyetlere yönelik çaba içine girer ve kendini geliştirir.</a:t>
            </a:r>
          </a:p>
        </p:txBody>
      </p:sp>
    </p:spTree>
    <p:extLst>
      <p:ext uri="{BB962C8B-B14F-4D97-AF65-F5344CB8AC3E}">
        <p14:creationId xmlns:p14="http://schemas.microsoft.com/office/powerpoint/2010/main" val="18186628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D7743D-0ACB-22EB-7B61-7DEE7C41A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>
                <a:latin typeface="+mn-lt"/>
              </a:rPr>
              <a:t>Psikolojik Güçlendirmede Özerklik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02AEA0C-2520-CEB3-C154-66B97A503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16148"/>
            <a:ext cx="8915400" cy="3777622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00000"/>
              </a:lnSpc>
            </a:pPr>
            <a:endParaRPr lang="tr-TR" sz="3600" dirty="0"/>
          </a:p>
          <a:p>
            <a:pPr algn="just">
              <a:lnSpc>
                <a:spcPct val="100000"/>
              </a:lnSpc>
            </a:pPr>
            <a:r>
              <a:rPr lang="tr-TR" sz="3600" dirty="0"/>
              <a:t>Bireyin işi üzerindeki kontrol duygularını ifade eder.</a:t>
            </a:r>
          </a:p>
          <a:p>
            <a:pPr algn="just">
              <a:lnSpc>
                <a:spcPct val="100000"/>
              </a:lnSpc>
            </a:pPr>
            <a:endParaRPr lang="tr-TR" sz="3600" dirty="0"/>
          </a:p>
          <a:p>
            <a:pPr algn="just">
              <a:lnSpc>
                <a:spcPct val="100000"/>
              </a:lnSpc>
            </a:pPr>
            <a:r>
              <a:rPr lang="tr-TR" sz="3600" dirty="0"/>
              <a:t>Özerklik, işte atılacak adımların, sarf edilecek çaba ve kullanılacak yöntemlerin belirlenmesinde çalışanın bağımsız karar alabilme özgürlüğüdür.</a:t>
            </a:r>
          </a:p>
          <a:p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25206396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D7743D-0ACB-22EB-7B61-7DEE7C41A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>
                <a:latin typeface="+mn-lt"/>
              </a:rPr>
              <a:t>Psikolojik Güçlendirmede Etki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02AEA0C-2520-CEB3-C154-66B97A503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2603" y="1540189"/>
            <a:ext cx="8915400" cy="3777622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tr-TR" sz="3200" dirty="0"/>
              <a:t>Özerklik bireyin işi, etki ise örgütsel sonuçlar üzerindeki kontrol duygusuna işaret etmektedir. </a:t>
            </a:r>
          </a:p>
          <a:p>
            <a:pPr algn="just">
              <a:lnSpc>
                <a:spcPct val="100000"/>
              </a:lnSpc>
            </a:pPr>
            <a:endParaRPr lang="tr-TR" sz="3200" dirty="0"/>
          </a:p>
          <a:p>
            <a:pPr algn="just">
              <a:lnSpc>
                <a:spcPct val="100000"/>
              </a:lnSpc>
            </a:pPr>
            <a:r>
              <a:rPr lang="tr-TR" sz="3200" dirty="0"/>
              <a:t>Etki, görevin başarılmasında kişinin davranışının farklılık yaratma derecesini, karar verebilme ve işlerini etkileyebilme inancını ifade etmektedir.</a:t>
            </a:r>
          </a:p>
        </p:txBody>
      </p:sp>
    </p:spTree>
    <p:extLst>
      <p:ext uri="{BB962C8B-B14F-4D97-AF65-F5344CB8AC3E}">
        <p14:creationId xmlns:p14="http://schemas.microsoft.com/office/powerpoint/2010/main" val="28193630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FF5665-9B56-2418-62A5-A87AE5BF3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sz="4000" b="1" dirty="0">
                <a:latin typeface="+mn-lt"/>
              </a:rPr>
              <a:t>Hemşirelerin güçlerini arttırmalarında, etkili olan faktörler ise;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942F40-22BB-182A-D9C7-AA75B2EA4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831" y="2133600"/>
            <a:ext cx="9253781" cy="3777622"/>
          </a:xfrm>
        </p:spPr>
        <p:txBody>
          <a:bodyPr>
            <a:normAutofit fontScale="92500"/>
          </a:bodyPr>
          <a:lstStyle/>
          <a:p>
            <a:pPr marL="457200" lvl="1" indent="0" algn="just">
              <a:buNone/>
            </a:pPr>
            <a:r>
              <a:rPr lang="tr-TR" sz="3600" dirty="0"/>
              <a:t>1.Eğitim,</a:t>
            </a:r>
          </a:p>
          <a:p>
            <a:pPr marL="457200" lvl="1" indent="0" algn="just">
              <a:buNone/>
            </a:pPr>
            <a:endParaRPr lang="tr-TR" sz="1900" dirty="0"/>
          </a:p>
          <a:p>
            <a:pPr marL="457200" lvl="1" indent="0" algn="just">
              <a:buNone/>
            </a:pPr>
            <a:r>
              <a:rPr lang="tr-TR" sz="3600" dirty="0"/>
              <a:t>2.Hemşirelerin eyleme geçme ve politik etkinliklerini arttırması, </a:t>
            </a:r>
          </a:p>
          <a:p>
            <a:pPr marL="457200" lvl="1" indent="0" algn="just">
              <a:buNone/>
            </a:pPr>
            <a:endParaRPr lang="tr-TR" sz="1900" dirty="0"/>
          </a:p>
          <a:p>
            <a:pPr marL="457200" lvl="1" indent="0" algn="just">
              <a:buNone/>
            </a:pPr>
            <a:r>
              <a:rPr lang="tr-TR" sz="3600" dirty="0"/>
              <a:t>3.Hemşirelerin toplu olarak hareket etmesi ve birbirleriyle ilişkilerini güçlendirmesidir.</a:t>
            </a:r>
          </a:p>
          <a:p>
            <a:pPr lvl="1" algn="just"/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2542715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FF5665-9B56-2418-62A5-A87AE5BF3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6086" y="365125"/>
            <a:ext cx="9257714" cy="2005095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tr-TR" b="1" dirty="0">
                <a:latin typeface="+mn-lt"/>
              </a:rPr>
              <a:t>Hemşirelerin gücünü arttırmanın en önemli yolu </a:t>
            </a:r>
            <a:r>
              <a:rPr lang="tr-TR" sz="4900" b="1" dirty="0">
                <a:latin typeface="+mn-lt"/>
              </a:rPr>
              <a:t>eğitimdir.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942F40-22BB-182A-D9C7-AA75B2EA4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6086" y="2039816"/>
            <a:ext cx="9257714" cy="3890962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endParaRPr lang="tr-TR" dirty="0"/>
          </a:p>
          <a:p>
            <a:pPr algn="ctr">
              <a:lnSpc>
                <a:spcPct val="110000"/>
              </a:lnSpc>
            </a:pPr>
            <a:r>
              <a:rPr lang="tr-TR" sz="4400" b="1" i="1" dirty="0"/>
              <a:t>Çünkü eğitim, </a:t>
            </a:r>
            <a:r>
              <a:rPr lang="tr-TR" sz="4400" dirty="0"/>
              <a:t>politik katılımı ve birlikte hareket etmeyi de etkileyen önemli bir faktördür.</a:t>
            </a:r>
          </a:p>
        </p:txBody>
      </p:sp>
    </p:spTree>
    <p:extLst>
      <p:ext uri="{BB962C8B-B14F-4D97-AF65-F5344CB8AC3E}">
        <p14:creationId xmlns:p14="http://schemas.microsoft.com/office/powerpoint/2010/main" val="38016015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FF5665-9B56-2418-62A5-A87AE5BF3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2759" y="65650"/>
            <a:ext cx="8911687" cy="1280890"/>
          </a:xfrm>
        </p:spPr>
        <p:txBody>
          <a:bodyPr>
            <a:noAutofit/>
          </a:bodyPr>
          <a:lstStyle/>
          <a:p>
            <a:pPr algn="ctr">
              <a:lnSpc>
                <a:spcPct val="110000"/>
              </a:lnSpc>
            </a:pPr>
            <a:r>
              <a:rPr lang="tr-TR" sz="3600" b="1" dirty="0">
                <a:latin typeface="+mn-lt"/>
              </a:rPr>
              <a:t>Güçlendirme deneyimi sadece bireye değil zaman, çevre, geçmiş deneyimler ve etkileşimlere bağlıdır.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942F40-22BB-182A-D9C7-AA75B2EA4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3081" y="2051370"/>
            <a:ext cx="10020728" cy="3882851"/>
          </a:xfrm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</a:pPr>
            <a:r>
              <a:rPr lang="tr-TR" sz="3200" dirty="0"/>
              <a:t>Öğrencilerin güçlendirici deneyimleri daha çok </a:t>
            </a:r>
            <a:r>
              <a:rPr lang="tr-TR" sz="3200" b="1" i="1" dirty="0"/>
              <a:t>dışsal</a:t>
            </a:r>
            <a:r>
              <a:rPr lang="tr-TR" sz="3200" dirty="0"/>
              <a:t> </a:t>
            </a:r>
          </a:p>
          <a:p>
            <a:pPr algn="just">
              <a:lnSpc>
                <a:spcPct val="110000"/>
              </a:lnSpc>
            </a:pPr>
            <a:r>
              <a:rPr lang="tr-TR" sz="3200" dirty="0"/>
              <a:t>Akademisyenler ve yöneticilerin ise </a:t>
            </a:r>
            <a:r>
              <a:rPr lang="tr-TR" sz="3200" b="1" i="1" dirty="0"/>
              <a:t>içsel</a:t>
            </a:r>
            <a:r>
              <a:rPr lang="tr-TR" sz="3200" dirty="0"/>
              <a:t> olarak açıkladığı belirtilmektedir.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r-TR" sz="3200" dirty="0"/>
              <a:t>Hemşirelik öğrencileri, hemşirelik rolleri ve hemşirelik mesleği açısından güçlendirmeye yönelik değişimleri yaratacak anahtar konumdadırlar.</a:t>
            </a:r>
            <a:endParaRPr lang="tr-TR" sz="4400" dirty="0"/>
          </a:p>
        </p:txBody>
      </p:sp>
    </p:spTree>
    <p:extLst>
      <p:ext uri="{BB962C8B-B14F-4D97-AF65-F5344CB8AC3E}">
        <p14:creationId xmlns:p14="http://schemas.microsoft.com/office/powerpoint/2010/main" val="9796495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FF5665-9B56-2418-62A5-A87AE5BF3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0722" y="350131"/>
            <a:ext cx="8911687" cy="1280890"/>
          </a:xfrm>
        </p:spPr>
        <p:txBody>
          <a:bodyPr>
            <a:normAutofit/>
          </a:bodyPr>
          <a:lstStyle/>
          <a:p>
            <a:r>
              <a:rPr lang="tr-TR" b="1" dirty="0">
                <a:latin typeface="+mn-lt"/>
              </a:rPr>
              <a:t>Örneğin;</a:t>
            </a:r>
            <a:endParaRPr lang="tr-TR" sz="6600" b="1" dirty="0">
              <a:latin typeface="+mn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942F40-22BB-182A-D9C7-AA75B2EA4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6934" y="1083212"/>
            <a:ext cx="9496865" cy="5118296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tr-TR" sz="2400" dirty="0"/>
              <a:t>Günümüzde bile hala hemşirelik lisans eğitimi veren kurumlardaki isim karmaşası devam etmektedir.</a:t>
            </a:r>
          </a:p>
          <a:p>
            <a:pPr lvl="2" algn="just">
              <a:lnSpc>
                <a:spcPct val="110000"/>
              </a:lnSpc>
            </a:pPr>
            <a:r>
              <a:rPr lang="tr-TR" sz="2800" dirty="0"/>
              <a:t>Hemşirelik Fakültesi,</a:t>
            </a:r>
          </a:p>
          <a:p>
            <a:pPr lvl="2" algn="just">
              <a:lnSpc>
                <a:spcPct val="110000"/>
              </a:lnSpc>
            </a:pPr>
            <a:r>
              <a:rPr lang="tr-TR" sz="2800" dirty="0"/>
              <a:t>Sağlık Bilimleri Fakültesi-Hemşirelik Bölümü,</a:t>
            </a:r>
          </a:p>
          <a:p>
            <a:pPr lvl="2" algn="just">
              <a:lnSpc>
                <a:spcPct val="110000"/>
              </a:lnSpc>
            </a:pPr>
            <a:r>
              <a:rPr lang="tr-TR" sz="2800" dirty="0"/>
              <a:t>Hemşirelik Yüksekokulu,</a:t>
            </a:r>
          </a:p>
          <a:p>
            <a:pPr lvl="2" algn="just">
              <a:lnSpc>
                <a:spcPct val="110000"/>
              </a:lnSpc>
            </a:pPr>
            <a:r>
              <a:rPr lang="tr-TR" sz="2800" dirty="0"/>
              <a:t>Sağlık  Yüksekokulu,</a:t>
            </a:r>
          </a:p>
          <a:p>
            <a:pPr lvl="2" algn="just">
              <a:lnSpc>
                <a:spcPct val="110000"/>
              </a:lnSpc>
            </a:pPr>
            <a:r>
              <a:rPr lang="tr-TR" sz="2800" dirty="0"/>
              <a:t>Sağlık Bilimleri Yüksekokulu vb. </a:t>
            </a:r>
          </a:p>
          <a:p>
            <a:pPr marL="914400" lvl="2" indent="0" algn="just">
              <a:lnSpc>
                <a:spcPct val="110000"/>
              </a:lnSpc>
              <a:buNone/>
            </a:pPr>
            <a:endParaRPr lang="tr-TR" sz="11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tr-TR" sz="2400" b="1" i="1" dirty="0"/>
              <a:t>Bu ise meslekteki güçsüzlük göstergelerinden sadece biridir.</a:t>
            </a:r>
          </a:p>
          <a:p>
            <a:pPr algn="just">
              <a:lnSpc>
                <a:spcPct val="110000"/>
              </a:lnSpc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4211042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FF5665-9B56-2418-62A5-A87AE5BF3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4904" y="365125"/>
            <a:ext cx="9918895" cy="2160361"/>
          </a:xfrm>
        </p:spPr>
        <p:txBody>
          <a:bodyPr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tr-TR" sz="3600" b="1" dirty="0">
                <a:latin typeface="+mn-lt"/>
              </a:rPr>
              <a:t>Hemşirelerin güçlendirilmesinde bir diğer faktör ise, «</a:t>
            </a:r>
            <a:r>
              <a:rPr lang="tr-TR" sz="36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hemşirelerin eyleme geçme ve politik etkinliklerinin arttırılmasıdır</a:t>
            </a:r>
            <a:r>
              <a:rPr lang="tr-TR" sz="3600" b="1" dirty="0">
                <a:latin typeface="+mn-lt"/>
              </a:rPr>
              <a:t>».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942F40-22BB-182A-D9C7-AA75B2EA4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7784" y="2359688"/>
            <a:ext cx="9736015" cy="3455534"/>
          </a:xfrm>
        </p:spPr>
        <p:txBody>
          <a:bodyPr>
            <a:normAutofit fontScale="92500"/>
          </a:bodyPr>
          <a:lstStyle/>
          <a:p>
            <a:pPr algn="just">
              <a:lnSpc>
                <a:spcPct val="110000"/>
              </a:lnSpc>
            </a:pPr>
            <a:r>
              <a:rPr lang="tr-TR" sz="3200" dirty="0"/>
              <a:t>Hemşireler bugünkü sağlık sisteminin sorunlarının ve değişim ihtiyacının farkında olmalıdırlar. </a:t>
            </a:r>
          </a:p>
          <a:p>
            <a:pPr algn="just">
              <a:lnSpc>
                <a:spcPct val="110000"/>
              </a:lnSpc>
            </a:pPr>
            <a:r>
              <a:rPr lang="tr-TR" sz="3200" dirty="0"/>
              <a:t>Sağlık sisteminin içinde yer alan hemşirelerin, sağlık sistemini etkileyen yasa ve yönetmeliklerdeki değişiklikleri etkilemek için savunuculuk rolü üstlenmeleri gerekmektedir. </a:t>
            </a:r>
          </a:p>
        </p:txBody>
      </p:sp>
    </p:spTree>
    <p:extLst>
      <p:ext uri="{BB962C8B-B14F-4D97-AF65-F5344CB8AC3E}">
        <p14:creationId xmlns:p14="http://schemas.microsoft.com/office/powerpoint/2010/main" val="9733342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FF5665-9B56-2418-62A5-A87AE5BF3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4000" b="1" dirty="0">
                <a:latin typeface="+mn-lt"/>
              </a:rPr>
              <a:t>Bu tip bir savunma ise; </a:t>
            </a:r>
            <a:br>
              <a:rPr lang="tr-TR" sz="4000" b="1" dirty="0">
                <a:latin typeface="+mn-lt"/>
              </a:rPr>
            </a:br>
            <a:endParaRPr lang="tr-TR" sz="4000" b="1" dirty="0">
              <a:latin typeface="+mn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942F40-22BB-182A-D9C7-AA75B2EA4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8289" y="1420837"/>
            <a:ext cx="9366323" cy="4670474"/>
          </a:xfrm>
        </p:spPr>
        <p:txBody>
          <a:bodyPr>
            <a:normAutofit fontScale="92500" lnSpcReduction="10000"/>
          </a:bodyPr>
          <a:lstStyle/>
          <a:p>
            <a:pPr lvl="1">
              <a:lnSpc>
                <a:spcPct val="110000"/>
              </a:lnSpc>
            </a:pPr>
            <a:r>
              <a:rPr lang="tr-TR" sz="3000" dirty="0"/>
              <a:t>Kendi uygulama alanlarının ötesinde olan daha az tanıdıkları ve kendilerini hazır hissetmedikleri politika ve siyaset dünyasına geçmelerini gerektirir. </a:t>
            </a:r>
          </a:p>
          <a:p>
            <a:pPr marL="457200" lvl="1" indent="0" algn="just">
              <a:lnSpc>
                <a:spcPct val="110000"/>
              </a:lnSpc>
              <a:buNone/>
            </a:pPr>
            <a:endParaRPr lang="tr-TR" sz="2800" dirty="0"/>
          </a:p>
          <a:p>
            <a:pPr algn="just">
              <a:lnSpc>
                <a:spcPct val="110000"/>
              </a:lnSpc>
            </a:pPr>
            <a:r>
              <a:rPr lang="tr-TR" sz="2800" b="1" i="1" dirty="0"/>
              <a:t>Başarılı politika savunuculuğu ise güce sahip olmaya bağlıdır. </a:t>
            </a:r>
          </a:p>
          <a:p>
            <a:pPr algn="just">
              <a:lnSpc>
                <a:spcPct val="110000"/>
              </a:lnSpc>
            </a:pPr>
            <a:r>
              <a:rPr lang="tr-TR" sz="2800" dirty="0"/>
              <a:t>Ayrıca güçlendirme stratejileri ile hemşirelikte liderliğin yetersiz olması arasında doğrudan bağlantı da bulunmaktadır.</a:t>
            </a:r>
          </a:p>
          <a:p>
            <a:pPr algn="just">
              <a:lnSpc>
                <a:spcPct val="11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165775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FF5665-9B56-2418-62A5-A87AE5BF3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934" y="365125"/>
            <a:ext cx="9496865" cy="1969001"/>
          </a:xfrm>
        </p:spPr>
        <p:txBody>
          <a:bodyPr>
            <a:noAutofit/>
          </a:bodyPr>
          <a:lstStyle/>
          <a:p>
            <a:pPr algn="ctr"/>
            <a:r>
              <a:rPr lang="tr-TR" sz="3600" b="1" dirty="0">
                <a:latin typeface="+mn-lt"/>
              </a:rPr>
              <a:t>Hemşirelerin güçlendirilmesinde bir diğer faktör de «</a:t>
            </a:r>
            <a:r>
              <a:rPr lang="tr-TR" sz="36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hemşirelerin toplu olarak hareket etmesi ve birbirleriyle ilişkilerini güçlendirmesidir</a:t>
            </a:r>
            <a:r>
              <a:rPr lang="tr-TR" sz="3600" b="1" dirty="0">
                <a:latin typeface="+mn-lt"/>
              </a:rPr>
              <a:t>».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942F40-22BB-182A-D9C7-AA75B2EA4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9905"/>
            <a:ext cx="10515600" cy="3927058"/>
          </a:xfrm>
        </p:spPr>
        <p:txBody>
          <a:bodyPr>
            <a:normAutofit/>
          </a:bodyPr>
          <a:lstStyle/>
          <a:p>
            <a:pPr marL="457200" lvl="1" indent="0" algn="just">
              <a:lnSpc>
                <a:spcPct val="110000"/>
              </a:lnSpc>
              <a:buNone/>
            </a:pPr>
            <a:endParaRPr lang="tr-TR" sz="3600" i="1" dirty="0"/>
          </a:p>
          <a:p>
            <a:pPr marL="457200" lvl="1" indent="0" algn="ctr">
              <a:lnSpc>
                <a:spcPct val="110000"/>
              </a:lnSpc>
              <a:buNone/>
            </a:pPr>
            <a:r>
              <a:rPr lang="tr-TR" sz="3600" i="1" dirty="0"/>
              <a:t>Bir meslek en büyük gücünü sahip olduğu mesleki örgütten alır. Bu gerçeği göz ardı eden hemşireler dezavantajlı olmaya mahkumdur.</a:t>
            </a:r>
          </a:p>
          <a:p>
            <a:pPr algn="just">
              <a:lnSpc>
                <a:spcPct val="110000"/>
              </a:lnSpc>
            </a:pP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42068565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m1zcrsul8wju.cloudfront.net/sites/rcn_nspace/files/styles/full_width_banner/public/Article-images/190346/42372.jpeg?itok=2NHylqG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550" y="3234756"/>
            <a:ext cx="5715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2550695" y="252663"/>
            <a:ext cx="850632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latoregular"/>
                <a:ea typeface="+mn-ea"/>
                <a:cs typeface="+mn-cs"/>
              </a:rPr>
              <a:t>Birleşik </a:t>
            </a:r>
            <a:r>
              <a:rPr kumimoji="0" lang="tr-T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latoregular"/>
                <a:ea typeface="+mn-ea"/>
                <a:cs typeface="+mn-cs"/>
              </a:rPr>
              <a:t>Krallık'taki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latoregular"/>
                <a:ea typeface="+mn-ea"/>
                <a:cs typeface="+mn-cs"/>
              </a:rPr>
              <a:t> hemşireler, NHS tarihindeki en büyük hemşirelik grevi olacak şekilde maaş üzerinde grev yapmaya hazır görünüyor.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latoregular"/>
                <a:ea typeface="+mn-ea"/>
                <a:cs typeface="+mn-cs"/>
              </a:rPr>
              <a:t>RCN'nin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latoregular"/>
                <a:ea typeface="+mn-ea"/>
                <a:cs typeface="+mn-cs"/>
              </a:rPr>
              <a:t> 300.000'den fazla üyeyi içeren şimdiye kadarki en büyük grev oylaması 2 Kasım'da </a:t>
            </a: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latoregular"/>
                <a:ea typeface="+mn-ea"/>
                <a:cs typeface="+mn-cs"/>
              </a:rPr>
              <a:t>kapandı. 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latoregular"/>
                <a:ea typeface="+mn-ea"/>
                <a:cs typeface="+mn-cs"/>
              </a:rPr>
              <a:t>Ü</a:t>
            </a: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latoregular"/>
                <a:ea typeface="+mn-ea"/>
                <a:cs typeface="+mn-cs"/>
              </a:rPr>
              <a:t>lke çapında büyük bir grev bekleniyor.</a:t>
            </a:r>
            <a:endParaRPr kumimoji="0" lang="tr-TR" sz="2400" b="0" i="0" u="none" strike="noStrike" kern="1200" cap="none" spc="0" normalizeH="0" baseline="0" noProof="0" dirty="0">
              <a:ln>
                <a:noFill/>
              </a:ln>
              <a:solidFill>
                <a:srgbClr val="121212"/>
              </a:solidFill>
              <a:effectLst/>
              <a:uLnTx/>
              <a:uFillTx/>
              <a:latin typeface="latoregular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16157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FF5665-9B56-2418-62A5-A87AE5BF3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>
                <a:latin typeface="+mn-lt"/>
              </a:rPr>
              <a:t>Ülkemizde ise;</a:t>
            </a:r>
            <a:endParaRPr lang="tr-TR" sz="8800" b="1" dirty="0">
              <a:latin typeface="+mn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942F40-22BB-182A-D9C7-AA75B2EA4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1926" y="1540189"/>
            <a:ext cx="8915400" cy="3777622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10000"/>
              </a:lnSpc>
            </a:pPr>
            <a:r>
              <a:rPr lang="tr-TR" sz="3200" dirty="0"/>
              <a:t>Türk Hemşireler Derneğine üye olan hemşire sayısı </a:t>
            </a:r>
            <a:r>
              <a:rPr lang="tr-TR" sz="3200" b="1" i="1" dirty="0"/>
              <a:t>yeterli değildir.</a:t>
            </a:r>
          </a:p>
          <a:p>
            <a:pPr algn="just">
              <a:lnSpc>
                <a:spcPct val="110000"/>
              </a:lnSpc>
            </a:pPr>
            <a:r>
              <a:rPr lang="tr-TR" sz="3200" dirty="0"/>
              <a:t>Bu durumu değiştirmek tüm </a:t>
            </a:r>
            <a:r>
              <a:rPr lang="tr-TR" sz="3200" b="1" i="1" dirty="0"/>
              <a:t>hemşirelerin sorumluluğudur.</a:t>
            </a:r>
          </a:p>
          <a:p>
            <a:pPr algn="just">
              <a:lnSpc>
                <a:spcPct val="110000"/>
              </a:lnSpc>
            </a:pPr>
            <a:r>
              <a:rPr lang="tr-TR" sz="3200" dirty="0"/>
              <a:t>Mesleki örgütlenme kültürünü arttırmak için etkin bir </a:t>
            </a:r>
            <a:r>
              <a:rPr lang="tr-TR" sz="3600" b="1" i="1" dirty="0"/>
              <a:t>örgütlenme bilinci öğrencilik yıllarında kazandırılmalıdır.</a:t>
            </a:r>
            <a:endParaRPr lang="tr-TR" sz="3200" b="1" i="1" dirty="0"/>
          </a:p>
          <a:p>
            <a:pPr algn="just">
              <a:lnSpc>
                <a:spcPct val="11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58259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43232CB-5265-1FD4-EA70-34A05E1DC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265" y="1667762"/>
            <a:ext cx="9453735" cy="533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8821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FD0201CE-2273-58FA-23B3-088DB21E92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8" r="9287" b="1"/>
          <a:stretch/>
        </p:blipFill>
        <p:spPr>
          <a:xfrm>
            <a:off x="1" y="10"/>
            <a:ext cx="8144911" cy="685799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839595D7-ADE0-4C44-F5F6-FEAEB45C0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7726" y="365125"/>
            <a:ext cx="3801979" cy="2642770"/>
          </a:xfrm>
        </p:spPr>
        <p:txBody>
          <a:bodyPr>
            <a:normAutofit/>
          </a:bodyPr>
          <a:lstStyle/>
          <a:p>
            <a:pPr algn="ctr"/>
            <a:r>
              <a:rPr lang="tr-TR" sz="4000" b="1" dirty="0">
                <a:latin typeface="+mn-lt"/>
              </a:rPr>
              <a:t>Söz Bizde, Söz Hemşirelerde Mitingi;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4C01C40-3A66-D9EB-0C6A-39131485F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4912" y="2574758"/>
            <a:ext cx="3822189" cy="3623491"/>
          </a:xfrm>
        </p:spPr>
        <p:txBody>
          <a:bodyPr>
            <a:normAutofit/>
          </a:bodyPr>
          <a:lstStyle/>
          <a:p>
            <a:pPr algn="just"/>
            <a:endParaRPr lang="tr-TR" dirty="0">
              <a:latin typeface="Times New Roman" panose="02020603050405020304" pitchFamily="18" charset="0"/>
            </a:endParaRPr>
          </a:p>
          <a:p>
            <a:pPr algn="just"/>
            <a:r>
              <a:rPr lang="tr-TR" sz="2400" b="0" i="0" dirty="0" smtClean="0">
                <a:effectLst/>
                <a:latin typeface="Times New Roman" panose="02020603050405020304" pitchFamily="18" charset="0"/>
              </a:rPr>
              <a:t>THD </a:t>
            </a:r>
            <a:r>
              <a:rPr lang="tr-TR" sz="2400" b="0" i="0" dirty="0">
                <a:effectLst/>
                <a:latin typeface="Times New Roman" panose="02020603050405020304" pitchFamily="18" charset="0"/>
              </a:rPr>
              <a:t>liderliğinde, özel dal dernekleri ile 5 Kasım 2022’de ülkenin birçok yerinden gelen hemşir</a:t>
            </a:r>
            <a:r>
              <a:rPr lang="tr-TR" sz="2400" dirty="0">
                <a:latin typeface="Times New Roman" panose="02020603050405020304" pitchFamily="18" charset="0"/>
              </a:rPr>
              <a:t>elerle Anlara Anıtpark’ta gerçekleştirilmiştir.</a:t>
            </a:r>
          </a:p>
          <a:p>
            <a:endParaRPr lang="tr-TR" sz="2000" b="0" i="0" dirty="0"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2000" dirty="0">
              <a:latin typeface="Times New Roman" panose="02020603050405020304" pitchFamily="18" charset="0"/>
            </a:endParaRP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8224255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7EB09322-C2F5-8DA9-0B62-7A8B5527B6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69" r="9168" b="-1"/>
          <a:stretch/>
        </p:blipFill>
        <p:spPr>
          <a:xfrm>
            <a:off x="6086618" y="3404935"/>
            <a:ext cx="6105382" cy="3585411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6A95FA7E-86C1-E180-F3B3-3AD4613C96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893" r="15892" b="-1"/>
          <a:stretch/>
        </p:blipFill>
        <p:spPr>
          <a:xfrm>
            <a:off x="1082862" y="252672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59748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C820ECB-7AD2-181A-7C41-71C7C90B9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4000" b="1" dirty="0">
                <a:latin typeface="+mn-lt"/>
              </a:rPr>
              <a:t>Bu üç faktör </a:t>
            </a:r>
            <a:r>
              <a:rPr lang="tr-TR" sz="4000" b="1" i="1" dirty="0">
                <a:latin typeface="+mn-lt"/>
              </a:rPr>
              <a:t>(eğitim, politik etkinlikler ve örgütlenme)  </a:t>
            </a:r>
            <a:r>
              <a:rPr lang="tr-TR" sz="4000" b="1" dirty="0">
                <a:latin typeface="+mn-lt"/>
              </a:rPr>
              <a:t>özetle;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D0A1CB5-0237-F3E4-F434-27560271A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2"/>
            <a:r>
              <a:rPr lang="tr-TR" sz="2800" dirty="0"/>
              <a:t>Mesleki İmaj</a:t>
            </a:r>
          </a:p>
          <a:p>
            <a:pPr lvl="2"/>
            <a:r>
              <a:rPr lang="tr-TR" sz="2800" dirty="0"/>
              <a:t>Mesleki Kimlik</a:t>
            </a:r>
          </a:p>
          <a:p>
            <a:pPr lvl="2"/>
            <a:r>
              <a:rPr lang="tr-TR" sz="2800" dirty="0"/>
              <a:t>Mesleki Kültür</a:t>
            </a:r>
          </a:p>
          <a:p>
            <a:pPr lvl="2"/>
            <a:r>
              <a:rPr lang="tr-TR" sz="2800" dirty="0"/>
              <a:t>Profesyonel Değerler</a:t>
            </a:r>
          </a:p>
          <a:p>
            <a:pPr lvl="2"/>
            <a:r>
              <a:rPr lang="tr-TR" sz="2800" dirty="0"/>
              <a:t>Görünürlük</a:t>
            </a:r>
          </a:p>
          <a:p>
            <a:pPr lvl="2"/>
            <a:r>
              <a:rPr lang="tr-TR" sz="2800" dirty="0"/>
              <a:t>Sektörler Arası İşbirliği</a:t>
            </a:r>
          </a:p>
          <a:p>
            <a:pPr marL="0" indent="0" algn="ctr">
              <a:buNone/>
            </a:pPr>
            <a:endParaRPr lang="tr-TR" b="1" i="1" dirty="0"/>
          </a:p>
          <a:p>
            <a:pPr marL="0" indent="0" algn="ctr">
              <a:buNone/>
            </a:pPr>
            <a:r>
              <a:rPr lang="tr-TR" sz="3200" b="1" i="1" dirty="0"/>
              <a:t>İçin Olmazsa Olmazdır.</a:t>
            </a:r>
          </a:p>
        </p:txBody>
      </p:sp>
    </p:spTree>
    <p:extLst>
      <p:ext uri="{BB962C8B-B14F-4D97-AF65-F5344CB8AC3E}">
        <p14:creationId xmlns:p14="http://schemas.microsoft.com/office/powerpoint/2010/main" val="40315596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DF4EA74-F333-6B75-183D-9273E91AF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0154" y="365125"/>
            <a:ext cx="9243646" cy="725121"/>
          </a:xfrm>
        </p:spPr>
        <p:txBody>
          <a:bodyPr>
            <a:normAutofit fontScale="90000"/>
          </a:bodyPr>
          <a:lstStyle/>
          <a:p>
            <a:r>
              <a:rPr lang="tr-TR" b="1" i="1" dirty="0">
                <a:latin typeface="+mn-lt"/>
              </a:rPr>
              <a:t>Tüm bunların sonunda ise;</a:t>
            </a:r>
            <a:br>
              <a:rPr lang="tr-TR" b="1" i="1" dirty="0">
                <a:latin typeface="+mn-lt"/>
              </a:rPr>
            </a:br>
            <a:endParaRPr lang="tr-TR" b="1" i="1" dirty="0">
              <a:latin typeface="+mn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5A52055-75E2-1901-2160-0294548FE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9988" y="816475"/>
            <a:ext cx="10306929" cy="5507588"/>
          </a:xfrm>
        </p:spPr>
        <p:txBody>
          <a:bodyPr>
            <a:noAutofit/>
          </a:bodyPr>
          <a:lstStyle/>
          <a:p>
            <a:pPr lvl="2"/>
            <a:r>
              <a:rPr lang="tr-TR" sz="2800" dirty="0"/>
              <a:t>Değişimi başlatan,</a:t>
            </a:r>
          </a:p>
          <a:p>
            <a:pPr lvl="2"/>
            <a:r>
              <a:rPr lang="tr-TR" sz="2800" dirty="0"/>
              <a:t>Lider,</a:t>
            </a:r>
          </a:p>
          <a:p>
            <a:pPr lvl="2"/>
            <a:r>
              <a:rPr lang="tr-TR" sz="2800" dirty="0"/>
              <a:t>Girişimci,</a:t>
            </a:r>
          </a:p>
          <a:p>
            <a:pPr lvl="2"/>
            <a:r>
              <a:rPr lang="tr-TR" sz="2800" dirty="0"/>
              <a:t>Akademik,</a:t>
            </a:r>
          </a:p>
          <a:p>
            <a:pPr lvl="2"/>
            <a:r>
              <a:rPr lang="tr-TR" sz="2800" dirty="0"/>
              <a:t>Profesyonel,</a:t>
            </a:r>
          </a:p>
          <a:p>
            <a:pPr lvl="2"/>
            <a:r>
              <a:rPr lang="tr-TR" sz="2800" dirty="0"/>
              <a:t>Yaratıcı,</a:t>
            </a:r>
          </a:p>
          <a:p>
            <a:pPr lvl="2"/>
            <a:r>
              <a:rPr lang="tr-TR" sz="2800" dirty="0"/>
              <a:t>Mesleğe değer katan,</a:t>
            </a:r>
          </a:p>
          <a:p>
            <a:pPr lvl="2"/>
            <a:r>
              <a:rPr lang="tr-TR" sz="2800" dirty="0"/>
              <a:t>Sağlık politikalarına etki eden,</a:t>
            </a:r>
          </a:p>
          <a:p>
            <a:pPr lvl="2"/>
            <a:r>
              <a:rPr lang="tr-TR" sz="2800" dirty="0"/>
              <a:t>Savunuculuk becerilerine sahip,</a:t>
            </a:r>
          </a:p>
          <a:p>
            <a:pPr marL="914400" lvl="2" indent="0">
              <a:buNone/>
            </a:pPr>
            <a:r>
              <a:rPr lang="tr-TR" sz="2800" b="1" i="1" dirty="0">
                <a:solidFill>
                  <a:schemeClr val="accent1">
                    <a:lumMod val="75000"/>
                  </a:schemeClr>
                </a:solidFill>
              </a:rPr>
              <a:t>Güçlü hemşireler yetiştirilmiş olur.</a:t>
            </a:r>
          </a:p>
        </p:txBody>
      </p:sp>
    </p:spTree>
    <p:extLst>
      <p:ext uri="{BB962C8B-B14F-4D97-AF65-F5344CB8AC3E}">
        <p14:creationId xmlns:p14="http://schemas.microsoft.com/office/powerpoint/2010/main" val="8693388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C841CE4-6AD2-CCC1-859C-73B5382BF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8086"/>
            <a:ext cx="10515600" cy="570887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tr-TR" sz="3200" dirty="0"/>
          </a:p>
          <a:p>
            <a:pPr marL="0" indent="0" algn="ctr">
              <a:buNone/>
            </a:pPr>
            <a:r>
              <a:rPr lang="tr-TR" sz="3200" dirty="0"/>
              <a:t>Güçlendirilmiş hemşireler  uygulamalarını da bu özellikler </a:t>
            </a:r>
            <a:r>
              <a:rPr lang="tr-TR" sz="3200" b="1" i="1" dirty="0"/>
              <a:t>(Değişimi başlatan, girişimci, yaratıcı, savunuculuk becerilerine sahip vb.) </a:t>
            </a:r>
            <a:r>
              <a:rPr lang="tr-TR" sz="3200" dirty="0"/>
              <a:t>doğrultusunda gerçekleştirirler.</a:t>
            </a:r>
          </a:p>
          <a:p>
            <a:pPr marL="0" indent="0" algn="just">
              <a:buNone/>
            </a:pPr>
            <a:endParaRPr lang="tr-TR" sz="3200" dirty="0"/>
          </a:p>
          <a:p>
            <a:pPr marL="0" indent="0" algn="ctr">
              <a:buNone/>
            </a:pPr>
            <a:r>
              <a:rPr lang="tr-TR" sz="3200" b="1" i="1" dirty="0"/>
              <a:t>Bunu dünyadan bir örnekle açıklayalım..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142331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942F40-22BB-182A-D9C7-AA75B2EA4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600"/>
            <a:ext cx="10515600" cy="6553200"/>
          </a:xfrm>
        </p:spPr>
        <p:txBody>
          <a:bodyPr>
            <a:normAutofit fontScale="85000" lnSpcReduction="20000"/>
          </a:bodyPr>
          <a:lstStyle/>
          <a:p>
            <a:pPr marL="457200" lvl="1" indent="0" algn="just">
              <a:buNone/>
            </a:pPr>
            <a:r>
              <a:rPr lang="tr-TR" sz="3600" b="1" i="1" dirty="0"/>
              <a:t>Kenya’dan ilham veren bir örnek;</a:t>
            </a:r>
          </a:p>
          <a:p>
            <a:pPr marL="457200" lvl="1" indent="0" algn="just">
              <a:buNone/>
            </a:pPr>
            <a:endParaRPr lang="tr-TR" sz="1400" dirty="0"/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sz="3000" dirty="0"/>
              <a:t>Ergenliğini Kenya’da geçiren, ağrılı ve uzun süren </a:t>
            </a:r>
            <a:r>
              <a:rPr lang="tr-TR" sz="3000" dirty="0" err="1"/>
              <a:t>menstruasyon</a:t>
            </a:r>
            <a:r>
              <a:rPr lang="tr-TR" sz="3000" dirty="0"/>
              <a:t> dönemleri yaşayan 15 yaşındaki </a:t>
            </a:r>
            <a:r>
              <a:rPr lang="tr-TR" sz="3000" dirty="0" err="1"/>
              <a:t>Emmah’ın</a:t>
            </a:r>
            <a:r>
              <a:rPr lang="tr-TR" sz="3000" dirty="0"/>
              <a:t> ebeveynlerine hastanedeki hemşirelerden biri, bunu sınavları asmak içi yaptığını ve okula gitmesi gerektiğini söyledikten sonra, durum daha da kötüleşerek anemi nedeniyle genç kıza transfüzyon yapılmıştır. </a:t>
            </a:r>
          </a:p>
          <a:p>
            <a:pPr marL="914400" lvl="2" indent="0" algn="ctr">
              <a:lnSpc>
                <a:spcPct val="150000"/>
              </a:lnSpc>
              <a:buNone/>
            </a:pPr>
            <a:r>
              <a:rPr lang="tr-TR" sz="3000" b="1" i="1" dirty="0"/>
              <a:t>Yaşadığı bu olaydan sonra, çocukluk hayalini gerçekleştirmeye yemin etmiş ve kendi toplumundaki hemşirelik için, standartlar belirleyerek ilham kaynağı olmuştur. </a:t>
            </a:r>
            <a:endParaRPr lang="tr-TR" sz="3900" b="1" i="1" dirty="0"/>
          </a:p>
        </p:txBody>
      </p:sp>
    </p:spTree>
    <p:extLst>
      <p:ext uri="{BB962C8B-B14F-4D97-AF65-F5344CB8AC3E}">
        <p14:creationId xmlns:p14="http://schemas.microsoft.com/office/powerpoint/2010/main" val="41410970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54BB1C3-18C0-FAD1-9E0E-BBF3484FC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4393" y="163286"/>
            <a:ext cx="10086535" cy="6013677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tr-TR" sz="3200" dirty="0"/>
              <a:t>Şu anda 49 yaşında ve iki çocuk annesi olan </a:t>
            </a:r>
            <a:r>
              <a:rPr lang="tr-TR" sz="3200" dirty="0" err="1"/>
              <a:t>Kariuki</a:t>
            </a:r>
            <a:r>
              <a:rPr lang="tr-TR" sz="3200" dirty="0"/>
              <a:t>, Kenya’daki kadınlara savunuculuk yapmak ve onları üreme sağlığı konusunda bilgilendirerek güçlendirmek için her fırsatı değerlendirmiştir.</a:t>
            </a:r>
          </a:p>
          <a:p>
            <a:pPr algn="just">
              <a:lnSpc>
                <a:spcPct val="150000"/>
              </a:lnSpc>
            </a:pPr>
            <a:r>
              <a:rPr lang="tr-TR" sz="3200" dirty="0"/>
              <a:t>Özellikle, kariyerinin ilk dönemlerinde az sayıda kadının kendi HIV durumu konusunda bilgisi olduğunu saptamıştır. </a:t>
            </a:r>
          </a:p>
          <a:p>
            <a:pPr algn="just">
              <a:lnSpc>
                <a:spcPct val="150000"/>
              </a:lnSpc>
            </a:pPr>
            <a:r>
              <a:rPr lang="tr-TR" sz="3200" dirty="0"/>
              <a:t>Aynı zamanda yenilikçi eğitim teknikleri ve yaklaşımları geliştirmiştir.</a:t>
            </a:r>
          </a:p>
          <a:p>
            <a:pPr marL="0" indent="0">
              <a:lnSpc>
                <a:spcPct val="150000"/>
              </a:lnSpc>
              <a:buNone/>
            </a:pP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6998481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54BB1C3-18C0-FAD1-9E0E-BBF3484FC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3378" y="163286"/>
            <a:ext cx="10241280" cy="601367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3200" b="1" i="1" dirty="0"/>
              <a:t>Örneğin;</a:t>
            </a:r>
          </a:p>
          <a:p>
            <a:pPr marL="0" indent="0" algn="just">
              <a:buNone/>
            </a:pPr>
            <a:endParaRPr lang="tr-TR" sz="2800" b="1" i="1" dirty="0"/>
          </a:p>
          <a:p>
            <a:pPr algn="just">
              <a:lnSpc>
                <a:spcPct val="150000"/>
              </a:lnSpc>
            </a:pPr>
            <a:r>
              <a:rPr lang="tr-TR" sz="2400" dirty="0"/>
              <a:t>Kontraseptif yöntemlerden implantın çıkarılması için geleneksel model kullanıldığını fakat bu modelin gerçek implant çıkarma deneyimini yansıtmadığını </a:t>
            </a:r>
            <a:r>
              <a:rPr lang="tr-TR" sz="2400" dirty="0" err="1"/>
              <a:t>farketmiş</a:t>
            </a:r>
            <a:r>
              <a:rPr lang="tr-TR" sz="2400" dirty="0"/>
              <a:t>, bunun üzerine gerçeğe uygun bir uygulama yaratmak için insan dokusu yerine, pamuklu yorgan bezi ile deney yapmıştır. </a:t>
            </a:r>
          </a:p>
          <a:p>
            <a:pPr algn="just">
              <a:lnSpc>
                <a:spcPct val="150000"/>
              </a:lnSpc>
            </a:pPr>
            <a:r>
              <a:rPr lang="tr-TR" sz="2400" b="1" i="1" dirty="0"/>
              <a:t>Bu basit, saha odaklı yenilik</a:t>
            </a:r>
            <a:r>
              <a:rPr lang="tr-TR" sz="2400" dirty="0"/>
              <a:t> stajyerler tarafından iyi karşılanmış ve 2017 yılında Cenevre’de </a:t>
            </a:r>
            <a:r>
              <a:rPr lang="tr-TR" sz="2400" b="1" i="1" dirty="0"/>
              <a:t>“Sağlığın 13 Kahramanı</a:t>
            </a:r>
            <a:r>
              <a:rPr lang="tr-TR" sz="2400" b="1" i="1" dirty="0" smtClean="0"/>
              <a:t>” </a:t>
            </a:r>
            <a:r>
              <a:rPr lang="tr-TR" sz="2400" dirty="0" smtClean="0"/>
              <a:t>düzenlenen </a:t>
            </a:r>
            <a:r>
              <a:rPr lang="tr-TR" sz="2400" dirty="0"/>
              <a:t>Dünya Sağlık Meclisi toplantısında biri olarak ödül kazanmıştır.</a:t>
            </a:r>
          </a:p>
        </p:txBody>
      </p:sp>
    </p:spTree>
    <p:extLst>
      <p:ext uri="{BB962C8B-B14F-4D97-AF65-F5344CB8AC3E}">
        <p14:creationId xmlns:p14="http://schemas.microsoft.com/office/powerpoint/2010/main" val="22721122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122E90-2A8A-F773-9C85-E54254BEA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398" y="365126"/>
            <a:ext cx="8915401" cy="865798"/>
          </a:xfrm>
        </p:spPr>
        <p:txBody>
          <a:bodyPr>
            <a:normAutofit fontScale="90000"/>
          </a:bodyPr>
          <a:lstStyle/>
          <a:p>
            <a:pPr algn="just"/>
            <a:r>
              <a:rPr lang="tr-TR" sz="4000" b="1" dirty="0">
                <a:latin typeface="+mn-lt"/>
              </a:rPr>
              <a:t>Tüm bunların ışığında güçlendirilmiş hemşireler;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46ABD35-D3C3-5141-B39E-C11834CBF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399" y="1739704"/>
            <a:ext cx="8915400" cy="377762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endParaRPr lang="tr-TR" sz="2400" dirty="0"/>
          </a:p>
          <a:p>
            <a:pPr lvl="1">
              <a:lnSpc>
                <a:spcPct val="100000"/>
              </a:lnSpc>
            </a:pPr>
            <a:r>
              <a:rPr lang="tr-TR" sz="3200" dirty="0"/>
              <a:t>Otonomi ve sorumluluğu kabul ederek,</a:t>
            </a:r>
          </a:p>
          <a:p>
            <a:pPr lvl="1">
              <a:lnSpc>
                <a:spcPct val="100000"/>
              </a:lnSpc>
            </a:pPr>
            <a:r>
              <a:rPr lang="tr-TR" sz="3200" dirty="0"/>
              <a:t>Toplu bir şekilde, politik olarak aktif hale gelerek,</a:t>
            </a:r>
          </a:p>
          <a:p>
            <a:pPr lvl="1">
              <a:lnSpc>
                <a:spcPct val="100000"/>
              </a:lnSpc>
            </a:pPr>
            <a:r>
              <a:rPr lang="tr-TR" sz="3200" dirty="0"/>
              <a:t>Politik ve organizasyonel yapıları etkileyerek,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tr-TR" sz="3200" dirty="0"/>
          </a:p>
          <a:p>
            <a:pPr marL="0" indent="0">
              <a:lnSpc>
                <a:spcPct val="100000"/>
              </a:lnSpc>
              <a:buNone/>
            </a:pPr>
            <a:r>
              <a:rPr lang="tr-TR" sz="3600" b="1" i="1" dirty="0"/>
              <a:t>Sağlık bakım ortamını değiştirebilir.</a:t>
            </a:r>
          </a:p>
        </p:txBody>
      </p:sp>
    </p:spTree>
    <p:extLst>
      <p:ext uri="{BB962C8B-B14F-4D97-AF65-F5344CB8AC3E}">
        <p14:creationId xmlns:p14="http://schemas.microsoft.com/office/powerpoint/2010/main" val="25324301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364129" y="980049"/>
            <a:ext cx="8915400" cy="3777622"/>
          </a:xfrm>
        </p:spPr>
        <p:txBody>
          <a:bodyPr>
            <a:normAutofit/>
          </a:bodyPr>
          <a:lstStyle/>
          <a:p>
            <a:pPr algn="just"/>
            <a:r>
              <a:rPr lang="tr-TR" sz="3200" dirty="0"/>
              <a:t>Güçlendirme yaklaşımında özellikle vurgulanması gereken temel iki beceri;</a:t>
            </a:r>
          </a:p>
          <a:p>
            <a:pPr algn="just"/>
            <a:endParaRPr lang="tr-TR" sz="3600" dirty="0"/>
          </a:p>
          <a:p>
            <a:pPr lvl="1" algn="ctr"/>
            <a:r>
              <a:rPr lang="tr-TR" sz="3600" b="1" i="1" dirty="0"/>
              <a:t>Eleştirel düşünme</a:t>
            </a:r>
          </a:p>
          <a:p>
            <a:pPr lvl="1" algn="ctr"/>
            <a:endParaRPr lang="tr-TR" sz="3600" b="1" i="1" dirty="0"/>
          </a:p>
          <a:p>
            <a:pPr lvl="1" algn="ctr"/>
            <a:r>
              <a:rPr lang="tr-TR" sz="3600" b="1" i="1" dirty="0"/>
              <a:t>Savunuculuktur.</a:t>
            </a:r>
          </a:p>
        </p:txBody>
      </p:sp>
    </p:spTree>
    <p:extLst>
      <p:ext uri="{BB962C8B-B14F-4D97-AF65-F5344CB8AC3E}">
        <p14:creationId xmlns:p14="http://schemas.microsoft.com/office/powerpoint/2010/main" val="10609460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053882" y="681037"/>
            <a:ext cx="9704363" cy="1009651"/>
          </a:xfrm>
        </p:spPr>
        <p:txBody>
          <a:bodyPr>
            <a:normAutofit fontScale="90000"/>
          </a:bodyPr>
          <a:lstStyle/>
          <a:p>
            <a:r>
              <a:rPr lang="tr-TR" b="1" dirty="0">
                <a:latin typeface="+mn-lt"/>
              </a:rPr>
              <a:t>Güçlendirme yaklaşımıyla ilgili önemli unsurlar ise;</a:t>
            </a:r>
            <a:br>
              <a:rPr lang="tr-TR" b="1" dirty="0">
                <a:latin typeface="+mn-lt"/>
              </a:rPr>
            </a:br>
            <a:endParaRPr lang="tr-TR" b="1" dirty="0"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00249" y="2133600"/>
            <a:ext cx="9704363" cy="3777622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tr-TR" sz="3600" dirty="0"/>
              <a:t>Eleştirel bilinç geliştirme (İnsanları etkileyen ekonomik, sosyal ve politik güçleri algılama yeteneği),</a:t>
            </a:r>
          </a:p>
          <a:p>
            <a:pPr lvl="1"/>
            <a:r>
              <a:rPr lang="tr-TR" sz="3600" dirty="0"/>
              <a:t>Kendini suçlamaktan vazgeçme,</a:t>
            </a:r>
          </a:p>
          <a:p>
            <a:pPr lvl="1"/>
            <a:r>
              <a:rPr lang="tr-TR" sz="3600" dirty="0"/>
              <a:t>Değişim için kişisel sorumluluk alma, </a:t>
            </a:r>
          </a:p>
          <a:p>
            <a:pPr lvl="1"/>
            <a:r>
              <a:rPr lang="tr-TR" sz="3600" dirty="0"/>
              <a:t>Değişim yaratma yönünde kendine güven ve beceriyi artırmadır.</a:t>
            </a:r>
          </a:p>
        </p:txBody>
      </p:sp>
    </p:spTree>
    <p:extLst>
      <p:ext uri="{BB962C8B-B14F-4D97-AF65-F5344CB8AC3E}">
        <p14:creationId xmlns:p14="http://schemas.microsoft.com/office/powerpoint/2010/main" val="33739017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+mn-lt"/>
              </a:rPr>
              <a:t>Bu unsurların kapsamı ise;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89212" y="1561514"/>
            <a:ext cx="8915400" cy="4349708"/>
          </a:xfrm>
        </p:spPr>
        <p:txBody>
          <a:bodyPr>
            <a:normAutofit fontScale="85000" lnSpcReduction="10000"/>
          </a:bodyPr>
          <a:lstStyle/>
          <a:p>
            <a:r>
              <a:rPr lang="tr-TR" sz="3200" dirty="0"/>
              <a:t>Güç, gücün sahipliği, güç eşitsizlikleri, gücün elde edilmesi ve yeniden dağıtımı gibi politik bir bakışa sahiptir.</a:t>
            </a:r>
          </a:p>
          <a:p>
            <a:r>
              <a:rPr lang="tr-TR" sz="3200" dirty="0"/>
              <a:t>Eleştirel düşünme, baskıcı uygulamalar ve politikalara karşı güçlü olma, kendine güven duyma ve bu yönde kendi haklarının savunucusu olma gibi nitelikleri kazandırmayı amaçlamaktadır.</a:t>
            </a:r>
          </a:p>
          <a:p>
            <a:r>
              <a:rPr lang="tr-TR" sz="3200" dirty="0"/>
              <a:t>Amaç, kendi ayakları üzerinde durabilen güçlü bireylerin oluşmasına katkı verebilmektir. </a:t>
            </a:r>
          </a:p>
        </p:txBody>
      </p:sp>
    </p:spTree>
    <p:extLst>
      <p:ext uri="{BB962C8B-B14F-4D97-AF65-F5344CB8AC3E}">
        <p14:creationId xmlns:p14="http://schemas.microsoft.com/office/powerpoint/2010/main" val="5427368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442113" y="76126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tr-TR" b="1" i="1" dirty="0">
                <a:latin typeface="+mn-lt"/>
              </a:rPr>
              <a:t/>
            </a:r>
            <a:br>
              <a:rPr lang="tr-TR" b="1" i="1" dirty="0">
                <a:latin typeface="+mn-lt"/>
              </a:rPr>
            </a:br>
            <a:r>
              <a:rPr lang="tr-TR" b="1" i="1" dirty="0">
                <a:latin typeface="+mn-lt"/>
              </a:rPr>
              <a:t>Sonuç olarak güçlendirme; </a:t>
            </a:r>
            <a:br>
              <a:rPr lang="tr-TR" b="1" i="1" dirty="0">
                <a:latin typeface="+mn-lt"/>
              </a:rPr>
            </a:br>
            <a:endParaRPr lang="tr-TR" dirty="0"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40042"/>
            <a:ext cx="10515600" cy="4636921"/>
          </a:xfrm>
        </p:spPr>
        <p:txBody>
          <a:bodyPr>
            <a:noAutofit/>
          </a:bodyPr>
          <a:lstStyle/>
          <a:p>
            <a:pPr marL="457200" lvl="1" indent="0" algn="ctr">
              <a:buNone/>
            </a:pPr>
            <a:r>
              <a:rPr lang="tr-TR" sz="3200" dirty="0"/>
              <a:t>Bireylerin yaşadıkları güçsüzlük duygusunun bertaraf edilerek, içlerindeki gücün ortaya çıkarılmasını, </a:t>
            </a:r>
          </a:p>
          <a:p>
            <a:pPr lvl="1" algn="ctr"/>
            <a:endParaRPr lang="tr-TR" sz="3200" dirty="0"/>
          </a:p>
          <a:p>
            <a:pPr marL="457200" lvl="1" indent="0" algn="ctr">
              <a:buNone/>
            </a:pPr>
            <a:r>
              <a:rPr lang="tr-TR" sz="3200" dirty="0"/>
              <a:t>Onların eleştirel bir düşünceyle sorunlara yaklaşmalarını bunun sonucu olarak kendi haklarını savunma durumuna ulaşmalarını amaçlayan, bu amaçta </a:t>
            </a:r>
            <a:r>
              <a:rPr lang="tr-TR" sz="3200" b="1" i="1" dirty="0"/>
              <a:t>kendi kaderini tayin hakkını </a:t>
            </a:r>
            <a:r>
              <a:rPr lang="tr-TR" sz="3200" dirty="0"/>
              <a:t>temel alan bir yaklaşımdır.</a:t>
            </a:r>
          </a:p>
        </p:txBody>
      </p:sp>
    </p:spTree>
    <p:extLst>
      <p:ext uri="{BB962C8B-B14F-4D97-AF65-F5344CB8AC3E}">
        <p14:creationId xmlns:p14="http://schemas.microsoft.com/office/powerpoint/2010/main" val="271284445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55A9E7-3859-0313-BC71-1A48F8600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13304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latin typeface="+mn-lt"/>
              </a:rPr>
              <a:t>Hemşirelerin güçlü olmalarının önemi, sağlık alanındaki uluslararası kuruluşlarca da vurgulanmaktadır.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4B79A1E-39C2-C439-12CC-4A1C70CE4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7950" y="1885071"/>
            <a:ext cx="10124050" cy="4291891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sz="2000" b="1" dirty="0"/>
              <a:t>Dünya Sağlık Örgütü (DSÖ);</a:t>
            </a:r>
          </a:p>
          <a:p>
            <a:pPr lvl="1" algn="just"/>
            <a:r>
              <a:rPr lang="tr-TR" sz="2800" dirty="0"/>
              <a:t>2000 yılında Avrupa Bakanlar Düzeyinde yapılan II. Hemşirelik ve Ebelik Konferansı sonunda </a:t>
            </a:r>
            <a:r>
              <a:rPr lang="tr-TR" sz="2800" b="1" i="1" dirty="0"/>
              <a:t>‘Hemşireler ve Ebeler Sağlık İçin Bir Güç’ </a:t>
            </a:r>
            <a:r>
              <a:rPr lang="tr-TR" sz="2800" dirty="0"/>
              <a:t>başlıklı Münih Deklarasyonu’nu yayınlamıştır.</a:t>
            </a:r>
          </a:p>
          <a:p>
            <a:pPr marL="0" indent="0" algn="just">
              <a:buNone/>
            </a:pPr>
            <a:r>
              <a:rPr lang="tr-TR" sz="2000" b="1" dirty="0"/>
              <a:t>Bu </a:t>
            </a:r>
            <a:r>
              <a:rPr lang="tr-TR" sz="2000" b="1" dirty="0" err="1"/>
              <a:t>deklerasyonda</a:t>
            </a:r>
            <a:r>
              <a:rPr lang="tr-TR" sz="2000" b="1" dirty="0"/>
              <a:t>, </a:t>
            </a:r>
          </a:p>
          <a:p>
            <a:pPr lvl="1" algn="just"/>
            <a:r>
              <a:rPr lang="tr-TR" sz="2800" dirty="0"/>
              <a:t>Hemşire ve ebelerin sağlık için bir güç olduğu ve tüm üye ülkelerde, hemşire ve ebelerin güçlendirilmesi için çaba sarf edilmesi gerektiği belirtilmiştir.</a:t>
            </a:r>
          </a:p>
        </p:txBody>
      </p:sp>
    </p:spTree>
    <p:extLst>
      <p:ext uri="{BB962C8B-B14F-4D97-AF65-F5344CB8AC3E}">
        <p14:creationId xmlns:p14="http://schemas.microsoft.com/office/powerpoint/2010/main" val="6357452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55A9E7-3859-0313-BC71-1A48F8600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13304"/>
          </a:xfrm>
        </p:spPr>
        <p:txBody>
          <a:bodyPr>
            <a:normAutofit/>
          </a:bodyPr>
          <a:lstStyle/>
          <a:p>
            <a:pPr algn="ctr"/>
            <a:r>
              <a:rPr lang="tr-TR" b="1" dirty="0">
                <a:latin typeface="+mn-lt"/>
              </a:rPr>
              <a:t>Uluslararası Hemşireler Birliği de (ICN) Hemşireleri,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4B79A1E-39C2-C439-12CC-4A1C70CE4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7446" y="1578431"/>
            <a:ext cx="9806354" cy="459853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/>
          </a:p>
          <a:p>
            <a:pPr lvl="1" algn="just"/>
            <a:r>
              <a:rPr lang="tr-TR" sz="3600" dirty="0"/>
              <a:t>Sağlık hizmetlerinin planlanmasında, </a:t>
            </a:r>
          </a:p>
          <a:p>
            <a:pPr lvl="1"/>
            <a:r>
              <a:rPr lang="tr-TR" sz="3600" dirty="0"/>
              <a:t>Bölgesel, ulusal ve uluslararası uygun ve etkili sağlık politikalarının oluşturulmasında bir güç olarak görmüş,</a:t>
            </a:r>
          </a:p>
          <a:p>
            <a:pPr lvl="1" algn="just"/>
            <a:r>
              <a:rPr lang="tr-TR" sz="3600" dirty="0"/>
              <a:t>Hemşirelerin bu konuda aktif görev almaları gerektiğini vurgulamıştır. </a:t>
            </a:r>
          </a:p>
        </p:txBody>
      </p:sp>
    </p:spTree>
    <p:extLst>
      <p:ext uri="{BB962C8B-B14F-4D97-AF65-F5344CB8AC3E}">
        <p14:creationId xmlns:p14="http://schemas.microsoft.com/office/powerpoint/2010/main" val="342948344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8B95EA3-CFDD-1DC6-9753-DCA1FBE07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>
                <a:latin typeface="+mn-lt"/>
              </a:rPr>
              <a:t>Son beş yıldaki ICN temaları ise;  </a:t>
            </a:r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331B9EDC-173C-E102-50BC-48CA3C24B0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5064052"/>
              </p:ext>
            </p:extLst>
          </p:nvPr>
        </p:nvGraphicFramePr>
        <p:xfrm>
          <a:off x="2110154" y="1631852"/>
          <a:ext cx="9253782" cy="4462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973160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şlık 1">
            <a:extLst>
              <a:ext uri="{FF2B5EF4-FFF2-40B4-BE49-F238E27FC236}">
                <a16:creationId xmlns:a16="http://schemas.microsoft.com/office/drawing/2014/main" id="{65EF73A4-6F5A-0561-0EA0-A2E24B4F0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207" y="624110"/>
            <a:ext cx="9819248" cy="1280890"/>
          </a:xfrm>
        </p:spPr>
        <p:txBody>
          <a:bodyPr>
            <a:noAutofit/>
          </a:bodyPr>
          <a:lstStyle/>
          <a:p>
            <a:pPr lvl="0" algn="ctr"/>
            <a:r>
              <a:rPr lang="tr-TR" sz="3200" b="1" dirty="0">
                <a:latin typeface="+mn-lt"/>
              </a:rPr>
              <a:t>Hemşireler: Öncü Bir Ses – Küresel Sağlığı Güvence Altına Almak İçin Hemşireliğe Yatırım Yapın ve Haklara Saygı Gösterin-2022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BB105F3-D2FE-1DA8-14BD-94A936C1A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9822" y="2335236"/>
            <a:ext cx="10982178" cy="4110013"/>
          </a:xfrm>
        </p:spPr>
        <p:txBody>
          <a:bodyPr>
            <a:noAutofit/>
          </a:bodyPr>
          <a:lstStyle/>
          <a:p>
            <a:pPr algn="just"/>
            <a:r>
              <a:rPr lang="tr-TR" sz="2400" b="0" i="0" u="none" strike="noStrike" baseline="0" dirty="0">
                <a:solidFill>
                  <a:srgbClr val="000000"/>
                </a:solidFill>
              </a:rPr>
              <a:t>Sağlık bakım hizmeti sunan profesyoneller içinde en kalabalık grup olan hemşirelerin küreselleşmenin getirdiği sağlık sorunlarının farkında olmaları ve çözüm üretmeleri gerekmektedir.</a:t>
            </a:r>
          </a:p>
          <a:p>
            <a:pPr algn="just"/>
            <a:r>
              <a:rPr lang="tr-TR" sz="2400" b="0" i="0" u="none" strike="noStrike" baseline="0" dirty="0">
                <a:solidFill>
                  <a:srgbClr val="000000"/>
                </a:solidFill>
              </a:rPr>
              <a:t>Hemşire, sağlık ekibi içinde bireye, aileye, topluma en yakın ekip üyesi olması nedeniyle, onların gereksinimlerini bilen ve haksızlıklardan koruyabilecek en uygun konumdaki kişidir. </a:t>
            </a:r>
          </a:p>
          <a:p>
            <a:pPr algn="just"/>
            <a:endParaRPr lang="tr-TR" sz="2400" b="0" i="0" u="none" strike="noStrike" baseline="0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tr-TR" sz="2400" b="1" i="1" u="none" strike="noStrike" baseline="0" dirty="0">
                <a:solidFill>
                  <a:srgbClr val="000000"/>
                </a:solidFill>
              </a:rPr>
              <a:t>Bu nedenle, hemşireliğin güçlendirilmesi mesleki toplumsal açıdan oldukça önem taşımaktadır</a:t>
            </a:r>
            <a:r>
              <a:rPr lang="tr-TR" b="1" i="1" u="none" strike="noStrike" baseline="0" dirty="0">
                <a:solidFill>
                  <a:srgbClr val="000000"/>
                </a:solidFill>
              </a:rPr>
              <a:t>. </a:t>
            </a:r>
            <a:endParaRPr lang="tr-TR" b="1" i="1" dirty="0"/>
          </a:p>
        </p:txBody>
      </p:sp>
    </p:spTree>
    <p:extLst>
      <p:ext uri="{BB962C8B-B14F-4D97-AF65-F5344CB8AC3E}">
        <p14:creationId xmlns:p14="http://schemas.microsoft.com/office/powerpoint/2010/main" val="8274126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71003" y="422031"/>
            <a:ext cx="9652918" cy="5838091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sz="3500" b="1" dirty="0"/>
              <a:t>Ülkemizde ise;</a:t>
            </a:r>
          </a:p>
          <a:p>
            <a:pPr algn="just"/>
            <a:r>
              <a:rPr lang="tr-TR" sz="2400" dirty="0"/>
              <a:t>Hemşirelerin mesleki uygulamalarını güçlendirmek,</a:t>
            </a:r>
          </a:p>
          <a:p>
            <a:pPr algn="just"/>
            <a:r>
              <a:rPr lang="tr-TR" sz="2400" dirty="0"/>
              <a:t>Hızla gelişen dünyada sürdürülebilir kalkınmaya ve büyümeye katkıda bulunarak sağlığa öncülük etmelerinde değişim yöntemlerini tartışmak,</a:t>
            </a:r>
          </a:p>
          <a:p>
            <a:pPr algn="just"/>
            <a:r>
              <a:rPr lang="tr-TR" sz="2400" dirty="0"/>
              <a:t>Hemşirelik eğitimini güçlendirmek,</a:t>
            </a:r>
          </a:p>
          <a:p>
            <a:pPr algn="just"/>
            <a:r>
              <a:rPr lang="tr-TR" sz="2400" dirty="0"/>
              <a:t>Esnek, yüksek nitelikli bir hemşirelik iş gücü oluşturmak adına </a:t>
            </a:r>
          </a:p>
          <a:p>
            <a:pPr marL="0" indent="0" algn="ctr">
              <a:buNone/>
            </a:pPr>
            <a:endParaRPr lang="tr-TR" sz="2800" b="1" i="1" dirty="0"/>
          </a:p>
          <a:p>
            <a:pPr marL="0" indent="0" algn="ctr">
              <a:buNone/>
            </a:pPr>
            <a:r>
              <a:rPr lang="tr-TR" sz="2800" b="1" i="1" dirty="0"/>
              <a:t>19 Mayıs Üniversitesi Sağlık Bilimleri Fakültesi Hemşirelik Bölümü tarafından (</a:t>
            </a:r>
            <a:r>
              <a:rPr lang="tr-TR" sz="2800" dirty="0"/>
              <a:t>12 Mayıs Hemşirelik Haftası kapsamında) </a:t>
            </a:r>
          </a:p>
          <a:p>
            <a:pPr marL="0" indent="0" algn="ctr">
              <a:buNone/>
            </a:pPr>
            <a:r>
              <a:rPr lang="tr-TR" sz="2800" b="1" i="1" dirty="0"/>
              <a:t>«Hemşireliği Güçlendirme Sempozyumu» </a:t>
            </a:r>
            <a:r>
              <a:rPr lang="tr-TR" sz="2800" dirty="0"/>
              <a:t>yapılmaktadır.</a:t>
            </a:r>
          </a:p>
          <a:p>
            <a:pPr marL="0" indent="0" algn="just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2079815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096086" y="600222"/>
            <a:ext cx="9707880" cy="545013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sz="3600" b="1" i="1" dirty="0"/>
              <a:t>Hemşireliği Güçlendirme Sempozyumu</a:t>
            </a:r>
          </a:p>
          <a:p>
            <a:pPr marL="0" indent="0" algn="just">
              <a:buNone/>
            </a:pPr>
            <a:endParaRPr lang="tr-TR" b="1" i="1" dirty="0"/>
          </a:p>
          <a:p>
            <a:pPr algn="just"/>
            <a:r>
              <a:rPr lang="tr-TR" sz="3600" dirty="0"/>
              <a:t>İlk kez 2017 yılında düzenlenen sempozyumun 2022 yılında beşincisi yapılmıştır.</a:t>
            </a:r>
          </a:p>
          <a:p>
            <a:pPr algn="just"/>
            <a:r>
              <a:rPr lang="tr-TR" sz="3600" dirty="0"/>
              <a:t>Sempozyum ICN temaları kapsamında düzenlenmekte,</a:t>
            </a:r>
          </a:p>
          <a:p>
            <a:pPr algn="just"/>
            <a:r>
              <a:rPr lang="tr-TR" sz="3600" dirty="0"/>
              <a:t>Hemşireliğin karşılaştığı zorluklara değinmek, hemşireliğin geleceğini dönüştürmek ve her alanda mesleği güçlendirmek adına paylaşımlar yapılmaktadır.</a:t>
            </a:r>
          </a:p>
        </p:txBody>
      </p:sp>
    </p:spTree>
    <p:extLst>
      <p:ext uri="{BB962C8B-B14F-4D97-AF65-F5344CB8AC3E}">
        <p14:creationId xmlns:p14="http://schemas.microsoft.com/office/powerpoint/2010/main" val="286942491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1608F74-694E-ADB5-C368-ABA4A0AD0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384" y="306333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tr-TR" sz="4400" b="1" dirty="0">
                <a:latin typeface="+mn-lt"/>
              </a:rPr>
              <a:t>Tüm bunların ötesinde sorulması gereken; 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9420CF3-1003-445D-387C-5689A0749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154" y="1800665"/>
            <a:ext cx="9394458" cy="4543864"/>
          </a:xfrm>
        </p:spPr>
        <p:txBody>
          <a:bodyPr>
            <a:normAutofit lnSpcReduction="10000"/>
          </a:bodyPr>
          <a:lstStyle/>
          <a:p>
            <a:pPr algn="ctr"/>
            <a:r>
              <a:rPr lang="tr-TR" sz="3200" dirty="0"/>
              <a:t>Demokrasi (insan hakları, hak ve özgürlüklerin olduğu),</a:t>
            </a:r>
          </a:p>
          <a:p>
            <a:pPr algn="ctr"/>
            <a:r>
              <a:rPr lang="tr-TR" sz="3200" dirty="0"/>
              <a:t>Sosyal adalet (eşitlik),</a:t>
            </a:r>
          </a:p>
          <a:p>
            <a:pPr algn="ctr"/>
            <a:r>
              <a:rPr lang="tr-TR" sz="3200" dirty="0"/>
              <a:t>Barış (huzur, insana saygı)</a:t>
            </a:r>
          </a:p>
          <a:p>
            <a:pPr algn="ctr"/>
            <a:endParaRPr lang="tr-TR" b="1" dirty="0"/>
          </a:p>
          <a:p>
            <a:pPr marL="0" indent="0" algn="ctr">
              <a:buNone/>
            </a:pPr>
            <a:r>
              <a:rPr lang="tr-TR" sz="3200" b="1" i="1" dirty="0"/>
              <a:t>Gibi kavramlarının sürdürülebilir olduğu ülkelerde vatandaşlar mesleklerinin güçlendirilmesini talep etme ihtiyacı duyarlar mı ?</a:t>
            </a:r>
          </a:p>
        </p:txBody>
      </p:sp>
    </p:spTree>
    <p:extLst>
      <p:ext uri="{BB962C8B-B14F-4D97-AF65-F5344CB8AC3E}">
        <p14:creationId xmlns:p14="http://schemas.microsoft.com/office/powerpoint/2010/main" val="40553455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91472" y="133118"/>
            <a:ext cx="10515600" cy="1325563"/>
          </a:xfrm>
        </p:spPr>
        <p:txBody>
          <a:bodyPr/>
          <a:lstStyle/>
          <a:p>
            <a:pPr algn="ctr"/>
            <a:r>
              <a:rPr lang="tr-TR" b="1" dirty="0">
                <a:latin typeface="+mn-lt"/>
              </a:rPr>
              <a:t>KAYNAKLAR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02191" y="709990"/>
            <a:ext cx="9525000" cy="5438019"/>
          </a:xfrm>
        </p:spPr>
        <p:txBody>
          <a:bodyPr>
            <a:noAutofit/>
          </a:bodyPr>
          <a:lstStyle/>
          <a:p>
            <a:pPr algn="just"/>
            <a:r>
              <a:rPr lang="tr-TR" sz="1400" dirty="0"/>
              <a:t>World </a:t>
            </a:r>
            <a:r>
              <a:rPr lang="tr-TR" sz="1400" dirty="0" err="1"/>
              <a:t>Health</a:t>
            </a:r>
            <a:r>
              <a:rPr lang="tr-TR" sz="1400" dirty="0"/>
              <a:t> </a:t>
            </a:r>
            <a:r>
              <a:rPr lang="tr-TR" sz="1400" dirty="0" err="1"/>
              <a:t>Organization</a:t>
            </a:r>
            <a:r>
              <a:rPr lang="tr-TR" sz="1400" dirty="0"/>
              <a:t> (2021). Global </a:t>
            </a:r>
            <a:r>
              <a:rPr lang="tr-TR" sz="1400" dirty="0" err="1"/>
              <a:t>strategic</a:t>
            </a:r>
            <a:r>
              <a:rPr lang="tr-TR" sz="1400" dirty="0"/>
              <a:t> </a:t>
            </a:r>
            <a:r>
              <a:rPr lang="tr-TR" sz="1400" dirty="0" err="1"/>
              <a:t>directions</a:t>
            </a:r>
            <a:r>
              <a:rPr lang="tr-TR" sz="1400" dirty="0"/>
              <a:t> </a:t>
            </a:r>
            <a:r>
              <a:rPr lang="tr-TR" sz="1400" dirty="0" err="1"/>
              <a:t>for</a:t>
            </a:r>
            <a:r>
              <a:rPr lang="tr-TR" sz="1400" dirty="0"/>
              <a:t> </a:t>
            </a:r>
            <a:r>
              <a:rPr lang="tr-TR" sz="1400" dirty="0" err="1"/>
              <a:t>nursing</a:t>
            </a:r>
            <a:r>
              <a:rPr lang="tr-TR" sz="1400" dirty="0"/>
              <a:t> </a:t>
            </a: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midwifery</a:t>
            </a:r>
            <a:r>
              <a:rPr lang="tr-TR" sz="1400" dirty="0"/>
              <a:t> 2021-2025. </a:t>
            </a:r>
            <a:r>
              <a:rPr lang="tr-TR" sz="1400" dirty="0" err="1"/>
              <a:t>Available</a:t>
            </a:r>
            <a:r>
              <a:rPr lang="tr-TR" sz="1400" dirty="0"/>
              <a:t> at: </a:t>
            </a:r>
            <a:r>
              <a:rPr lang="tr-TR" sz="1400" dirty="0">
                <a:hlinkClick r:id="rId2"/>
              </a:rPr>
              <a:t>https://www.who.int/publications/i/item/9789240033863</a:t>
            </a:r>
            <a:r>
              <a:rPr lang="tr-TR" sz="1400" dirty="0"/>
              <a:t>.</a:t>
            </a:r>
          </a:p>
          <a:p>
            <a:pPr algn="just"/>
            <a:r>
              <a:rPr lang="tr-TR" sz="1400" dirty="0"/>
              <a:t>I</a:t>
            </a:r>
            <a:r>
              <a:rPr lang="en-US" sz="1400" dirty="0" err="1"/>
              <a:t>nternational</a:t>
            </a:r>
            <a:r>
              <a:rPr lang="en-US" sz="1400" dirty="0"/>
              <a:t> Council of Nurses (2021). The Global Nursing Shortage and Nurse Retention.  Available at: https://www.icn.ch/sites/default/files/inline-files/ICN%20Policy%20Brief_ Nurse%20Shortage%20and%20Retention.pdf</a:t>
            </a:r>
            <a:endParaRPr lang="tr-TR" sz="1400" dirty="0"/>
          </a:p>
          <a:p>
            <a:pPr algn="just"/>
            <a:r>
              <a:rPr lang="en-US" sz="1400" dirty="0"/>
              <a:t>Allen, S. (2021). 2022 Global Health Outlook. Are we finally seeing the long promised- transformation? Available at: https://www2.deloitte.com/content/dam/Deloitte/global/Documents/ Life-Sciences-Health-Care/gx-health-care-outlook-Final.pdf</a:t>
            </a:r>
            <a:endParaRPr lang="tr-TR" sz="1400" dirty="0"/>
          </a:p>
          <a:p>
            <a:pPr algn="just"/>
            <a:r>
              <a:rPr lang="en-US" sz="1400" dirty="0"/>
              <a:t>Chandler GE. The Source and Process Of Empowerment. Nursing Administration Quarterly 1992;16(3): 65-71.</a:t>
            </a:r>
            <a:endParaRPr lang="tr-TR" sz="1400" dirty="0"/>
          </a:p>
          <a:p>
            <a:pPr algn="just"/>
            <a:r>
              <a:rPr lang="en-US" sz="1400" dirty="0"/>
              <a:t>Participation of Nurses in Health Services Decision Making and Policy Development. Reviewed and revised in (2008). </a:t>
            </a:r>
            <a:r>
              <a:rPr lang="en-US" sz="1400" dirty="0">
                <a:hlinkClick r:id="rId3"/>
              </a:rPr>
              <a:t>http://www.icn.ch/PS_D04_ParticipationDecisionMaking.pdf</a:t>
            </a:r>
            <a:r>
              <a:rPr lang="en-US" sz="1400" dirty="0"/>
              <a:t>.</a:t>
            </a:r>
            <a:endParaRPr lang="tr-TR" sz="1400" dirty="0"/>
          </a:p>
          <a:p>
            <a:pPr algn="just"/>
            <a:r>
              <a:rPr lang="en-US" sz="1400" dirty="0">
                <a:solidFill>
                  <a:srgbClr val="212121"/>
                </a:solidFill>
              </a:rPr>
              <a:t>Salmond SW, Echevarria M. Healthcare Transformation and Changing Roles for Nursing. </a:t>
            </a:r>
            <a:r>
              <a:rPr lang="en-US" sz="1400" dirty="0" err="1">
                <a:solidFill>
                  <a:srgbClr val="212121"/>
                </a:solidFill>
              </a:rPr>
              <a:t>Orthop</a:t>
            </a:r>
            <a:r>
              <a:rPr lang="en-US" sz="1400" dirty="0">
                <a:solidFill>
                  <a:srgbClr val="212121"/>
                </a:solidFill>
              </a:rPr>
              <a:t> </a:t>
            </a:r>
            <a:r>
              <a:rPr lang="en-US" sz="1400" dirty="0" err="1">
                <a:solidFill>
                  <a:srgbClr val="212121"/>
                </a:solidFill>
              </a:rPr>
              <a:t>Nurs</a:t>
            </a:r>
            <a:r>
              <a:rPr lang="en-US" sz="1400" dirty="0">
                <a:solidFill>
                  <a:srgbClr val="212121"/>
                </a:solidFill>
              </a:rPr>
              <a:t>. 2017 Jan/Feb;36(1):12-25. </a:t>
            </a:r>
            <a:r>
              <a:rPr lang="en-US" sz="1400" dirty="0" err="1">
                <a:solidFill>
                  <a:srgbClr val="212121"/>
                </a:solidFill>
              </a:rPr>
              <a:t>doi</a:t>
            </a:r>
            <a:r>
              <a:rPr lang="en-US" sz="1400" dirty="0">
                <a:solidFill>
                  <a:srgbClr val="212121"/>
                </a:solidFill>
              </a:rPr>
              <a:t>: 10.1097/NOR.0000000000000308. PMID:</a:t>
            </a:r>
            <a:endParaRPr lang="tr-TR" sz="1400" dirty="0">
              <a:solidFill>
                <a:srgbClr val="212121"/>
              </a:solidFill>
            </a:endParaRPr>
          </a:p>
          <a:p>
            <a:pPr algn="just"/>
            <a:r>
              <a:rPr lang="tr-TR" sz="1400" b="0" i="0" dirty="0">
                <a:solidFill>
                  <a:srgbClr val="212529"/>
                </a:solidFill>
                <a:effectLst/>
              </a:rPr>
              <a:t>Erbay, E. (2019). GÜÇ VE GÜÇLENDİRME KAVRAMLARI BAĞLAMINDA SOSYAL HİZMET UYGULAMASI . Sosyal Politika Çalışmaları Dergisi , 19 (42) , 41-64 . DOI: 10.21560/spcd.vi.546674</a:t>
            </a:r>
            <a:endParaRPr lang="tr-TR" sz="1400" b="0" i="0" dirty="0">
              <a:solidFill>
                <a:srgbClr val="212121"/>
              </a:solidFill>
              <a:effectLst/>
            </a:endParaRPr>
          </a:p>
          <a:p>
            <a:pPr algn="just"/>
            <a:r>
              <a:rPr lang="tr-TR" sz="1400" b="0" i="0" dirty="0">
                <a:solidFill>
                  <a:srgbClr val="222222"/>
                </a:solidFill>
                <a:effectLst/>
              </a:rPr>
              <a:t>Er, F., &amp; Altuntaş, S. (2014). Hemşirelikte personel güçlendirme. </a:t>
            </a:r>
            <a:r>
              <a:rPr lang="tr-TR" sz="1400" b="0" i="1" dirty="0">
                <a:solidFill>
                  <a:srgbClr val="222222"/>
                </a:solidFill>
                <a:effectLst/>
              </a:rPr>
              <a:t>Sağlık ve Hemşirelik Yönetimi Dergisi</a:t>
            </a:r>
            <a:r>
              <a:rPr lang="tr-TR" sz="1400" b="0" i="0" dirty="0">
                <a:solidFill>
                  <a:srgbClr val="222222"/>
                </a:solidFill>
                <a:effectLst/>
              </a:rPr>
              <a:t>, </a:t>
            </a:r>
            <a:r>
              <a:rPr lang="tr-TR" sz="1400" b="0" i="1" dirty="0">
                <a:solidFill>
                  <a:srgbClr val="222222"/>
                </a:solidFill>
                <a:effectLst/>
              </a:rPr>
              <a:t>3</a:t>
            </a:r>
            <a:r>
              <a:rPr lang="tr-TR" sz="1400" b="0" i="0" dirty="0">
                <a:solidFill>
                  <a:srgbClr val="222222"/>
                </a:solidFill>
                <a:effectLst/>
              </a:rPr>
              <a:t>(1), 155-160.</a:t>
            </a:r>
            <a:endParaRPr lang="tr-TR" sz="1400" dirty="0">
              <a:solidFill>
                <a:srgbClr val="212121"/>
              </a:solidFill>
            </a:endParaRPr>
          </a:p>
          <a:p>
            <a:pPr algn="just"/>
            <a:r>
              <a:rPr lang="en-US" sz="1400" dirty="0"/>
              <a:t>McCarthy V, Freeman, LH. A multidisciplinary concept analysis of empowerment: Implications for nursing. The Journal of Theory </a:t>
            </a:r>
            <a:r>
              <a:rPr lang="en-US" sz="1400" dirty="0" err="1"/>
              <a:t>Constuction</a:t>
            </a:r>
            <a:r>
              <a:rPr lang="en-US" sz="1400" dirty="0"/>
              <a:t> &amp; Testing 2008;12(2):68-74</a:t>
            </a:r>
            <a:endParaRPr lang="tr-TR" sz="1400" dirty="0"/>
          </a:p>
          <a:p>
            <a:pPr algn="just"/>
            <a:r>
              <a:rPr lang="tr-TR" sz="1400" b="0" i="0" dirty="0">
                <a:solidFill>
                  <a:srgbClr val="212529"/>
                </a:solidFill>
                <a:effectLst/>
              </a:rPr>
              <a:t>Ulupınar, S. (2011). Hemşirelikte Güçlendirme . Yoğun Bakım Hemşireliği Dergisi , 15 (2) , 77-84 . </a:t>
            </a:r>
            <a:r>
              <a:rPr lang="tr-TR" sz="1400" b="0" i="0" dirty="0" err="1">
                <a:solidFill>
                  <a:srgbClr val="212529"/>
                </a:solidFill>
                <a:effectLst/>
              </a:rPr>
              <a:t>Retrieved</a:t>
            </a:r>
            <a:r>
              <a:rPr lang="tr-TR" sz="1400" b="0" i="0" dirty="0">
                <a:solidFill>
                  <a:srgbClr val="212529"/>
                </a:solidFill>
                <a:effectLst/>
              </a:rPr>
              <a:t> </a:t>
            </a:r>
            <a:r>
              <a:rPr lang="tr-TR" sz="1400" b="0" i="0" dirty="0" err="1">
                <a:solidFill>
                  <a:srgbClr val="212529"/>
                </a:solidFill>
                <a:effectLst/>
              </a:rPr>
              <a:t>from</a:t>
            </a:r>
            <a:r>
              <a:rPr lang="tr-TR" sz="1400" b="0" i="0" dirty="0">
                <a:solidFill>
                  <a:srgbClr val="212529"/>
                </a:solidFill>
                <a:effectLst/>
              </a:rPr>
              <a:t> </a:t>
            </a:r>
            <a:r>
              <a:rPr lang="tr-TR" sz="1400" b="0" i="0" dirty="0">
                <a:solidFill>
                  <a:srgbClr val="212529"/>
                </a:solidFill>
                <a:effectLst/>
                <a:hlinkClick r:id="rId4"/>
              </a:rPr>
              <a:t>https://dergipark.org.tr/tr/pub/ybhd/issue/26488/278778</a:t>
            </a:r>
            <a:endParaRPr lang="tr-TR" sz="1400" b="0" i="0" dirty="0">
              <a:solidFill>
                <a:srgbClr val="212529"/>
              </a:solidFill>
              <a:effectLst/>
            </a:endParaRPr>
          </a:p>
          <a:p>
            <a:pPr algn="just"/>
            <a:r>
              <a:rPr lang="tr-TR" sz="105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BAŞARAN, S., &amp; DUYGULU, S. (2014). Hemşirelikte güç kavramının analizi. </a:t>
            </a:r>
            <a:r>
              <a:rPr lang="tr-TR" sz="105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Hacettepe Üniversitesi Hemşirelik Fakültesi Dergisi</a:t>
            </a:r>
            <a:r>
              <a:rPr lang="tr-TR" sz="105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tr-TR" sz="105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</a:t>
            </a:r>
            <a:r>
              <a:rPr lang="tr-TR" sz="105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(3), 62-73.</a:t>
            </a:r>
            <a:endParaRPr lang="tr-TR" sz="1400" dirty="0"/>
          </a:p>
          <a:p>
            <a:pPr algn="just"/>
            <a:endParaRPr lang="tr-TR" sz="1400" dirty="0"/>
          </a:p>
          <a:p>
            <a:pPr algn="just"/>
            <a:endParaRPr lang="tr-TR" sz="1400" dirty="0"/>
          </a:p>
          <a:p>
            <a:pPr algn="just"/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3335614434"/>
      </p:ext>
    </p:extLst>
  </p:cSld>
  <p:clrMapOvr>
    <a:masterClrMapping/>
  </p:clrMapOvr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3506</TotalTime>
  <Words>2792</Words>
  <Application>Microsoft Office PowerPoint</Application>
  <PresentationFormat>Geniş ekran</PresentationFormat>
  <Paragraphs>378</Paragraphs>
  <Slides>71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71</vt:i4>
      </vt:variant>
    </vt:vector>
  </HeadingPairs>
  <TitlesOfParts>
    <vt:vector size="78" baseType="lpstr">
      <vt:lpstr>Arial</vt:lpstr>
      <vt:lpstr>Century Gothic</vt:lpstr>
      <vt:lpstr>latoregular</vt:lpstr>
      <vt:lpstr>Tahoma</vt:lpstr>
      <vt:lpstr>Times New Roman</vt:lpstr>
      <vt:lpstr>Wingdings 3</vt:lpstr>
      <vt:lpstr>Duman</vt:lpstr>
      <vt:lpstr> KÜRESELLEŞEN DÜNYADA HEMŞİRELİĞİ GÜÇLENDİRME STRATEJİLERİ </vt:lpstr>
      <vt:lpstr>Küreselleşme ve Sağlık </vt:lpstr>
      <vt:lpstr> Küreselleşme ile yalnızca sermaye, mallar ve insanlar değil;  </vt:lpstr>
      <vt:lpstr>  Küreselleşme ile birlikte en özgür dolaşan sermaye; </vt:lpstr>
      <vt:lpstr>PowerPoint Sunusu</vt:lpstr>
      <vt:lpstr>Küreselleşmenin Hemşireliğe Yansımaları</vt:lpstr>
      <vt:lpstr>Bu verilerden de anlaşılacağı üzere hemşirelere; </vt:lpstr>
      <vt:lpstr>  Günümüzde ise; </vt:lpstr>
      <vt:lpstr>  Çünkü hemşire; </vt:lpstr>
      <vt:lpstr>  Güçlendirme, Türk Dil Kurumu (TDK)’na göre; </vt:lpstr>
      <vt:lpstr>GÜÇLENDİRME</vt:lpstr>
      <vt:lpstr>Güçlendirme ile ilgili olarak literatürde çeşitli görüşler vardır;  </vt:lpstr>
      <vt:lpstr> Güçlendirmenin ideolojik temelini;  </vt:lpstr>
      <vt:lpstr>Amerikan sivil haklar hareketi kapsamında;</vt:lpstr>
      <vt:lpstr>PowerPoint Sunusu</vt:lpstr>
      <vt:lpstr>Üçüncü dünya ülkelerinin özgürleşme hareketleri;</vt:lpstr>
      <vt:lpstr>  Kendi kendine yardım örgütleri de güçlendirme yaklaşımında önemlidir. </vt:lpstr>
      <vt:lpstr> Güçlendirmede, kadın hareketleri üzerinde özellikle durmakta fayda vardır.  </vt:lpstr>
      <vt:lpstr>Mesleki açıdan ise temel sorular belki de şunlar olmalı;</vt:lpstr>
      <vt:lpstr>Ancak hemşireler; </vt:lpstr>
      <vt:lpstr>Bu faktörler;</vt:lpstr>
      <vt:lpstr>Tüm faktörlerden en önemlisi belki de;</vt:lpstr>
      <vt:lpstr> Öte yandan hemşireler kendi gücünü kabul etmede zorluk çekmektedir. </vt:lpstr>
      <vt:lpstr>PowerPoint Sunusu</vt:lpstr>
      <vt:lpstr>Bireysel açıdan güçlendirilmiş hemşireler; </vt:lpstr>
      <vt:lpstr>Kurumsal açıdan ise;  </vt:lpstr>
      <vt:lpstr>Hemşireler üzerinde yapılan çalışmalarda güçlendirilmiş bir çalışma ortamında;  </vt:lpstr>
      <vt:lpstr>Güçlendirme Stratejileri</vt:lpstr>
      <vt:lpstr>1.Örgütsel Güçlendirme</vt:lpstr>
      <vt:lpstr>Örgütsel Güçlendirmede Fırsat</vt:lpstr>
      <vt:lpstr>Örgütsel Güçlendirmede Bilgilendirme</vt:lpstr>
      <vt:lpstr>Örgütsel Güçlendirmede Destek</vt:lpstr>
      <vt:lpstr>Örgütsel Güçlendirmede Kaynak Sağlama</vt:lpstr>
      <vt:lpstr>Örgütsel Güçlendirmede Biçimsel Güç</vt:lpstr>
      <vt:lpstr> Örgütsel Güçlendirmede Biçimsel Olmayan Güç</vt:lpstr>
      <vt:lpstr>2.Psikolojik Güçlendirme</vt:lpstr>
      <vt:lpstr>Psikolojik Güçlendirmede Anlam</vt:lpstr>
      <vt:lpstr>Psikolojik Güçlendirmede Yeterlilik</vt:lpstr>
      <vt:lpstr>Psikolojik Güçlendirmede Özerklik</vt:lpstr>
      <vt:lpstr>Psikolojik Güçlendirmede Etki</vt:lpstr>
      <vt:lpstr>Hemşirelerin güçlerini arttırmalarında, etkili olan faktörler ise;</vt:lpstr>
      <vt:lpstr>Hemşirelerin gücünü arttırmanın en önemli yolu eğitimdir.</vt:lpstr>
      <vt:lpstr>Güçlendirme deneyimi sadece bireye değil zaman, çevre, geçmiş deneyimler ve etkileşimlere bağlıdır. </vt:lpstr>
      <vt:lpstr>Örneğin;</vt:lpstr>
      <vt:lpstr>Hemşirelerin güçlendirilmesinde bir diğer faktör ise, «hemşirelerin eyleme geçme ve politik etkinliklerinin arttırılmasıdır».</vt:lpstr>
      <vt:lpstr>Bu tip bir savunma ise;  </vt:lpstr>
      <vt:lpstr>Hemşirelerin güçlendirilmesinde bir diğer faktör de «hemşirelerin toplu olarak hareket etmesi ve birbirleriyle ilişkilerini güçlendirmesidir».</vt:lpstr>
      <vt:lpstr>PowerPoint Sunusu</vt:lpstr>
      <vt:lpstr>Ülkemizde ise;</vt:lpstr>
      <vt:lpstr>PowerPoint Sunusu</vt:lpstr>
      <vt:lpstr>Söz Bizde, Söz Hemşirelerde Mitingi;</vt:lpstr>
      <vt:lpstr>PowerPoint Sunusu</vt:lpstr>
      <vt:lpstr>Bu üç faktör (eğitim, politik etkinlikler ve örgütlenme)  özetle;</vt:lpstr>
      <vt:lpstr>Tüm bunların sonunda ise; </vt:lpstr>
      <vt:lpstr>PowerPoint Sunusu</vt:lpstr>
      <vt:lpstr>PowerPoint Sunusu</vt:lpstr>
      <vt:lpstr>PowerPoint Sunusu</vt:lpstr>
      <vt:lpstr>PowerPoint Sunusu</vt:lpstr>
      <vt:lpstr>Tüm bunların ışığında güçlendirilmiş hemşireler;</vt:lpstr>
      <vt:lpstr>PowerPoint Sunusu</vt:lpstr>
      <vt:lpstr>Güçlendirme yaklaşımıyla ilgili önemli unsurlar ise; </vt:lpstr>
      <vt:lpstr>Bu unsurların kapsamı ise;</vt:lpstr>
      <vt:lpstr> Sonuç olarak güçlendirme;  </vt:lpstr>
      <vt:lpstr>Hemşirelerin güçlü olmalarının önemi, sağlık alanındaki uluslararası kuruluşlarca da vurgulanmaktadır. </vt:lpstr>
      <vt:lpstr>Uluslararası Hemşireler Birliği de (ICN) Hemşireleri,</vt:lpstr>
      <vt:lpstr>Son beş yıldaki ICN temaları ise;  </vt:lpstr>
      <vt:lpstr>Hemşireler: Öncü Bir Ses – Küresel Sağlığı Güvence Altına Almak İçin Hemşireliğe Yatırım Yapın ve Haklara Saygı Gösterin-2022</vt:lpstr>
      <vt:lpstr>PowerPoint Sunusu</vt:lpstr>
      <vt:lpstr>PowerPoint Sunusu</vt:lpstr>
      <vt:lpstr>Tüm bunların ötesinde sorulması gereken; </vt:lpstr>
      <vt:lpstr>KAYNAKLAR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Esin Ates</dc:creator>
  <cp:lastModifiedBy>Hems</cp:lastModifiedBy>
  <cp:revision>562</cp:revision>
  <dcterms:created xsi:type="dcterms:W3CDTF">2022-10-06T09:01:23Z</dcterms:created>
  <dcterms:modified xsi:type="dcterms:W3CDTF">2022-11-09T11:19:57Z</dcterms:modified>
</cp:coreProperties>
</file>