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282" r:id="rId3"/>
    <p:sldId id="334" r:id="rId4"/>
    <p:sldId id="329" r:id="rId5"/>
    <p:sldId id="384" r:id="rId6"/>
    <p:sldId id="385" r:id="rId7"/>
    <p:sldId id="337" r:id="rId8"/>
    <p:sldId id="296" r:id="rId9"/>
    <p:sldId id="286" r:id="rId10"/>
    <p:sldId id="295" r:id="rId11"/>
    <p:sldId id="346" r:id="rId12"/>
    <p:sldId id="314" r:id="rId13"/>
    <p:sldId id="331" r:id="rId14"/>
    <p:sldId id="293" r:id="rId15"/>
    <p:sldId id="360" r:id="rId16"/>
    <p:sldId id="359" r:id="rId17"/>
    <p:sldId id="312" r:id="rId18"/>
    <p:sldId id="361" r:id="rId19"/>
    <p:sldId id="357" r:id="rId20"/>
    <p:sldId id="356" r:id="rId21"/>
    <p:sldId id="292" r:id="rId22"/>
    <p:sldId id="383" r:id="rId23"/>
    <p:sldId id="290" r:id="rId24"/>
    <p:sldId id="308" r:id="rId25"/>
    <p:sldId id="365" r:id="rId26"/>
    <p:sldId id="372" r:id="rId27"/>
    <p:sldId id="375" r:id="rId28"/>
    <p:sldId id="374" r:id="rId29"/>
    <p:sldId id="376" r:id="rId30"/>
    <p:sldId id="379" r:id="rId31"/>
    <p:sldId id="382" r:id="rId32"/>
    <p:sldId id="381" r:id="rId33"/>
    <p:sldId id="380" r:id="rId34"/>
    <p:sldId id="378" r:id="rId35"/>
    <p:sldId id="377" r:id="rId36"/>
    <p:sldId id="373" r:id="rId37"/>
    <p:sldId id="371" r:id="rId38"/>
    <p:sldId id="364" r:id="rId39"/>
    <p:sldId id="369" r:id="rId40"/>
    <p:sldId id="368" r:id="rId41"/>
    <p:sldId id="367" r:id="rId42"/>
    <p:sldId id="306" r:id="rId43"/>
    <p:sldId id="391" r:id="rId44"/>
    <p:sldId id="341" r:id="rId45"/>
    <p:sldId id="349" r:id="rId46"/>
    <p:sldId id="307" r:id="rId47"/>
    <p:sldId id="348" r:id="rId48"/>
    <p:sldId id="351" r:id="rId49"/>
    <p:sldId id="303" r:id="rId50"/>
    <p:sldId id="338" r:id="rId51"/>
    <p:sldId id="350" r:id="rId52"/>
    <p:sldId id="302" r:id="rId53"/>
    <p:sldId id="353" r:id="rId54"/>
    <p:sldId id="333" r:id="rId55"/>
    <p:sldId id="271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AAB47B57-5526-4274-B381-0E4C052E9573}">
          <p14:sldIdLst>
            <p14:sldId id="282"/>
            <p14:sldId id="334"/>
            <p14:sldId id="329"/>
            <p14:sldId id="384"/>
            <p14:sldId id="385"/>
            <p14:sldId id="337"/>
            <p14:sldId id="296"/>
            <p14:sldId id="286"/>
            <p14:sldId id="295"/>
            <p14:sldId id="346"/>
            <p14:sldId id="314"/>
            <p14:sldId id="331"/>
            <p14:sldId id="293"/>
            <p14:sldId id="360"/>
            <p14:sldId id="359"/>
            <p14:sldId id="312"/>
            <p14:sldId id="361"/>
            <p14:sldId id="357"/>
            <p14:sldId id="356"/>
            <p14:sldId id="292"/>
            <p14:sldId id="383"/>
            <p14:sldId id="290"/>
            <p14:sldId id="308"/>
            <p14:sldId id="365"/>
            <p14:sldId id="372"/>
            <p14:sldId id="375"/>
            <p14:sldId id="374"/>
            <p14:sldId id="376"/>
            <p14:sldId id="379"/>
            <p14:sldId id="382"/>
            <p14:sldId id="381"/>
            <p14:sldId id="380"/>
            <p14:sldId id="378"/>
            <p14:sldId id="377"/>
            <p14:sldId id="373"/>
            <p14:sldId id="371"/>
            <p14:sldId id="364"/>
            <p14:sldId id="369"/>
            <p14:sldId id="368"/>
            <p14:sldId id="367"/>
            <p14:sldId id="306"/>
            <p14:sldId id="391"/>
            <p14:sldId id="341"/>
            <p14:sldId id="349"/>
            <p14:sldId id="307"/>
            <p14:sldId id="348"/>
            <p14:sldId id="351"/>
            <p14:sldId id="303"/>
            <p14:sldId id="338"/>
            <p14:sldId id="350"/>
            <p14:sldId id="302"/>
            <p14:sldId id="353"/>
            <p14:sldId id="333"/>
          </p14:sldIdLst>
        </p14:section>
        <p14:section name="Başlıksız Bölüm" id="{B1FCB8D9-D65D-4747-AF83-1911F1A17D6B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3D65"/>
    <a:srgbClr val="A61D31"/>
    <a:srgbClr val="F5F5F5"/>
    <a:srgbClr val="CBE4F1"/>
    <a:srgbClr val="115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660"/>
  </p:normalViewPr>
  <p:slideViewPr>
    <p:cSldViewPr>
      <p:cViewPr varScale="1">
        <p:scale>
          <a:sx n="83" d="100"/>
          <a:sy n="83" d="100"/>
        </p:scale>
        <p:origin x="14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7B4EC6-7249-4E73-A890-AB5E1A6321C2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1BCFD-8B32-4088-AF43-715C796A460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717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14414" y="2130425"/>
            <a:ext cx="6643734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8FA6A-8892-42E7-81E9-DEC8173E9FD3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2997E-14DF-47C5-81D6-52327FBB0BFD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DF8A2-0EAA-4379-B6DD-C4086367D420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CCB1-54BC-4EB5-BD73-FBC07514E427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50159-8381-4DE0-A933-C634FD62C0A1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7C0BA-CA3C-4E20-886D-7A31F4B9B68D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AC1D7-6717-4EF7-9027-E0A2BC984ADF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6EACA-50D8-4B42-889C-A6370B96278C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6A509-BB00-4D69-8D77-330CECB03094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4F4C3-19FF-4C31-A264-FD53FC36337A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3">
            <a:lum bright="6000"/>
          </a:blip>
          <a:srcRect l="32187" t="20000" r="31250" b="21666"/>
          <a:stretch>
            <a:fillRect/>
          </a:stretch>
        </p:blipFill>
        <p:spPr bwMode="auto">
          <a:xfrm>
            <a:off x="1071538" y="1357298"/>
            <a:ext cx="7090760" cy="5290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14414" y="1600200"/>
            <a:ext cx="664373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1DABD-43C2-49C1-BE1D-C9A9EED5630F}" type="datetime1">
              <a:rPr lang="tr-TR" smtClean="0"/>
              <a:pPr/>
              <a:t>12.11.2022</a:t>
            </a:fld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7" name="Picture 4" descr="C:\Users\eğitim\Desktop\EGİTİM HEM\LOGOLAR\sağlık bilimleri üni. logo.pn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406" y="71414"/>
            <a:ext cx="1357322" cy="1357322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5"/>
          <a:srcRect l="24476" r="24340" b="4714"/>
          <a:stretch>
            <a:fillRect/>
          </a:stretch>
        </p:blipFill>
        <p:spPr bwMode="auto">
          <a:xfrm>
            <a:off x="7786742" y="-24"/>
            <a:ext cx="135729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878B8-8941-495F-84E0-FBDEAA5C22FF}" type="datetimeFigureOut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AE6A3-A360-465B-A173-BF600A784A0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71604" y="548680"/>
            <a:ext cx="6143668" cy="309634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123D65"/>
                </a:solidFill>
                <a:latin typeface="Times New Roman" pitchFamily="18" charset="0"/>
                <a:cs typeface="Times New Roman" pitchFamily="18" charset="0"/>
              </a:rPr>
              <a:t>HEMODİYALİZDE</a:t>
            </a:r>
            <a:br>
              <a:rPr lang="tr-TR" dirty="0">
                <a:solidFill>
                  <a:srgbClr val="123D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dirty="0">
                <a:solidFill>
                  <a:srgbClr val="123D65"/>
                </a:solidFill>
                <a:latin typeface="Times New Roman" pitchFamily="18" charset="0"/>
                <a:cs typeface="Times New Roman" pitchFamily="18" charset="0"/>
              </a:rPr>
              <a:t> ZOR BİR</a:t>
            </a:r>
            <a:br>
              <a:rPr lang="tr-TR" dirty="0">
                <a:solidFill>
                  <a:srgbClr val="123D65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tr-TR" dirty="0">
                <a:solidFill>
                  <a:srgbClr val="123D65"/>
                </a:solidFill>
                <a:latin typeface="Times New Roman" pitchFamily="18" charset="0"/>
                <a:cs typeface="Times New Roman" pitchFamily="18" charset="0"/>
              </a:rPr>
              <a:t>OLGU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4348" y="4000504"/>
            <a:ext cx="7818662" cy="1857388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/>
              <a:t>KEREM ERDEN</a:t>
            </a:r>
          </a:p>
          <a:p>
            <a:pPr marL="0" indent="0" algn="ctr">
              <a:buNone/>
            </a:pPr>
            <a:r>
              <a:rPr lang="tr-TR" sz="2000" dirty="0"/>
              <a:t> Kartal Koşuyolu Yüksek İhtisas Eğitim ve Araştırma Hastanesi</a:t>
            </a:r>
          </a:p>
          <a:p>
            <a:pPr marL="0" indent="0" algn="ctr">
              <a:buNone/>
            </a:pPr>
            <a:r>
              <a:rPr lang="tr-TR" sz="2000" dirty="0"/>
              <a:t>Hemodiyaliz Hemşiresi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300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74638"/>
            <a:ext cx="6167608" cy="1498178"/>
          </a:xfrm>
        </p:spPr>
        <p:txBody>
          <a:bodyPr/>
          <a:lstStyle/>
          <a:p>
            <a:r>
              <a:rPr lang="tr-TR" dirty="0"/>
              <a:t>İÇERİK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sz="2800" dirty="0"/>
          </a:p>
          <a:p>
            <a:r>
              <a:rPr lang="tr-TR" sz="2800" dirty="0" smtClean="0"/>
              <a:t>Hastamın </a:t>
            </a:r>
            <a:r>
              <a:rPr lang="tr-TR" sz="2800" dirty="0"/>
              <a:t>tıbbi öyküsü</a:t>
            </a:r>
          </a:p>
          <a:p>
            <a:pPr marL="0" indent="0">
              <a:buNone/>
            </a:pPr>
            <a:endParaRPr lang="tr-TR" sz="2800" dirty="0"/>
          </a:p>
          <a:p>
            <a:r>
              <a:rPr lang="tr-TR" sz="2800" dirty="0"/>
              <a:t>İlk hemodiyaliz uygulamasında nelere </a:t>
            </a:r>
          </a:p>
          <a:p>
            <a:pPr marL="0" indent="0">
              <a:buNone/>
            </a:pPr>
            <a:r>
              <a:rPr lang="tr-TR" sz="2800" dirty="0"/>
              <a:t>    dikkat ettim </a:t>
            </a:r>
          </a:p>
          <a:p>
            <a:pPr marL="0" indent="0">
              <a:buNone/>
            </a:pPr>
            <a:endParaRPr lang="tr-TR" sz="2800" dirty="0"/>
          </a:p>
          <a:p>
            <a:endParaRPr lang="tr-TR" sz="2800" dirty="0"/>
          </a:p>
          <a:p>
            <a:endParaRPr lang="tr-TR" sz="2800" dirty="0"/>
          </a:p>
          <a:p>
            <a:endParaRPr lang="tr-TR" sz="2800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OLGU: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1340768"/>
            <a:ext cx="8136904" cy="4785395"/>
          </a:xfrm>
        </p:spPr>
        <p:txBody>
          <a:bodyPr>
            <a:noAutofit/>
          </a:bodyPr>
          <a:lstStyle/>
          <a:p>
            <a:r>
              <a:rPr lang="tr-TR" sz="2800" dirty="0"/>
              <a:t>HÖ, hastanemizin   8. kalp nakli </a:t>
            </a:r>
          </a:p>
          <a:p>
            <a:pPr marL="0" indent="0">
              <a:buNone/>
            </a:pPr>
            <a:r>
              <a:rPr lang="tr-TR" sz="2800" dirty="0"/>
              <a:t>    olan hastamızdır.(1997 yılında 25 yıl)                                                                                                                </a:t>
            </a:r>
          </a:p>
          <a:p>
            <a:r>
              <a:rPr lang="tr-TR" sz="2800" dirty="0"/>
              <a:t>44 yaşında, 160 cm boyunda, 54 kg </a:t>
            </a:r>
          </a:p>
          <a:p>
            <a:pPr marL="0" indent="0">
              <a:buNone/>
            </a:pPr>
            <a:r>
              <a:rPr lang="tr-TR" sz="2800" dirty="0"/>
              <a:t>    ağırlığında bayan hasta</a:t>
            </a:r>
          </a:p>
          <a:p>
            <a:r>
              <a:rPr lang="tr-TR" sz="2800" dirty="0"/>
              <a:t>Ön lisans mezunu </a:t>
            </a:r>
          </a:p>
          <a:p>
            <a:r>
              <a:rPr lang="tr-TR" sz="2800" dirty="0"/>
              <a:t>Hasta 1998 yılın </a:t>
            </a:r>
            <a:r>
              <a:rPr lang="tr-TR" sz="2800" dirty="0" err="1"/>
              <a:t>Koşuyolun</a:t>
            </a:r>
            <a:r>
              <a:rPr lang="tr-TR" sz="2800" dirty="0"/>
              <a:t> işe alınıyor Kütüphane görevlisi olarak 16 yıl çalışıyor 2013 yılında malulen emekli oluyor</a:t>
            </a:r>
          </a:p>
          <a:p>
            <a:r>
              <a:rPr lang="tr-TR" sz="2800" dirty="0"/>
              <a:t>Sigara, alkol ya da başka kullandığı bir </a:t>
            </a:r>
          </a:p>
          <a:p>
            <a:pPr marL="0" indent="0">
              <a:buNone/>
            </a:pPr>
            <a:r>
              <a:rPr lang="tr-TR" sz="2800" dirty="0"/>
              <a:t>    madde yok.</a:t>
            </a:r>
          </a:p>
          <a:p>
            <a:endParaRPr lang="tr-TR" sz="2800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8DB9B3-9361-ADC1-D52B-FB0B5E7B3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620688"/>
            <a:ext cx="6143668" cy="1440160"/>
          </a:xfrm>
        </p:spPr>
        <p:txBody>
          <a:bodyPr/>
          <a:lstStyle/>
          <a:p>
            <a:r>
              <a:rPr lang="tr-TR" dirty="0"/>
              <a:t>Hikaye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4CAE98-BA43-36A9-8866-23B9FDC16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tr-TR" dirty="0"/>
          </a:p>
          <a:p>
            <a:r>
              <a:rPr lang="tr-TR" dirty="0"/>
              <a:t>Hastamız 14 yaşında okulda bayılmaları başlamış</a:t>
            </a:r>
          </a:p>
          <a:p>
            <a:r>
              <a:rPr lang="tr-TR" dirty="0"/>
              <a:t>Öncesinde de çok sık boğaz enfeksiyonları ve ateşlenmeleri oluyormuş </a:t>
            </a:r>
          </a:p>
          <a:p>
            <a:r>
              <a:rPr lang="tr-TR" dirty="0"/>
              <a:t>15 yaşında Malatya Devlet hastanesinden İstanbul Koşuyolu Kalp hastanesine ileri tetkik için gönderilmiş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4E995D5-1DB3-18C8-9CC4-FCF6AC80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E52D40-C892-788A-F297-73C7EC61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028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B59DCF-FB6E-0E17-831C-7A0C6AC41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642194"/>
          </a:xfrm>
        </p:spPr>
        <p:txBody>
          <a:bodyPr/>
          <a:lstStyle/>
          <a:p>
            <a:r>
              <a:rPr lang="tr-TR" dirty="0"/>
              <a:t>Hikaye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316DAF-99D5-960E-7B2D-5AF0EF827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420888"/>
            <a:ext cx="6643734" cy="3705275"/>
          </a:xfrm>
        </p:spPr>
        <p:txBody>
          <a:bodyPr/>
          <a:lstStyle/>
          <a:p>
            <a:r>
              <a:rPr lang="tr-TR" dirty="0"/>
              <a:t>15 yaşında kalp nakil listesine girmiş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18 yaşında Koşuyolu Kalp Hastanesinde </a:t>
            </a:r>
            <a:r>
              <a:rPr lang="tr-TR" sz="3200" dirty="0"/>
              <a:t>Ortotopik Kalp Transplantasyonu (1997).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6727730-D5F3-50C8-2933-38F7E393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7394CF0-3730-6CE4-E491-4D432E6C2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057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616" y="1772816"/>
            <a:ext cx="6671094" cy="4398477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dirty="0"/>
              <a:t>Tüberküloz kültürü </a:t>
            </a:r>
            <a:r>
              <a:rPr lang="tr-TR" sz="2800" dirty="0" err="1"/>
              <a:t>negatif,ve</a:t>
            </a:r>
            <a:r>
              <a:rPr lang="tr-TR" sz="2800" dirty="0"/>
              <a:t>  </a:t>
            </a:r>
            <a:r>
              <a:rPr lang="tr-TR" sz="2800" dirty="0" err="1"/>
              <a:t>brusella</a:t>
            </a:r>
            <a:r>
              <a:rPr lang="tr-TR" sz="2800" dirty="0"/>
              <a:t> balgamda ARB negatif saptanmış(2021)</a:t>
            </a:r>
          </a:p>
          <a:p>
            <a:pPr>
              <a:lnSpc>
                <a:spcPct val="150000"/>
              </a:lnSpc>
            </a:pPr>
            <a:r>
              <a:rPr lang="tr-TR" sz="2800" dirty="0" err="1"/>
              <a:t>Overlerde</a:t>
            </a:r>
            <a:r>
              <a:rPr lang="tr-TR" sz="2800" dirty="0"/>
              <a:t> miyom ve </a:t>
            </a:r>
            <a:r>
              <a:rPr lang="tr-TR" sz="2800" dirty="0" err="1"/>
              <a:t>overyan</a:t>
            </a:r>
            <a:r>
              <a:rPr lang="tr-TR" sz="2800" dirty="0"/>
              <a:t> </a:t>
            </a:r>
            <a:r>
              <a:rPr lang="tr-TR" sz="2800" dirty="0" err="1"/>
              <a:t>endometriozis</a:t>
            </a:r>
            <a:r>
              <a:rPr lang="tr-TR" sz="2800" dirty="0"/>
              <a:t> olan hasta kadın doğum takibinde.(2021)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2020 Kasım ayında taşlı kese ameliyatı olmuş.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23554" name="AutoShape 2" descr="lvad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54EFA0D-B590-B1B1-683A-C774EEBA6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642194"/>
          </a:xfrm>
        </p:spPr>
        <p:txBody>
          <a:bodyPr/>
          <a:lstStyle/>
          <a:p>
            <a:r>
              <a:rPr lang="tr-TR" dirty="0"/>
              <a:t>Hikaye</a:t>
            </a:r>
          </a:p>
        </p:txBody>
      </p:sp>
    </p:spTree>
    <p:extLst>
      <p:ext uri="{BB962C8B-B14F-4D97-AF65-F5344CB8AC3E}">
        <p14:creationId xmlns:p14="http://schemas.microsoft.com/office/powerpoint/2010/main" val="122192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2437" y="2060848"/>
            <a:ext cx="7102002" cy="34563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Ailesinde hiç kimsede kronik bir rahatsızlık yok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HÖ annesinin sol böbreğini alarak böbrek nakli oldu 2022</a:t>
            </a:r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6" name="Başlık 1"/>
          <p:cNvSpPr>
            <a:spLocks noGrp="1"/>
          </p:cNvSpPr>
          <p:nvPr>
            <p:ph type="title"/>
          </p:nvPr>
        </p:nvSpPr>
        <p:spPr>
          <a:xfrm>
            <a:off x="1571604" y="274637"/>
            <a:ext cx="6143668" cy="2166143"/>
          </a:xfrm>
        </p:spPr>
        <p:txBody>
          <a:bodyPr>
            <a:normAutofit/>
          </a:bodyPr>
          <a:lstStyle/>
          <a:p>
            <a:r>
              <a:rPr lang="tr-TR" dirty="0" err="1"/>
              <a:t>Soygeçmiş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4449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988840"/>
            <a:ext cx="6643734" cy="41373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/>
              <a:t> </a:t>
            </a:r>
          </a:p>
          <a:p>
            <a:r>
              <a:rPr lang="tr-TR" sz="2800" dirty="0"/>
              <a:t>En son yatışında nefes darlığı, vücutta ödem ve çarpıntı şikayetiyle hastaneye başvurmuş. (12.08.21) –(21.03.22)</a:t>
            </a:r>
          </a:p>
          <a:p>
            <a:endParaRPr lang="tr-TR" sz="2800" dirty="0"/>
          </a:p>
          <a:p>
            <a:r>
              <a:rPr lang="tr-TR" sz="2800" dirty="0"/>
              <a:t>Kalp rejeksiyon ön tanısıyla takip edildi.</a:t>
            </a:r>
          </a:p>
          <a:p>
            <a:endParaRPr lang="tr-TR" sz="2800" dirty="0"/>
          </a:p>
          <a:p>
            <a:pPr marL="0" indent="0">
              <a:buNone/>
            </a:pPr>
            <a:endParaRPr lang="tr-TR" sz="2800" dirty="0"/>
          </a:p>
          <a:p>
            <a:endParaRPr lang="tr-TR" sz="2800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A30092A-B512-F969-8C2F-57E638B89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2146250"/>
          </a:xfrm>
        </p:spPr>
        <p:txBody>
          <a:bodyPr/>
          <a:lstStyle/>
          <a:p>
            <a:r>
              <a:rPr lang="tr-TR" dirty="0"/>
              <a:t>Şikayet</a:t>
            </a:r>
          </a:p>
        </p:txBody>
      </p:sp>
    </p:spTree>
    <p:extLst>
      <p:ext uri="{BB962C8B-B14F-4D97-AF65-F5344CB8AC3E}">
        <p14:creationId xmlns:p14="http://schemas.microsoft.com/office/powerpoint/2010/main" val="80429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71604" y="548680"/>
            <a:ext cx="6143668" cy="1281980"/>
          </a:xfrm>
        </p:spPr>
        <p:txBody>
          <a:bodyPr>
            <a:normAutofit/>
          </a:bodyPr>
          <a:lstStyle/>
          <a:p>
            <a:r>
              <a:rPr lang="tr-TR" dirty="0"/>
              <a:t>Fizik muayene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2060848"/>
            <a:ext cx="6643734" cy="40653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800" b="1" dirty="0"/>
              <a:t>Hastanın nakil için yattığı dönemdeki fizik </a:t>
            </a:r>
          </a:p>
          <a:p>
            <a:pPr marL="0" indent="0">
              <a:buNone/>
            </a:pPr>
            <a:r>
              <a:rPr lang="tr-TR" sz="2800" b="1" dirty="0"/>
              <a:t>muayenesi:</a:t>
            </a:r>
          </a:p>
          <a:p>
            <a:r>
              <a:rPr lang="tr-TR" sz="2800" dirty="0"/>
              <a:t>Vücut sıcaklığı: 36.7 </a:t>
            </a:r>
            <a:r>
              <a:rPr lang="tr-TR" sz="2800" baseline="48000" dirty="0" err="1"/>
              <a:t>o</a:t>
            </a:r>
            <a:r>
              <a:rPr lang="tr-TR" sz="2800" dirty="0" err="1"/>
              <a:t>C</a:t>
            </a:r>
            <a:r>
              <a:rPr lang="tr-TR" sz="2800" dirty="0"/>
              <a:t>, </a:t>
            </a:r>
          </a:p>
          <a:p>
            <a:endParaRPr lang="tr-TR" sz="2800" dirty="0"/>
          </a:p>
          <a:p>
            <a:r>
              <a:rPr lang="tr-TR" sz="2800" dirty="0"/>
              <a:t>Kan basıncı: 118/84mmHg, </a:t>
            </a:r>
          </a:p>
          <a:p>
            <a:endParaRPr lang="tr-TR" sz="2800" dirty="0"/>
          </a:p>
          <a:p>
            <a:r>
              <a:rPr lang="tr-TR" sz="2800" dirty="0"/>
              <a:t>Nabzı:118/dk</a:t>
            </a:r>
          </a:p>
          <a:p>
            <a:endParaRPr lang="tr-TR" sz="2800" dirty="0"/>
          </a:p>
          <a:p>
            <a:r>
              <a:rPr lang="tr-TR" sz="2800" dirty="0"/>
              <a:t>Spo2:98   (3 cc/h  nazal O2 ile )</a:t>
            </a:r>
          </a:p>
          <a:p>
            <a:endParaRPr lang="tr-TR" sz="2400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145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Fizik muayene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Genel durumu orta seviyede, bilinç açık, kooperasyonu var, nörolojik şikayeti yok, idrar azalmış,  vücut  özellikle ayaklar grade3 ödemli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Önceki gün AÇT:+2100 </a:t>
            </a:r>
            <a:r>
              <a:rPr lang="tr-TR" sz="2800" dirty="0" err="1"/>
              <a:t>almıs</a:t>
            </a:r>
            <a:r>
              <a:rPr lang="tr-TR" sz="2800" dirty="0"/>
              <a:t> -1100 çıkarmış + 1000 de kapanmış.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Drenajı yok, </a:t>
            </a:r>
            <a:r>
              <a:rPr lang="tr-TR" sz="2800" dirty="0" err="1"/>
              <a:t>nütrisyonu</a:t>
            </a:r>
            <a:r>
              <a:rPr lang="tr-TR" sz="2800" dirty="0"/>
              <a:t> oral alıyor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Baş-boyun: </a:t>
            </a:r>
            <a:r>
              <a:rPr lang="tr-TR" sz="2800" dirty="0" err="1"/>
              <a:t>Konjonktivalar</a:t>
            </a:r>
            <a:r>
              <a:rPr lang="tr-TR" sz="2800" dirty="0"/>
              <a:t> soluk, kitle yok.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562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340768"/>
            <a:ext cx="6643734" cy="478539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tr-TR" sz="2800" b="1" dirty="0"/>
              <a:t>Solunum sistemi</a:t>
            </a:r>
            <a:r>
              <a:rPr lang="tr-TR" sz="2800" dirty="0"/>
              <a:t>: Hastanın solunumu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    </a:t>
            </a:r>
            <a:r>
              <a:rPr lang="tr-TR" sz="2800" dirty="0" err="1"/>
              <a:t>spontan</a:t>
            </a:r>
            <a:r>
              <a:rPr lang="tr-TR" sz="2800" dirty="0"/>
              <a:t> </a:t>
            </a:r>
            <a:r>
              <a:rPr lang="tr-TR" sz="2800" dirty="0" err="1"/>
              <a:t>extube</a:t>
            </a:r>
            <a:r>
              <a:rPr lang="tr-TR" sz="2800" dirty="0"/>
              <a:t>. </a:t>
            </a:r>
            <a:r>
              <a:rPr lang="tr-TR" sz="2800" dirty="0" err="1"/>
              <a:t>Dispne</a:t>
            </a:r>
            <a:r>
              <a:rPr lang="tr-TR" sz="2800" dirty="0"/>
              <a:t>:+ (sPO2 düşük 3cc/h den O2 alıyor)</a:t>
            </a:r>
          </a:p>
          <a:p>
            <a:pPr>
              <a:lnSpc>
                <a:spcPct val="150000"/>
              </a:lnSpc>
            </a:pPr>
            <a:r>
              <a:rPr lang="tr-TR" sz="2800" b="1" dirty="0"/>
              <a:t>Kardiyovasküler sistem</a:t>
            </a:r>
            <a:r>
              <a:rPr lang="tr-TR" sz="2800" dirty="0"/>
              <a:t>: Sinüs ritminde, </a:t>
            </a:r>
            <a:r>
              <a:rPr lang="tr-TR" sz="2800" dirty="0" err="1"/>
              <a:t>taşikardik</a:t>
            </a:r>
            <a:r>
              <a:rPr lang="tr-TR" sz="2800" dirty="0"/>
              <a:t> </a:t>
            </a:r>
            <a:r>
              <a:rPr lang="tr-TR" sz="2800" dirty="0" err="1"/>
              <a:t>hemodinamisi</a:t>
            </a:r>
            <a:r>
              <a:rPr lang="tr-TR" sz="2800" dirty="0"/>
              <a:t> stabil, </a:t>
            </a:r>
            <a:r>
              <a:rPr lang="tr-TR" sz="2800" dirty="0" err="1"/>
              <a:t>inotrop</a:t>
            </a:r>
            <a:r>
              <a:rPr lang="tr-TR" sz="2800" dirty="0"/>
              <a:t> almıyor.</a:t>
            </a:r>
          </a:p>
          <a:p>
            <a:pPr>
              <a:lnSpc>
                <a:spcPct val="150000"/>
              </a:lnSpc>
            </a:pPr>
            <a:r>
              <a:rPr lang="tr-TR" sz="2800" b="1" dirty="0"/>
              <a:t>Abdomen</a:t>
            </a:r>
            <a:r>
              <a:rPr lang="tr-TR" sz="2800" dirty="0"/>
              <a:t>: Bağırsak sesleri normal,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    </a:t>
            </a:r>
            <a:r>
              <a:rPr lang="tr-TR" sz="2800" dirty="0" err="1"/>
              <a:t>defekasyona</a:t>
            </a:r>
            <a:r>
              <a:rPr lang="tr-TR" sz="2800" dirty="0"/>
              <a:t> düzenli çıkıyor.</a:t>
            </a:r>
          </a:p>
          <a:p>
            <a:pPr>
              <a:lnSpc>
                <a:spcPct val="150000"/>
              </a:lnSpc>
            </a:pPr>
            <a:r>
              <a:rPr lang="tr-TR" sz="2800" b="1" dirty="0" err="1"/>
              <a:t>Extremiteler</a:t>
            </a:r>
            <a:r>
              <a:rPr lang="tr-TR" sz="2800" dirty="0"/>
              <a:t>: Normal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05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052736"/>
            <a:ext cx="6643734" cy="5073427"/>
          </a:xfrm>
        </p:spPr>
        <p:txBody>
          <a:bodyPr>
            <a:normAutofit/>
          </a:bodyPr>
          <a:lstStyle/>
          <a:p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dirty="0"/>
              <a:t>Hastanın psikolojik durumu depresif. Organ rejeksiyon korkusu var . 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Periyodik olarak hastanemizin psikoloğu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    hastamızı ziyaret etmektedir.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Gerektiğinde psikiyatrik destek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    verilmektedir.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327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143668" cy="1080120"/>
          </a:xfrm>
        </p:spPr>
        <p:txBody>
          <a:bodyPr/>
          <a:lstStyle/>
          <a:p>
            <a:r>
              <a:rPr lang="tr-TR" dirty="0"/>
              <a:t>LABORATUVAR SONUÇLARI</a:t>
            </a:r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996250"/>
              </p:ext>
            </p:extLst>
          </p:nvPr>
        </p:nvGraphicFramePr>
        <p:xfrm>
          <a:off x="1331641" y="1844824"/>
          <a:ext cx="5832647" cy="4836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3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0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tetkik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sonuç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aralığı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897634"/>
                  </a:ext>
                </a:extLst>
              </a:tr>
              <a:tr h="6600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Lökosit(1000/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</a:t>
                      </a: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35,8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4,3-10,3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0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Hemoglobin(gr/dl)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8,9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11,1-17,1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0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Hematokrit</a:t>
                      </a: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(%)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27,3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33-64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0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PLT (1000/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mikroL</a:t>
                      </a: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82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140-440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473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Kan şekeri(mg/dl)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105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60-100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38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Troponin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T(ng/ml)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0,167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0-0,014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437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610175"/>
              </p:ext>
            </p:extLst>
          </p:nvPr>
        </p:nvGraphicFramePr>
        <p:xfrm>
          <a:off x="1835696" y="1647110"/>
          <a:ext cx="5077544" cy="3807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9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3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tetkik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 smtClean="0">
                          <a:solidFill>
                            <a:schemeClr val="tx1"/>
                          </a:solidFill>
                        </a:rPr>
                        <a:t>sonuç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</a:t>
                      </a:r>
                      <a:r>
                        <a:rPr lang="tr-TR" b="0" dirty="0" smtClean="0">
                          <a:solidFill>
                            <a:schemeClr val="tx1"/>
                          </a:solidFill>
                        </a:rPr>
                        <a:t>aralığı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  Üre(mg/dl)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205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16,6-48,5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  Kreatinin (mg/dl)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2,51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0,5-0,9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665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  GFR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23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6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CRP (mg/L)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71,65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665">
                <a:tc>
                  <a:txBody>
                    <a:bodyPr/>
                    <a:lstStyle/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143668" cy="1080120"/>
          </a:xfrm>
        </p:spPr>
        <p:txBody>
          <a:bodyPr/>
          <a:lstStyle/>
          <a:p>
            <a:r>
              <a:rPr lang="tr-TR" dirty="0"/>
              <a:t>LABORATUVAR SONUÇLARI</a:t>
            </a:r>
          </a:p>
        </p:txBody>
      </p:sp>
    </p:spTree>
    <p:extLst>
      <p:ext uri="{BB962C8B-B14F-4D97-AF65-F5344CB8AC3E}">
        <p14:creationId xmlns:p14="http://schemas.microsoft.com/office/powerpoint/2010/main" val="384601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812655"/>
              </p:ext>
            </p:extLst>
          </p:nvPr>
        </p:nvGraphicFramePr>
        <p:xfrm>
          <a:off x="1285852" y="1124745"/>
          <a:ext cx="5267348" cy="540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7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7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tetkik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sonuç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aralığı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ALT ( U/L)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49, 9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0-32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Total protein (g/L)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66-87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Albümin  (g/L)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32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35-52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49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Total 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kolestorol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(mg/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70,3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0-200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4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AST   (U/L)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29,8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0-32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084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LDH U/L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366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135-214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084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 CK          U/L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0-170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50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34972"/>
              </p:ext>
            </p:extLst>
          </p:nvPr>
        </p:nvGraphicFramePr>
        <p:xfrm>
          <a:off x="1285852" y="2171281"/>
          <a:ext cx="6143668" cy="356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7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10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8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tetkik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 smtClean="0">
                          <a:solidFill>
                            <a:schemeClr val="tx1"/>
                          </a:solidFill>
                        </a:rPr>
                        <a:t>sonuç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</a:t>
                      </a:r>
                      <a:r>
                        <a:rPr lang="tr-TR" b="0" dirty="0" smtClean="0">
                          <a:solidFill>
                            <a:schemeClr val="tx1"/>
                          </a:solidFill>
                        </a:rPr>
                        <a:t>aralığı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0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HDL-Kolesterol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27,3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35-55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7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Trigliserid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 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104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0-160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6088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LDL-Kolesterol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22,1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0-160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088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Ürik asit 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143668" cy="1080120"/>
          </a:xfrm>
        </p:spPr>
        <p:txBody>
          <a:bodyPr/>
          <a:lstStyle/>
          <a:p>
            <a:r>
              <a:rPr lang="tr-TR" dirty="0"/>
              <a:t>LABORATUVAR SONUÇLARI</a:t>
            </a:r>
          </a:p>
        </p:txBody>
      </p:sp>
    </p:spTree>
    <p:extLst>
      <p:ext uri="{BB962C8B-B14F-4D97-AF65-F5344CB8AC3E}">
        <p14:creationId xmlns:p14="http://schemas.microsoft.com/office/powerpoint/2010/main" val="172865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74607"/>
              </p:ext>
            </p:extLst>
          </p:nvPr>
        </p:nvGraphicFramePr>
        <p:xfrm>
          <a:off x="1285852" y="1916832"/>
          <a:ext cx="4982766" cy="4035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0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tetkik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sonuç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aralığı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D-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Dimer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mg/L  FEU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0,74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0-0,55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PT     (sn)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19,7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10-14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7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INR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1,51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0,8-1,2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5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APTT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31,9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26-40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799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Pro BNP ng/L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&gt;35000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0-62,5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143668" cy="1080120"/>
          </a:xfrm>
        </p:spPr>
        <p:txBody>
          <a:bodyPr/>
          <a:lstStyle/>
          <a:p>
            <a:r>
              <a:rPr lang="tr-TR" dirty="0"/>
              <a:t>LABORATUVAR SONUÇLARI</a:t>
            </a:r>
          </a:p>
        </p:txBody>
      </p:sp>
    </p:spTree>
    <p:extLst>
      <p:ext uri="{BB962C8B-B14F-4D97-AF65-F5344CB8AC3E}">
        <p14:creationId xmlns:p14="http://schemas.microsoft.com/office/powerpoint/2010/main" val="51348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949160"/>
              </p:ext>
            </p:extLst>
          </p:nvPr>
        </p:nvGraphicFramePr>
        <p:xfrm>
          <a:off x="1570434" y="1484783"/>
          <a:ext cx="4982766" cy="4362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7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66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94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tetkik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 smtClean="0">
                          <a:solidFill>
                            <a:schemeClr val="tx1"/>
                          </a:solidFill>
                        </a:rPr>
                        <a:t>sonuç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</a:t>
                      </a:r>
                      <a:r>
                        <a:rPr lang="tr-TR" b="0" dirty="0" smtClean="0">
                          <a:solidFill>
                            <a:schemeClr val="tx1"/>
                          </a:solidFill>
                        </a:rPr>
                        <a:t>aralığı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2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Potasyum 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tr-TR" b="0" baseline="0" dirty="0" err="1">
                          <a:solidFill>
                            <a:schemeClr val="tx1"/>
                          </a:solidFill>
                        </a:rPr>
                        <a:t>mmol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/L)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6,24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3,5-5,5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6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Klor </a:t>
                      </a:r>
                      <a:r>
                        <a:rPr lang="tr-TR" b="0" baseline="0" dirty="0" err="1">
                          <a:solidFill>
                            <a:schemeClr val="tx1"/>
                          </a:solidFill>
                        </a:rPr>
                        <a:t>mEq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/L)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605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Kalsiyum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7,26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8,6-10 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8605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Sodyum mmol/L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131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136-145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605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Fosfor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2,78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2,5-4,5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4248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Magnezyum mg/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1,57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1,6-2,4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143668" cy="1080120"/>
          </a:xfrm>
        </p:spPr>
        <p:txBody>
          <a:bodyPr/>
          <a:lstStyle/>
          <a:p>
            <a:r>
              <a:rPr lang="tr-TR" dirty="0"/>
              <a:t>LABORATUVAR SONUÇLARI</a:t>
            </a:r>
          </a:p>
        </p:txBody>
      </p:sp>
    </p:spTree>
    <p:extLst>
      <p:ext uri="{BB962C8B-B14F-4D97-AF65-F5344CB8AC3E}">
        <p14:creationId xmlns:p14="http://schemas.microsoft.com/office/powerpoint/2010/main" val="414588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116326"/>
              </p:ext>
            </p:extLst>
          </p:nvPr>
        </p:nvGraphicFramePr>
        <p:xfrm>
          <a:off x="2097240" y="1484782"/>
          <a:ext cx="4995040" cy="4949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3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0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tetkik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sonuç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referans aralığı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b="0" baseline="0" dirty="0" err="1">
                          <a:solidFill>
                            <a:schemeClr val="tx1"/>
                          </a:solidFill>
                        </a:rPr>
                        <a:t>Bilirubin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 (mg/</a:t>
                      </a:r>
                      <a:r>
                        <a:rPr lang="tr-TR" b="0" baseline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) 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0,99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  0-12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Direkt 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Bilirübin</a:t>
                      </a: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mg/</a:t>
                      </a:r>
                      <a:r>
                        <a:rPr lang="tr-TR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dL</a:t>
                      </a:r>
                      <a:endParaRPr lang="tr-TR" sz="18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0,85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0-0,3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Serbest T4 (ng/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dL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1,30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0,78-1,51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6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TSH (</a:t>
                      </a:r>
                      <a:r>
                        <a:rPr lang="tr-TR" b="0" dirty="0" err="1">
                          <a:solidFill>
                            <a:schemeClr val="tx1"/>
                          </a:solidFill>
                        </a:rPr>
                        <a:t>mIU</a:t>
                      </a: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/L)</a:t>
                      </a: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1,230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0,48-4,81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09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Procalcitonin</a:t>
                      </a:r>
                      <a:r>
                        <a:rPr lang="tr-TR" b="0" baseline="0" dirty="0">
                          <a:solidFill>
                            <a:schemeClr val="tx1"/>
                          </a:solidFill>
                        </a:rPr>
                        <a:t> (mikrogram/L)</a:t>
                      </a:r>
                      <a:endParaRPr lang="tr-TR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tr-TR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1,40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0,1-2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158"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Anti TPO IU/ML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&lt;9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>
                          <a:solidFill>
                            <a:schemeClr val="tx1"/>
                          </a:solidFill>
                        </a:rPr>
                        <a:t>0-34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7" name="Başlık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6143668" cy="1080120"/>
          </a:xfrm>
        </p:spPr>
        <p:txBody>
          <a:bodyPr/>
          <a:lstStyle/>
          <a:p>
            <a:r>
              <a:rPr lang="tr-TR" dirty="0"/>
              <a:t>LABORATUVAR SONUÇLARI</a:t>
            </a:r>
          </a:p>
        </p:txBody>
      </p:sp>
    </p:spTree>
    <p:extLst>
      <p:ext uri="{BB962C8B-B14F-4D97-AF65-F5344CB8AC3E}">
        <p14:creationId xmlns:p14="http://schemas.microsoft.com/office/powerpoint/2010/main" val="116597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LABORATUVAR SONUÇLARI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Burun kültürü    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Boğaz kültürü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İdrar kültürü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Balgam kültürü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Gaita kültürü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Kan kültürü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6" name="Sağ Ayraç 5"/>
          <p:cNvSpPr/>
          <p:nvPr/>
        </p:nvSpPr>
        <p:spPr>
          <a:xfrm>
            <a:off x="4071934" y="1714488"/>
            <a:ext cx="2012234" cy="3384376"/>
          </a:xfrm>
          <a:prstGeom prst="rightBrace">
            <a:avLst/>
          </a:prstGeom>
          <a:ln w="38100">
            <a:solidFill>
              <a:srgbClr val="123D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6084168" y="3000372"/>
            <a:ext cx="2559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ÜREME  OLMADI</a:t>
            </a:r>
          </a:p>
        </p:txBody>
      </p:sp>
    </p:spTree>
    <p:extLst>
      <p:ext uri="{BB962C8B-B14F-4D97-AF65-F5344CB8AC3E}">
        <p14:creationId xmlns:p14="http://schemas.microsoft.com/office/powerpoint/2010/main" val="22621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7203DE-2571-CDF2-CCA3-34C2E866B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66" y="731837"/>
            <a:ext cx="6143668" cy="1570186"/>
          </a:xfrm>
        </p:spPr>
        <p:txBody>
          <a:bodyPr/>
          <a:lstStyle/>
          <a:p>
            <a:r>
              <a:rPr lang="tr-TR" dirty="0"/>
              <a:t>Tam idrar tetkiki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B0DDFA-4462-75FF-FE0E-036A49FDC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636913"/>
            <a:ext cx="6643734" cy="1368152"/>
          </a:xfrm>
        </p:spPr>
        <p:txBody>
          <a:bodyPr/>
          <a:lstStyle/>
          <a:p>
            <a:r>
              <a:rPr lang="tr-TR" dirty="0"/>
              <a:t>Patolojik bir sorun yok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1C8EDCC-0851-71C5-DC85-CC6895382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85F0A65-2D00-539A-CA20-7A4021A3D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810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6095600" cy="1138138"/>
          </a:xfrm>
        </p:spPr>
        <p:txBody>
          <a:bodyPr>
            <a:normAutofit/>
          </a:bodyPr>
          <a:lstStyle/>
          <a:p>
            <a:r>
              <a:rPr lang="tr-TR" dirty="0"/>
              <a:t>Tüm Batın </a:t>
            </a:r>
            <a:r>
              <a:rPr lang="tr-TR" dirty="0" err="1"/>
              <a:t>USG‘de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Her iki böbrek parankim ekosu, </a:t>
            </a:r>
            <a:r>
              <a:rPr lang="tr-TR" sz="2800" dirty="0" err="1"/>
              <a:t>grade</a:t>
            </a:r>
            <a:r>
              <a:rPr lang="tr-TR" sz="2800" dirty="0"/>
              <a:t> 1 renal parankimal hastalıkla uyumlu artmış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Batında en derin yerinde 90mm derinliğe ulaşan yaygın asit mevcut.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Uterusta büyüklüğü 37x38 mm olan birkaç adet </a:t>
            </a:r>
            <a:r>
              <a:rPr lang="tr-TR" sz="2800" dirty="0" err="1"/>
              <a:t>hipo</a:t>
            </a:r>
            <a:r>
              <a:rPr lang="tr-TR" sz="2800" dirty="0"/>
              <a:t> </a:t>
            </a:r>
            <a:r>
              <a:rPr lang="tr-TR" sz="2800" dirty="0" err="1"/>
              <a:t>ekoik</a:t>
            </a:r>
            <a:r>
              <a:rPr lang="tr-TR" sz="2800" dirty="0"/>
              <a:t> </a:t>
            </a:r>
            <a:r>
              <a:rPr lang="tr-TR" sz="2800" dirty="0" err="1"/>
              <a:t>miymatö</a:t>
            </a:r>
            <a:r>
              <a:rPr lang="tr-TR" sz="2800" dirty="0"/>
              <a:t> lezyon izlenmiş.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Mesanede majör </a:t>
            </a:r>
            <a:r>
              <a:rPr lang="tr-TR" sz="2800" dirty="0" err="1"/>
              <a:t>sonopatoloji</a:t>
            </a:r>
            <a:r>
              <a:rPr lang="tr-TR" sz="2800" dirty="0"/>
              <a:t> izlenmemiş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   </a:t>
            </a:r>
          </a:p>
          <a:p>
            <a:pPr>
              <a:lnSpc>
                <a:spcPct val="150000"/>
              </a:lnSpc>
            </a:pPr>
            <a:endParaRPr lang="tr-TR" dirty="0"/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280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Kontrastsız Toraks  BT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85852" y="1268760"/>
            <a:ext cx="6643734" cy="404555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dirty="0"/>
              <a:t>Cilt altı yaygın kalp yetmezliğine bağlı olabilecek ödem ile uyumlu dansite artışı izlenmiştir.</a:t>
            </a:r>
          </a:p>
          <a:p>
            <a:pPr>
              <a:lnSpc>
                <a:spcPct val="150000"/>
              </a:lnSpc>
            </a:pPr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dirty="0" err="1"/>
              <a:t>Plevrel</a:t>
            </a:r>
            <a:r>
              <a:rPr lang="tr-TR" sz="2800" dirty="0"/>
              <a:t> efüzyon yoktur.</a:t>
            </a:r>
          </a:p>
          <a:p>
            <a:pPr>
              <a:lnSpc>
                <a:spcPct val="150000"/>
              </a:lnSpc>
            </a:pPr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dirty="0"/>
              <a:t>Her iki böbrek parankim dokusu </a:t>
            </a:r>
            <a:r>
              <a:rPr lang="tr-TR" sz="2800" dirty="0" err="1"/>
              <a:t>grade</a:t>
            </a:r>
            <a:r>
              <a:rPr lang="tr-TR" sz="2800" dirty="0"/>
              <a:t> 2renal parankimal hastalıkla uyumlu olarak izlenmiştir.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541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A0D817-85D7-876C-51E9-A2BFE172E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Yüzeyel</a:t>
            </a:r>
            <a:r>
              <a:rPr lang="tr-TR" dirty="0"/>
              <a:t> doku tetkiki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F915D9-4BA3-4935-640C-B5D610B6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Sağ batın kadranda 29x50mm boyutlarında </a:t>
            </a:r>
            <a:r>
              <a:rPr lang="tr-TR" dirty="0" err="1"/>
              <a:t>anekoik</a:t>
            </a:r>
            <a:r>
              <a:rPr lang="tr-TR" dirty="0"/>
              <a:t> alanı izlenmiştir.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DB15AF6-1A7D-174D-5784-2368B9345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0E63E38-2230-81AF-E102-E99246E5A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603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21B22E-AE8C-2E88-004E-3DDFAE69F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Üriner sistem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E8A413-1157-0E09-455E-89B16F0D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Sağ böbrek 88mm parankim kalınlık9 mm azalmıştır Sol böbrek83mm parankim 6,5mm </a:t>
            </a:r>
          </a:p>
          <a:p>
            <a:r>
              <a:rPr lang="tr-TR" dirty="0"/>
              <a:t>Her iki böbrekte en büyüğü 2 cm olan birkaç adet kist izlenmiştir</a:t>
            </a:r>
          </a:p>
          <a:p>
            <a:r>
              <a:rPr lang="tr-TR" dirty="0"/>
              <a:t>Taş görülmemiştir. Batında yaygın sıvı mevcuttur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66BDDB3-0221-A3F3-CA96-553C45E17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C59E623-2C18-C7D7-126A-266AD55E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898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7C98E1-CF37-92F3-0E49-F85D4D510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Her iki alt </a:t>
            </a:r>
            <a:r>
              <a:rPr lang="tr-TR" dirty="0" err="1"/>
              <a:t>eksremite</a:t>
            </a:r>
            <a:r>
              <a:rPr lang="tr-TR" dirty="0"/>
              <a:t> venöz </a:t>
            </a:r>
            <a:r>
              <a:rPr lang="tr-TR" dirty="0" err="1"/>
              <a:t>dopler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FDDE16-C8A0-ADE3-6F12-BF89BAAD6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Her iki bacakta ödem mevcuttur</a:t>
            </a:r>
          </a:p>
          <a:p>
            <a:r>
              <a:rPr lang="tr-TR" dirty="0"/>
              <a:t>Bilateral vena </a:t>
            </a:r>
            <a:r>
              <a:rPr lang="tr-TR" dirty="0" err="1"/>
              <a:t>safena</a:t>
            </a:r>
            <a:r>
              <a:rPr lang="tr-TR" dirty="0"/>
              <a:t> </a:t>
            </a:r>
            <a:r>
              <a:rPr lang="tr-TR" dirty="0" err="1"/>
              <a:t>magna</a:t>
            </a:r>
            <a:r>
              <a:rPr lang="tr-TR" dirty="0"/>
              <a:t> ve her iki vena </a:t>
            </a:r>
            <a:r>
              <a:rPr lang="tr-TR" dirty="0" err="1"/>
              <a:t>safenno</a:t>
            </a:r>
            <a:r>
              <a:rPr lang="tr-TR" dirty="0"/>
              <a:t> </a:t>
            </a:r>
            <a:r>
              <a:rPr lang="tr-TR" dirty="0" err="1"/>
              <a:t>parva</a:t>
            </a:r>
            <a:r>
              <a:rPr lang="tr-TR" dirty="0"/>
              <a:t> normal </a:t>
            </a:r>
            <a:r>
              <a:rPr lang="tr-TR" dirty="0" err="1"/>
              <a:t>kalibrastonda</a:t>
            </a:r>
            <a:r>
              <a:rPr lang="tr-TR" dirty="0"/>
              <a:t> ve normal eko yapısındadır</a:t>
            </a:r>
          </a:p>
          <a:p>
            <a:r>
              <a:rPr lang="tr-TR" dirty="0"/>
              <a:t>Reflü akım ve trombüs saptanmamıştır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8FC260B-7E3F-7344-92EE-68FCF0DA9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0C28D58-D4AB-2C27-DC91-67385BAA3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04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CDA82E-F3B2-B90C-6873-6DC49889C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1052736"/>
            <a:ext cx="6143668" cy="1368152"/>
          </a:xfrm>
        </p:spPr>
        <p:txBody>
          <a:bodyPr>
            <a:normAutofit/>
          </a:bodyPr>
          <a:lstStyle/>
          <a:p>
            <a:r>
              <a:rPr lang="tr-TR" dirty="0"/>
              <a:t>Bilateral alt ekstremite arteriyel sistem </a:t>
            </a:r>
            <a:r>
              <a:rPr lang="tr-TR" dirty="0" err="1"/>
              <a:t>dopler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2E2881-39DC-3973-1F01-35B658D21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996952"/>
            <a:ext cx="6643734" cy="3129211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Patolojik bir bulgu saptanmadı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ED7217C-6E58-E4D7-56E7-6DFFC46D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8C6D2CA-1C6C-BA11-4037-465FE1E42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20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A7408E-2B13-26F9-3827-490E2F112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786210"/>
          </a:xfrm>
        </p:spPr>
        <p:txBody>
          <a:bodyPr>
            <a:normAutofit/>
          </a:bodyPr>
          <a:lstStyle/>
          <a:p>
            <a:r>
              <a:rPr lang="tr-TR" dirty="0"/>
              <a:t>Bilateral üst ekstremite arteriyel sistem </a:t>
            </a:r>
            <a:r>
              <a:rPr lang="tr-TR" dirty="0" err="1"/>
              <a:t>dopler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9061BC-E1B8-C146-1F76-CAE59A360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564904"/>
            <a:ext cx="6643734" cy="3561259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Sol </a:t>
            </a:r>
            <a:r>
              <a:rPr lang="tr-TR" dirty="0" err="1"/>
              <a:t>radial</a:t>
            </a:r>
            <a:r>
              <a:rPr lang="tr-TR" dirty="0"/>
              <a:t> arter ve sağ </a:t>
            </a:r>
            <a:r>
              <a:rPr lang="tr-TR" dirty="0" err="1"/>
              <a:t>ulnar</a:t>
            </a:r>
            <a:r>
              <a:rPr lang="tr-TR" dirty="0"/>
              <a:t> arter belirgin </a:t>
            </a:r>
            <a:r>
              <a:rPr lang="tr-TR" dirty="0" err="1"/>
              <a:t>hipoplaziktir</a:t>
            </a:r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166E033-4E91-2C55-D3F1-8BDFDB84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EC36DCE-A8BF-7CF5-165C-A5698CEE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118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E95F0D-6BDD-DED8-4E1B-A57CF51A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2074242"/>
          </a:xfrm>
        </p:spPr>
        <p:txBody>
          <a:bodyPr>
            <a:normAutofit/>
          </a:bodyPr>
          <a:lstStyle/>
          <a:p>
            <a:r>
              <a:rPr lang="tr-TR" dirty="0"/>
              <a:t>Bilateral Üst ekstremite venöz sistem </a:t>
            </a:r>
            <a:r>
              <a:rPr lang="tr-TR" dirty="0" err="1"/>
              <a:t>dopler</a:t>
            </a:r>
            <a:r>
              <a:rPr lang="tr-TR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3ACAC8-1DD1-C958-0B05-314FA3741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499" y="2708920"/>
            <a:ext cx="6643734" cy="3445843"/>
          </a:xfrm>
        </p:spPr>
        <p:txBody>
          <a:bodyPr/>
          <a:lstStyle/>
          <a:p>
            <a:r>
              <a:rPr lang="tr-TR" dirty="0"/>
              <a:t>Normal üst ekstremite venöz </a:t>
            </a:r>
            <a:r>
              <a:rPr lang="tr-TR" dirty="0" err="1"/>
              <a:t>dopler</a:t>
            </a:r>
            <a:r>
              <a:rPr lang="tr-TR" dirty="0"/>
              <a:t> USG inceleme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C7CFA60-D925-1910-08B7-32E5A4C8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74E1B02-BFD6-1374-F72F-533E20E3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821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B38EE3-DAFB-AD65-9547-CD0EEBBB2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7"/>
            <a:ext cx="6143668" cy="2204095"/>
          </a:xfrm>
        </p:spPr>
        <p:txBody>
          <a:bodyPr/>
          <a:lstStyle/>
          <a:p>
            <a:r>
              <a:rPr lang="tr-TR" dirty="0" err="1"/>
              <a:t>Troid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F6EB05-9A8E-8B77-2192-FBA2BB6F0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060848"/>
            <a:ext cx="6643734" cy="4065315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Sağ lobda 6x4 mm nodul</a:t>
            </a:r>
          </a:p>
          <a:p>
            <a:endParaRPr lang="tr-TR" dirty="0"/>
          </a:p>
          <a:p>
            <a:r>
              <a:rPr lang="tr-TR" dirty="0"/>
              <a:t>Sol lobda 2mm kist mevcut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1C0050-1B06-2898-D7D4-4A2D43475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A3E1B3F-BEB5-ACFD-A880-7368E6AD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14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99623E-483E-DA49-78D6-E055269F2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930226"/>
          </a:xfrm>
        </p:spPr>
        <p:txBody>
          <a:bodyPr/>
          <a:lstStyle/>
          <a:p>
            <a:r>
              <a:rPr lang="tr-TR" dirty="0" err="1"/>
              <a:t>Kontrassız</a:t>
            </a:r>
            <a:r>
              <a:rPr lang="tr-TR" dirty="0"/>
              <a:t> </a:t>
            </a:r>
            <a:r>
              <a:rPr lang="tr-TR" dirty="0" err="1"/>
              <a:t>kraniyal</a:t>
            </a:r>
            <a:r>
              <a:rPr lang="tr-TR" dirty="0"/>
              <a:t> BTT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342A14-0818-AE70-DA80-AB457A74E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Normal serebral BT izlenmiştir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70A8D1C-B5D0-77DA-BE1C-E46772497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7F3613B-0A6A-ABC4-E45A-AE149738F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260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D38D82-44F5-C379-A5D7-F34FD9A2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Kontrastsız toraks BT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877588-0908-6A33-D29F-71E9672ED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Asendan</a:t>
            </a:r>
            <a:r>
              <a:rPr lang="tr-TR" dirty="0"/>
              <a:t> </a:t>
            </a:r>
            <a:r>
              <a:rPr lang="tr-TR" dirty="0" err="1"/>
              <a:t>aortda</a:t>
            </a:r>
            <a:r>
              <a:rPr lang="tr-TR" dirty="0"/>
              <a:t> stent-greft gözlendi</a:t>
            </a:r>
          </a:p>
          <a:p>
            <a:r>
              <a:rPr lang="tr-TR" dirty="0"/>
              <a:t>Koroner arter </a:t>
            </a:r>
            <a:r>
              <a:rPr lang="tr-TR" dirty="0" err="1"/>
              <a:t>lojlarında</a:t>
            </a:r>
            <a:r>
              <a:rPr lang="tr-TR" dirty="0"/>
              <a:t> kalsifik </a:t>
            </a:r>
            <a:r>
              <a:rPr lang="tr-TR"/>
              <a:t>plaklar izlendi.</a:t>
            </a:r>
            <a:endParaRPr lang="tr-TR" dirty="0"/>
          </a:p>
          <a:p>
            <a:r>
              <a:rPr lang="tr-TR" dirty="0"/>
              <a:t>Her iki alt lobda sekel </a:t>
            </a:r>
            <a:r>
              <a:rPr lang="tr-TR" dirty="0" err="1"/>
              <a:t>retüküler</a:t>
            </a:r>
            <a:r>
              <a:rPr lang="tr-TR" dirty="0"/>
              <a:t> dansite ve solda </a:t>
            </a:r>
            <a:r>
              <a:rPr lang="tr-TR" dirty="0" err="1"/>
              <a:t>subsegmenter</a:t>
            </a:r>
            <a:r>
              <a:rPr lang="tr-TR" dirty="0"/>
              <a:t> atelektazi izlenmiştir.</a:t>
            </a:r>
          </a:p>
          <a:p>
            <a:r>
              <a:rPr lang="tr-TR" dirty="0"/>
              <a:t>Hepatik  alanda serbest mayi izlenmiştir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7A0466D-2B46-ECC4-CEB3-9C346F039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41D4AF0-D083-DBE4-8890-DC7CEAD0F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87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1AECB8-5705-07EE-CD63-D67B45F1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786210"/>
          </a:xfrm>
        </p:spPr>
        <p:txBody>
          <a:bodyPr/>
          <a:lstStyle/>
          <a:p>
            <a:r>
              <a:rPr lang="tr-TR" dirty="0"/>
              <a:t>Sol kol kalp </a:t>
            </a:r>
            <a:r>
              <a:rPr lang="tr-TR" dirty="0" err="1"/>
              <a:t>katerizasyonu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05DB01-E169-E749-201E-D53E778B0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420888"/>
            <a:ext cx="6643734" cy="3705275"/>
          </a:xfrm>
        </p:spPr>
        <p:txBody>
          <a:bodyPr/>
          <a:lstStyle/>
          <a:p>
            <a:r>
              <a:rPr lang="tr-TR" dirty="0"/>
              <a:t>Mitral yetersizlik </a:t>
            </a:r>
            <a:r>
              <a:rPr lang="tr-TR" dirty="0" err="1"/>
              <a:t>grade</a:t>
            </a:r>
            <a:r>
              <a:rPr lang="tr-TR" dirty="0"/>
              <a:t> 2</a:t>
            </a:r>
          </a:p>
          <a:p>
            <a:r>
              <a:rPr lang="tr-TR" dirty="0"/>
              <a:t>Triküspit yetersizliği </a:t>
            </a:r>
            <a:r>
              <a:rPr lang="tr-TR" dirty="0" err="1"/>
              <a:t>grade</a:t>
            </a:r>
            <a:r>
              <a:rPr lang="tr-TR" dirty="0"/>
              <a:t> 1</a:t>
            </a:r>
          </a:p>
          <a:p>
            <a:r>
              <a:rPr lang="tr-TR" dirty="0"/>
              <a:t>EF:%35</a:t>
            </a:r>
          </a:p>
          <a:p>
            <a:r>
              <a:rPr lang="tr-TR" dirty="0"/>
              <a:t>Kalp dokusu biyopsisi</a:t>
            </a:r>
          </a:p>
          <a:p>
            <a:r>
              <a:rPr lang="tr-TR" dirty="0"/>
              <a:t>(Bu </a:t>
            </a:r>
            <a:r>
              <a:rPr lang="tr-TR" dirty="0" err="1"/>
              <a:t>anjıyo</a:t>
            </a:r>
            <a:r>
              <a:rPr lang="tr-TR" dirty="0"/>
              <a:t> hemodiyalize başladıktan 5 ay sonra yapılmıştır)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28D883-9AE1-3683-74C9-0F8ECCA4A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018E206-A07B-A4D9-4630-46CAA2E4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085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6FEC49-9926-0909-4EF9-E0B485DF4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Renal arter </a:t>
            </a:r>
            <a:r>
              <a:rPr lang="tr-TR" dirty="0" err="1"/>
              <a:t>dopler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BE0E74-EA4D-8DD0-3A82-9439DB9DB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 Sağ böbrek 95mm parankim kalınlığı 9mmm fizyolojik alt sınırda</a:t>
            </a:r>
          </a:p>
          <a:p>
            <a:r>
              <a:rPr lang="tr-TR" dirty="0"/>
              <a:t>Sol böbrek 83mm parankim kalınlığı 7.5mm kalınlaşması azalmış durumda</a:t>
            </a:r>
          </a:p>
          <a:p>
            <a:r>
              <a:rPr lang="tr-TR" dirty="0"/>
              <a:t>Sol böbrek akım hızı azalmış durumda kanlanma azalmıştır</a:t>
            </a:r>
          </a:p>
          <a:p>
            <a:r>
              <a:rPr lang="tr-TR" dirty="0"/>
              <a:t>Her </a:t>
            </a:r>
            <a:r>
              <a:rPr lang="tr-TR" dirty="0" err="1"/>
              <a:t>ıki</a:t>
            </a:r>
            <a:r>
              <a:rPr lang="tr-TR" dirty="0"/>
              <a:t> böbrekte de en büyüğü 2cm olan kistler mevcut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7AAF22F-4A08-E649-A4C5-5E7436F3B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FB473F0-E7C6-7CBF-798B-E418664F2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226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8EAF91-6198-B264-0A5A-CDE8CC4C9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Renal BT Anjiyo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2E8840-3112-D192-3E87-6E498E055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Abdominal aort çap ve </a:t>
            </a:r>
            <a:r>
              <a:rPr lang="tr-TR" dirty="0" err="1"/>
              <a:t>kontraslanması</a:t>
            </a:r>
            <a:r>
              <a:rPr lang="tr-TR" dirty="0"/>
              <a:t> tabidir.</a:t>
            </a:r>
          </a:p>
          <a:p>
            <a:endParaRPr lang="tr-TR" dirty="0"/>
          </a:p>
          <a:p>
            <a:r>
              <a:rPr lang="tr-TR" dirty="0"/>
              <a:t>Renal arterlerde stenoz izlenmemiştir.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FE2C511-1E0A-57E1-30BF-8339F9D49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9CB8BA0-263F-1BDB-CE84-306AE5D8C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66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37E2DE-CB89-7FF6-C27E-2A773F24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2506290"/>
          </a:xfrm>
        </p:spPr>
        <p:txBody>
          <a:bodyPr/>
          <a:lstStyle/>
          <a:p>
            <a:r>
              <a:rPr lang="tr-TR" dirty="0" err="1"/>
              <a:t>Endomiyokardiyal</a:t>
            </a:r>
            <a:r>
              <a:rPr lang="tr-TR" dirty="0"/>
              <a:t> biyopsi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FF0AE2-C7D2-DFE3-2F28-BFE4453DD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2420888"/>
            <a:ext cx="6643734" cy="3705275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Yapılan biyopsi hastanın nakil kalbinde rejeksiyon olmadığı anlaşıldı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F69C1AD-C4B9-89D0-A05A-579D18F5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B69A421-9E2A-6C3F-C5AF-E4D82594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13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6E442A-DACD-32B2-96D1-B2001378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Hepatobilier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5599FC5-FFBF-DF9A-3D50-1DA12B299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Karaciğer </a:t>
            </a:r>
            <a:r>
              <a:rPr lang="tr-TR" dirty="0" err="1"/>
              <a:t>nolmal</a:t>
            </a:r>
            <a:r>
              <a:rPr lang="tr-TR" dirty="0"/>
              <a:t> boyutta</a:t>
            </a:r>
          </a:p>
          <a:p>
            <a:r>
              <a:rPr lang="tr-TR" dirty="0" err="1"/>
              <a:t>Perihepatik</a:t>
            </a:r>
            <a:r>
              <a:rPr lang="tr-TR" dirty="0"/>
              <a:t>, </a:t>
            </a:r>
            <a:r>
              <a:rPr lang="tr-TR" dirty="0" err="1"/>
              <a:t>perispenik</a:t>
            </a:r>
            <a:r>
              <a:rPr lang="tr-TR" dirty="0"/>
              <a:t> </a:t>
            </a:r>
            <a:r>
              <a:rPr lang="tr-TR" dirty="0" err="1"/>
              <a:t>serbes</a:t>
            </a:r>
            <a:r>
              <a:rPr lang="tr-TR" dirty="0"/>
              <a:t> sıvı izlenmiştir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8CBE4DE-D7B0-40D4-2F7D-7B380F0B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353D7A8-587B-185A-FF95-CC0157B1D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71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204104-98B1-DF7F-17E6-FA86B49A0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714202"/>
          </a:xfrm>
        </p:spPr>
        <p:txBody>
          <a:bodyPr/>
          <a:lstStyle/>
          <a:p>
            <a:r>
              <a:rPr lang="tr-TR" dirty="0" err="1"/>
              <a:t>Yüzeyel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D4B2B6-F003-CDEC-B650-01C5F441A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Sağ </a:t>
            </a:r>
            <a:r>
              <a:rPr lang="tr-TR" dirty="0" err="1"/>
              <a:t>inguinal</a:t>
            </a:r>
            <a:r>
              <a:rPr lang="tr-TR" dirty="0"/>
              <a:t> bölgede </a:t>
            </a:r>
            <a:r>
              <a:rPr lang="tr-TR" dirty="0" err="1"/>
              <a:t>herni</a:t>
            </a:r>
            <a:r>
              <a:rPr lang="tr-TR" dirty="0"/>
              <a:t> bağırsak ansı ve batınla </a:t>
            </a:r>
            <a:r>
              <a:rPr lang="tr-TR" dirty="0" err="1"/>
              <a:t>ılişkili</a:t>
            </a:r>
            <a:r>
              <a:rPr lang="tr-TR" dirty="0"/>
              <a:t> </a:t>
            </a:r>
            <a:r>
              <a:rPr lang="tr-TR" dirty="0" err="1"/>
              <a:t>serbes</a:t>
            </a:r>
            <a:r>
              <a:rPr lang="tr-TR" dirty="0"/>
              <a:t> mayi izlenmiştir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C91465C-3D38-E8AE-11FE-040170CF2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D033BF6-7DDE-E457-53D5-280AF5C11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277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E7AD48-5E6C-31BE-2FB2-7F0C8681C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7"/>
            <a:ext cx="6143668" cy="2636143"/>
          </a:xfrm>
        </p:spPr>
        <p:txBody>
          <a:bodyPr/>
          <a:lstStyle/>
          <a:p>
            <a:r>
              <a:rPr lang="tr-TR" dirty="0" err="1"/>
              <a:t>Tiroid</a:t>
            </a:r>
            <a:r>
              <a:rPr lang="tr-TR" dirty="0"/>
              <a:t>  USG: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E56182-DA0F-C98B-A27E-31BE850A7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3140968"/>
            <a:ext cx="6643734" cy="2985195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Herhangi bir patoloji saptanmadı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D3F65D2-C5BB-04FD-CC1C-B141C8E2C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8F96938-97A5-410D-7733-2262E9CB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9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8F62E4-C627-4927-6632-72856F128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1340768"/>
            <a:ext cx="6143668" cy="2088232"/>
          </a:xfrm>
        </p:spPr>
        <p:txBody>
          <a:bodyPr>
            <a:normAutofit/>
          </a:bodyPr>
          <a:lstStyle/>
          <a:p>
            <a:r>
              <a:rPr lang="tr-TR" dirty="0"/>
              <a:t>Karotis-Vertebral arter renkli </a:t>
            </a:r>
            <a:r>
              <a:rPr lang="tr-TR" dirty="0" err="1"/>
              <a:t>dopler</a:t>
            </a:r>
            <a:r>
              <a:rPr lang="tr-TR" dirty="0"/>
              <a:t> USG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0C07F5-EF11-2F84-A4E8-039275843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3428999"/>
            <a:ext cx="6643734" cy="2697164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Vertebral yetmezlik yok patoloji saptanmadı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4000D48-06CB-0E32-DBBD-8359AC790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8AA498B-73C5-5C35-7A76-4B595812F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041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EKO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Sol ventrikül sistolik fonksiyonu normal EF &amp;20(nakil olan kalp) (böbrek nakli öncesi)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Sol </a:t>
            </a:r>
            <a:r>
              <a:rPr lang="tr-TR" sz="2800" dirty="0" err="1"/>
              <a:t>ventrikül</a:t>
            </a:r>
            <a:r>
              <a:rPr lang="tr-TR" sz="2800" dirty="0"/>
              <a:t> </a:t>
            </a:r>
            <a:r>
              <a:rPr lang="tr-TR" sz="2800" dirty="0" err="1"/>
              <a:t>diyastolik</a:t>
            </a:r>
            <a:r>
              <a:rPr lang="tr-TR" sz="2800" dirty="0"/>
              <a:t> fonksiyonları normal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Mitral yetersizliği 2. derece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Triküspit yetersizliği 1. derece</a:t>
            </a:r>
            <a:r>
              <a:rPr lang="tr-TR" dirty="0"/>
              <a:t> </a:t>
            </a:r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327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3C4BB5-6610-0C57-A440-EFDCDEB2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Nefro</a:t>
            </a:r>
            <a:r>
              <a:rPr lang="tr-TR" dirty="0"/>
              <a:t> </a:t>
            </a:r>
            <a:r>
              <a:rPr lang="tr-TR" dirty="0" err="1"/>
              <a:t>konsultasyonu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AE9AC4-F8B8-121A-D374-FB62D289C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tr-TR" sz="3200" dirty="0"/>
              <a:t>Sabah yapılan vizitte hastanın nefroloji konsültasyonu istenmiş</a:t>
            </a:r>
          </a:p>
          <a:p>
            <a:pPr>
              <a:lnSpc>
                <a:spcPct val="150000"/>
              </a:lnSpc>
            </a:pPr>
            <a:r>
              <a:rPr lang="tr-TR" sz="3200" dirty="0"/>
              <a:t>Nefroloji konsültasyonu sonucunda hastanın 4 saat hemodiyaliz yapılmasına karar verildi</a:t>
            </a:r>
          </a:p>
          <a:p>
            <a:pPr>
              <a:lnSpc>
                <a:spcPct val="150000"/>
              </a:lnSpc>
            </a:pPr>
            <a:r>
              <a:rPr lang="tr-TR" sz="3200" dirty="0"/>
              <a:t> (ilk 2 saat </a:t>
            </a:r>
            <a:r>
              <a:rPr lang="tr-TR" sz="3200" dirty="0" err="1"/>
              <a:t>HD+UF;son</a:t>
            </a:r>
            <a:r>
              <a:rPr lang="tr-TR" sz="3200" dirty="0"/>
              <a:t> 2 saat sadece UF; UF:2000cc)</a:t>
            </a:r>
          </a:p>
          <a:p>
            <a:pPr>
              <a:lnSpc>
                <a:spcPct val="150000"/>
              </a:lnSpc>
            </a:pPr>
            <a:r>
              <a:rPr lang="tr-TR" sz="3200" dirty="0"/>
              <a:t>Hekimden hemodiyaliz istemi yazılı alındı.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2B33473-D86F-0012-7C77-259964166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0D66858-55D1-874E-F15D-0D98FB4D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132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268760"/>
            <a:ext cx="6643734" cy="4857403"/>
          </a:xfrm>
        </p:spPr>
        <p:txBody>
          <a:bodyPr/>
          <a:lstStyle/>
          <a:p>
            <a:r>
              <a:rPr lang="tr-TR" sz="2800" dirty="0"/>
              <a:t>Hastanın yoğun bakım onamı ve hemodiyaliz onamı alınmakta</a:t>
            </a:r>
            <a:endParaRPr lang="tr-TR" dirty="0"/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43</a:t>
            </a:fld>
            <a:endParaRPr lang="tr-T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7969" t="29167" r="3437" b="26666"/>
          <a:stretch>
            <a:fillRect/>
          </a:stretch>
        </p:blipFill>
        <p:spPr bwMode="auto">
          <a:xfrm>
            <a:off x="1285852" y="2411760"/>
            <a:ext cx="7000924" cy="417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Oval"/>
          <p:cNvSpPr/>
          <p:nvPr/>
        </p:nvSpPr>
        <p:spPr>
          <a:xfrm>
            <a:off x="2214546" y="4827840"/>
            <a:ext cx="3286148" cy="401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734E5B1-61D6-72D2-F8AE-540A46B89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327201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600201"/>
            <a:ext cx="6643734" cy="290892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tr-TR" sz="28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800" dirty="0"/>
              <a:t>Hastaya sol </a:t>
            </a:r>
            <a:r>
              <a:rPr lang="tr-TR" sz="2800" dirty="0" err="1"/>
              <a:t>jugulerine</a:t>
            </a:r>
            <a:r>
              <a:rPr lang="tr-TR" sz="2800" dirty="0"/>
              <a:t> geçici diyaliz kateteri açıldı ardından tele çekildi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44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233D1B7-55D5-F466-FCA2-753831CF8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2002234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63485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2204864"/>
            <a:ext cx="6643734" cy="40816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tr-TR" sz="2800" dirty="0"/>
              <a:t>Hastanın ELISA sonucuna göre negatif makinada diyalizin yapılmasına karar verildi.</a:t>
            </a:r>
          </a:p>
          <a:p>
            <a:pPr>
              <a:buFont typeface="Wingdings" pitchFamily="2" charset="2"/>
              <a:buChar char="§"/>
            </a:pPr>
            <a:r>
              <a:rPr lang="tr-TR" sz="2800" dirty="0"/>
              <a:t>1,6 m2 </a:t>
            </a:r>
            <a:r>
              <a:rPr lang="tr-TR" sz="2800" dirty="0" err="1"/>
              <a:t>high-flux</a:t>
            </a:r>
            <a:r>
              <a:rPr lang="tr-TR" sz="2800" dirty="0"/>
              <a:t> </a:t>
            </a:r>
            <a:r>
              <a:rPr lang="tr-TR" sz="2800" dirty="0" err="1"/>
              <a:t>diyalizör</a:t>
            </a:r>
            <a:r>
              <a:rPr lang="tr-TR" sz="2800" dirty="0"/>
              <a:t> seçildi</a:t>
            </a:r>
          </a:p>
          <a:p>
            <a:pPr>
              <a:buFont typeface="Wingdings" pitchFamily="2" charset="2"/>
              <a:buChar char="§"/>
            </a:pPr>
            <a:r>
              <a:rPr lang="tr-TR" sz="2800" dirty="0"/>
              <a:t>Biyokimya sonucuna göre,</a:t>
            </a:r>
          </a:p>
          <a:p>
            <a:pPr lvl="1">
              <a:buNone/>
            </a:pPr>
            <a:r>
              <a:rPr lang="tr-TR" b="1" dirty="0"/>
              <a:t>Solüsyonu</a:t>
            </a:r>
            <a:r>
              <a:rPr lang="tr-TR" dirty="0"/>
              <a:t>: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/>
              <a:t>K:1</a:t>
            </a:r>
          </a:p>
          <a:p>
            <a:pPr lvl="1">
              <a:buFont typeface="Wingdings" pitchFamily="2" charset="2"/>
              <a:buChar char="ü"/>
            </a:pPr>
            <a:r>
              <a:rPr lang="tr-TR" dirty="0"/>
              <a:t>Ca:1.25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45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883A94D-9254-32D8-B6F0-F5DA89716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195377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916832"/>
            <a:ext cx="6643734" cy="42093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dirty="0"/>
              <a:t>Nakil hasta olduğu için kişisel koruyucu ekipman giyildi.</a:t>
            </a:r>
          </a:p>
          <a:p>
            <a:pPr>
              <a:lnSpc>
                <a:spcPct val="150000"/>
              </a:lnSpc>
            </a:pPr>
            <a:r>
              <a:rPr lang="tr-TR" dirty="0"/>
              <a:t>İşlemden önce  hemşirenin el hijyeni talimatına uygun ellerini yıkaması ve dezenfekte etmesi sağlandı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46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73173C7-871A-DA97-DACD-4397A5A6A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354162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290949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2132856"/>
            <a:ext cx="6643734" cy="399330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800" dirty="0"/>
              <a:t>Makina Na:138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tr-TR" sz="2800" dirty="0"/>
              <a:t>Makina sıcaklığı:36 </a:t>
            </a:r>
            <a:r>
              <a:rPr lang="tr-TR" sz="2800" baseline="42000" dirty="0" err="1"/>
              <a:t>o</a:t>
            </a:r>
            <a:r>
              <a:rPr lang="tr-TR" sz="2800" dirty="0" err="1"/>
              <a:t>C</a:t>
            </a:r>
            <a:endParaRPr lang="tr-TR" sz="2800" dirty="0"/>
          </a:p>
          <a:p>
            <a:pPr>
              <a:lnSpc>
                <a:spcPct val="150000"/>
              </a:lnSpc>
            </a:pPr>
            <a:r>
              <a:rPr lang="tr-TR" sz="2800" dirty="0"/>
              <a:t>Diyaliz çözeltisi akış hızı 500 ml/</a:t>
            </a:r>
            <a:r>
              <a:rPr lang="tr-TR" sz="2800" dirty="0" err="1"/>
              <a:t>dk</a:t>
            </a:r>
            <a:r>
              <a:rPr lang="tr-TR" sz="2800" dirty="0"/>
              <a:t> </a:t>
            </a:r>
          </a:p>
          <a:p>
            <a:pPr>
              <a:lnSpc>
                <a:spcPct val="150000"/>
              </a:lnSpc>
            </a:pPr>
            <a:endParaRPr lang="tr-TR" sz="2800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47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8358FFD-7B22-4C6D-1F47-DB9925456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36185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85852" y="1844824"/>
            <a:ext cx="6643734" cy="38029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 err="1"/>
              <a:t>Vasgüler</a:t>
            </a:r>
            <a:r>
              <a:rPr lang="tr-TR" sz="2800" dirty="0"/>
              <a:t> giriş yolunun hazırlığı yapıldı. </a:t>
            </a:r>
            <a:r>
              <a:rPr lang="tr-TR" sz="2800" dirty="0" err="1"/>
              <a:t>Kateterın</a:t>
            </a:r>
            <a:r>
              <a:rPr lang="tr-TR" sz="2800" dirty="0"/>
              <a:t> içindeki sıvı dışarı alındı ve </a:t>
            </a:r>
            <a:r>
              <a:rPr lang="tr-TR" sz="2800" dirty="0" err="1"/>
              <a:t>kateterin</a:t>
            </a:r>
            <a:r>
              <a:rPr lang="tr-TR" sz="2800" dirty="0"/>
              <a:t> her iki lümeni serum fizyolojikle yıkandı diyaliz işlemine hazırlandı.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48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AE65352-5F18-9B36-D017-1FB0BF72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25350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85852" y="1628800"/>
            <a:ext cx="6643734" cy="37444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tr-TR" dirty="0"/>
          </a:p>
          <a:p>
            <a:pPr>
              <a:lnSpc>
                <a:spcPct val="150000"/>
              </a:lnSpc>
            </a:pPr>
            <a:r>
              <a:rPr lang="tr-TR" sz="2800" dirty="0"/>
              <a:t>Makine </a:t>
            </a:r>
            <a:r>
              <a:rPr lang="tr-TR" sz="2800" dirty="0" err="1"/>
              <a:t>setlendikten</a:t>
            </a:r>
            <a:r>
              <a:rPr lang="tr-TR" sz="2800" dirty="0"/>
              <a:t> sonra 1000 cc serum fizyolojikle  set yıkandı. Ardından set 1cc </a:t>
            </a:r>
            <a:r>
              <a:rPr lang="tr-TR" sz="2800" dirty="0" err="1"/>
              <a:t>heparinle</a:t>
            </a:r>
            <a:r>
              <a:rPr lang="tr-TR" sz="2800" dirty="0"/>
              <a:t> sirküle edildi.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Hastanın monitörünü de takip ederek 150/dk pompa  hızla  diyalizine başlandı Hastayı yavaş yavaş 250/dk hıza arttırıldı.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(Hattaki </a:t>
            </a:r>
            <a:r>
              <a:rPr lang="tr-TR" sz="2800" dirty="0" err="1"/>
              <a:t>heparinli</a:t>
            </a:r>
            <a:r>
              <a:rPr lang="tr-TR" sz="2800" dirty="0"/>
              <a:t> sıvı atık su torbasına alındı hastaya </a:t>
            </a:r>
            <a:r>
              <a:rPr lang="tr-TR" sz="2800" dirty="0" err="1"/>
              <a:t>heparınli</a:t>
            </a:r>
            <a:r>
              <a:rPr lang="tr-TR" sz="2800" dirty="0"/>
              <a:t> sıvı verilmedi)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49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AD38E3F5-7882-5267-36BA-40E7A259B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404664"/>
            <a:ext cx="5663552" cy="1368152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25350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2132856"/>
            <a:ext cx="6643734" cy="399330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/>
              <a:t>  Hastanın herhangi bir ilaca karşı  alerjisi var  mı, açlık durumu, en son kan şekeri sonucu, anti epileptik ilaç kullanıyor mu gibi hastanın genel bilgileri sorgulandı.</a:t>
            </a:r>
          </a:p>
          <a:p>
            <a:pPr marL="0" indent="0">
              <a:lnSpc>
                <a:spcPct val="150000"/>
              </a:lnSpc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50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122D311-189B-FC7D-13F4-9F4CB5FB1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476672"/>
            <a:ext cx="6143668" cy="1425996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4404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4414" y="1628800"/>
            <a:ext cx="6643734" cy="50899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Diyaliz süresince hastanın </a:t>
            </a:r>
            <a:r>
              <a:rPr lang="tr-TR" sz="2800" dirty="0" err="1"/>
              <a:t>vitalleri</a:t>
            </a:r>
            <a:r>
              <a:rPr lang="tr-TR" sz="2800" dirty="0"/>
              <a:t> 30 dakika ara ile kayıt altına alındı, </a:t>
            </a:r>
            <a:r>
              <a:rPr lang="tr-TR" sz="2800" dirty="0" err="1"/>
              <a:t>monütörü</a:t>
            </a:r>
            <a:r>
              <a:rPr lang="tr-TR" sz="2800" dirty="0"/>
              <a:t> takip edildi.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2. saatinde makinanın </a:t>
            </a:r>
            <a:r>
              <a:rPr lang="tr-TR" sz="2800" dirty="0" err="1"/>
              <a:t>diyalizat</a:t>
            </a:r>
            <a:r>
              <a:rPr lang="tr-TR" sz="2800" dirty="0"/>
              <a:t> akışı kapatıldı. Son 2 saat sadece izole ultrafiltrasyon yapıldı ve diyaliz sorunsuz bir şekilde tamamlandı.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51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78EC0ED-0706-8762-CEC3-3B8962CD2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</p:spPr>
        <p:txBody>
          <a:bodyPr/>
          <a:lstStyle/>
          <a:p>
            <a:r>
              <a:rPr lang="tr-TR" dirty="0"/>
              <a:t>Hemodiyaliz süresince</a:t>
            </a:r>
          </a:p>
        </p:txBody>
      </p:sp>
    </p:spTree>
    <p:extLst>
      <p:ext uri="{BB962C8B-B14F-4D97-AF65-F5344CB8AC3E}">
        <p14:creationId xmlns:p14="http://schemas.microsoft.com/office/powerpoint/2010/main" val="59369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0BFABF-D7A1-D42F-B312-8BA0726C5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414" y="1988840"/>
            <a:ext cx="6643734" cy="413732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tr-TR" sz="3200" dirty="0"/>
              <a:t>Yoğun bakım dosyasına yapılan işlemle ilgili gerekli notlar kayıt altına alındı.</a:t>
            </a:r>
          </a:p>
          <a:p>
            <a:pPr>
              <a:lnSpc>
                <a:spcPct val="150000"/>
              </a:lnSpc>
            </a:pPr>
            <a:r>
              <a:rPr lang="tr-TR" sz="3200" dirty="0"/>
              <a:t> Primer hemşiresine ve nefroloji hekimine  bilgi verildi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3808351-FBDB-4E59-FB13-77D58E86D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64CBE32-ADF2-A044-062F-1F0E49E9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52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4E975BB-9735-DAF7-1269-BC16F39B6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04" y="274638"/>
            <a:ext cx="6143668" cy="1143000"/>
          </a:xfrm>
        </p:spPr>
        <p:txBody>
          <a:bodyPr/>
          <a:lstStyle/>
          <a:p>
            <a:r>
              <a:rPr lang="tr-TR" dirty="0"/>
              <a:t>Hemodiyalize hazırlık</a:t>
            </a:r>
          </a:p>
        </p:txBody>
      </p:sp>
    </p:spTree>
    <p:extLst>
      <p:ext uri="{BB962C8B-B14F-4D97-AF65-F5344CB8AC3E}">
        <p14:creationId xmlns:p14="http://schemas.microsoft.com/office/powerpoint/2010/main" val="8994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800" dirty="0"/>
              <a:t>Hastamız birkaç gün yoğun bakımda kaldıktan sonra servisine transfer oldu, bir süre de orada takip edildi.</a:t>
            </a:r>
          </a:p>
          <a:p>
            <a:pPr>
              <a:lnSpc>
                <a:spcPct val="150000"/>
              </a:lnSpc>
            </a:pPr>
            <a:r>
              <a:rPr lang="tr-TR" sz="2800" dirty="0"/>
              <a:t>Hastamız zorlu geçen 8 ayın  ardından böbrek nakli olacağı hastaneye  transfer yapıldı.</a:t>
            </a:r>
          </a:p>
          <a:p>
            <a:endParaRPr lang="tr-TR" sz="2800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790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87624" y="5085184"/>
            <a:ext cx="6643734" cy="1008111"/>
          </a:xfrm>
        </p:spPr>
        <p:txBody>
          <a:bodyPr/>
          <a:lstStyle/>
          <a:p>
            <a:pPr algn="ctr">
              <a:buNone/>
            </a:pPr>
            <a:r>
              <a:rPr lang="tr-TR" dirty="0"/>
              <a:t>TEŞEKKÜRLER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8B732-7930-43F3-9CF9-2C98A26601A6}" type="datetime1">
              <a:rPr lang="tr-TR" smtClean="0"/>
              <a:pPr/>
              <a:t>12.11.2022</a:t>
            </a:fld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54</a:t>
            </a:fld>
            <a:endParaRPr lang="tr-TR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28800"/>
            <a:ext cx="66675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6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TALYA SUNUM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Özel Tasarım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ANTALYA SUNUM</Template>
  <TotalTime>3955</TotalTime>
  <Words>1484</Words>
  <Application>Microsoft Office PowerPoint</Application>
  <PresentationFormat>Ekran Gösterisi (4:3)</PresentationFormat>
  <Paragraphs>457</Paragraphs>
  <Slides>54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54</vt:i4>
      </vt:variant>
    </vt:vector>
  </HeadingPairs>
  <TitlesOfParts>
    <vt:vector size="60" baseType="lpstr">
      <vt:lpstr>Arial</vt:lpstr>
      <vt:lpstr>Calibri</vt:lpstr>
      <vt:lpstr>Times New Roman</vt:lpstr>
      <vt:lpstr>Wingdings</vt:lpstr>
      <vt:lpstr>ANTALYA SUNUM</vt:lpstr>
      <vt:lpstr>Özel Tasarım</vt:lpstr>
      <vt:lpstr>HEMODİYALİZDE  ZOR BİR OLGU</vt:lpstr>
      <vt:lpstr>İÇERİK</vt:lpstr>
      <vt:lpstr>OLGU:</vt:lpstr>
      <vt:lpstr>Hikaye</vt:lpstr>
      <vt:lpstr>Hikaye</vt:lpstr>
      <vt:lpstr>Hikaye</vt:lpstr>
      <vt:lpstr>Soygeçmiş</vt:lpstr>
      <vt:lpstr>Şikayet</vt:lpstr>
      <vt:lpstr>Fizik muayene</vt:lpstr>
      <vt:lpstr>Fizik muayene</vt:lpstr>
      <vt:lpstr>PowerPoint Sunusu</vt:lpstr>
      <vt:lpstr>PowerPoint Sunusu</vt:lpstr>
      <vt:lpstr>LABORATUVAR SONUÇLARI</vt:lpstr>
      <vt:lpstr>LABORATUVAR SONUÇLARI</vt:lpstr>
      <vt:lpstr>PowerPoint Sunusu</vt:lpstr>
      <vt:lpstr>LABORATUVAR SONUÇLARI</vt:lpstr>
      <vt:lpstr>LABORATUVAR SONUÇLARI</vt:lpstr>
      <vt:lpstr>LABORATUVAR SONUÇLARI</vt:lpstr>
      <vt:lpstr>LABORATUVAR SONUÇLARI</vt:lpstr>
      <vt:lpstr>LABORATUVAR SONUÇLARI</vt:lpstr>
      <vt:lpstr>Tam idrar tetkiki</vt:lpstr>
      <vt:lpstr>Tüm Batın USG‘de</vt:lpstr>
      <vt:lpstr>Kontrastsız Toraks  BT</vt:lpstr>
      <vt:lpstr>Yüzeyel doku tetkiki</vt:lpstr>
      <vt:lpstr>Üriner sistem USG</vt:lpstr>
      <vt:lpstr>Her iki alt eksremite venöz dopler </vt:lpstr>
      <vt:lpstr>Bilateral alt ekstremite arteriyel sistem dopler USG</vt:lpstr>
      <vt:lpstr>Bilateral üst ekstremite arteriyel sistem dopler USG</vt:lpstr>
      <vt:lpstr>Bilateral Üst ekstremite venöz sistem dopler </vt:lpstr>
      <vt:lpstr>Troid USG</vt:lpstr>
      <vt:lpstr>Kontrassız kraniyal BTT</vt:lpstr>
      <vt:lpstr>Kontrastsız toraks BT</vt:lpstr>
      <vt:lpstr>Sol kol kalp katerizasyonu</vt:lpstr>
      <vt:lpstr>Renal arter dopler USG</vt:lpstr>
      <vt:lpstr>Renal BT Anjiyo </vt:lpstr>
      <vt:lpstr>Endomiyokardiyal biyopsi</vt:lpstr>
      <vt:lpstr>Hepatobilier USG</vt:lpstr>
      <vt:lpstr>Yüzeyel USG</vt:lpstr>
      <vt:lpstr>Tiroid  USG:</vt:lpstr>
      <vt:lpstr>Karotis-Vertebral arter renkli dopler USG</vt:lpstr>
      <vt:lpstr>EKO</vt:lpstr>
      <vt:lpstr>Nefro konsultasyonu</vt:lpstr>
      <vt:lpstr>Hemodiyalize hazırlık</vt:lpstr>
      <vt:lpstr>Hemodiyalize hazırlık</vt:lpstr>
      <vt:lpstr>Hemodiyalize hazırlık</vt:lpstr>
      <vt:lpstr>Hemodiyalize hazırlık</vt:lpstr>
      <vt:lpstr>Hemodiyalize hazırlık</vt:lpstr>
      <vt:lpstr>Hemodiyalize hazırlık</vt:lpstr>
      <vt:lpstr>Hemodiyalize hazırlık</vt:lpstr>
      <vt:lpstr>Hemodiyalize hazırlık</vt:lpstr>
      <vt:lpstr>Hemodiyaliz süresince</vt:lpstr>
      <vt:lpstr>Hemodiyalize hazırlık</vt:lpstr>
      <vt:lpstr>PowerPoint Sunusu</vt:lpstr>
      <vt:lpstr>PowerPoint Sunusu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HEMODIYALIZDE ILK HEMŞİRELİK BAKIM UYGULAMALARI</dc:title>
  <dc:creator>TOSHİBA</dc:creator>
  <cp:lastModifiedBy>Etud</cp:lastModifiedBy>
  <cp:revision>584</cp:revision>
  <dcterms:created xsi:type="dcterms:W3CDTF">2019-09-17T10:35:55Z</dcterms:created>
  <dcterms:modified xsi:type="dcterms:W3CDTF">2022-11-12T10:23:08Z</dcterms:modified>
</cp:coreProperties>
</file>