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0" r:id="rId3"/>
    <p:sldId id="286" r:id="rId4"/>
    <p:sldId id="288" r:id="rId5"/>
    <p:sldId id="289" r:id="rId6"/>
    <p:sldId id="258" r:id="rId7"/>
    <p:sldId id="260" r:id="rId8"/>
    <p:sldId id="273" r:id="rId9"/>
    <p:sldId id="274" r:id="rId10"/>
    <p:sldId id="275" r:id="rId11"/>
    <p:sldId id="276" r:id="rId12"/>
    <p:sldId id="262" r:id="rId13"/>
    <p:sldId id="291" r:id="rId14"/>
    <p:sldId id="295" r:id="rId15"/>
    <p:sldId id="277" r:id="rId16"/>
    <p:sldId id="264" r:id="rId17"/>
    <p:sldId id="281" r:id="rId18"/>
    <p:sldId id="287" r:id="rId19"/>
    <p:sldId id="305" r:id="rId20"/>
    <p:sldId id="278" r:id="rId21"/>
    <p:sldId id="280" r:id="rId22"/>
    <p:sldId id="283" r:id="rId23"/>
    <p:sldId id="296" r:id="rId24"/>
    <p:sldId id="297" r:id="rId25"/>
    <p:sldId id="298" r:id="rId26"/>
    <p:sldId id="299" r:id="rId27"/>
    <p:sldId id="301" r:id="rId28"/>
    <p:sldId id="302" r:id="rId29"/>
    <p:sldId id="304" r:id="rId30"/>
    <p:sldId id="300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C3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2" autoAdjust="0"/>
    <p:restoredTop sz="94660"/>
  </p:normalViewPr>
  <p:slideViewPr>
    <p:cSldViewPr snapToGrid="0">
      <p:cViewPr varScale="1">
        <p:scale>
          <a:sx n="86" d="100"/>
          <a:sy n="86" d="100"/>
        </p:scale>
        <p:origin x="32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A24D4-375F-77D7-9A71-6216767F0C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568CD5-44A9-0588-5DD0-5713F1C7B0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78262-B80F-0A2D-3507-25F0E010F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26DE6-E7A7-45F1-9E5C-C16213D84A61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C11FAD-2DEF-4BBA-9AF1-40D4C8372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4DAF27-3E6C-DF21-D695-8826FA76E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77F1-248F-4EBC-BE96-0A12E6F7F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00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8673F-E074-11B4-0B6B-D93B67F06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311FF-5DAA-D6F2-A044-204E811A18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A99550-9AFD-4345-851E-352E6D4C3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26DE6-E7A7-45F1-9E5C-C16213D84A61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41210-A0A4-0FDE-D7D2-E76E9FF1D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8C26E4-80B1-4296-56EF-72B49769E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77F1-248F-4EBC-BE96-0A12E6F7F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491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3B017-9D81-010F-B35D-713E2FAA6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1412AE-437A-61C8-A8AF-2684D8084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788CCF-371C-BAF2-45B6-512577D11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26DE6-E7A7-45F1-9E5C-C16213D84A61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8C5B4-2255-0593-48F9-659CA8245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AF27E5-900C-819E-7F4D-76C46A6BE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77F1-248F-4EBC-BE96-0A12E6F7F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376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0B030-764F-729D-0FE2-160A35CAD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C6325-1E65-62DA-02B3-470D3303F2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D434FB-5123-1244-D50D-B249E904A8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081B05-911E-A070-EC42-618FF908B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26DE6-E7A7-45F1-9E5C-C16213D84A61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77AEB1-EA48-8216-250F-53B2A48C1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015B85-3947-4FB4-339D-126F42F72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77F1-248F-4EBC-BE96-0A12E6F7F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303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E4A81-5FEA-D55C-945B-17D51DF8E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9A8994-AB5B-2BDC-C2D5-17ED8F0F7B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6190F-86A3-1AFF-1436-34E430D6BB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807316-B806-AE2B-32BA-05D4C0548A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A7953D-2FDE-1D11-DB03-1B5B92518C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7EC7CD-7A08-6BFB-58CC-C7DE25267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26DE6-E7A7-45F1-9E5C-C16213D84A61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555889-5600-CFB2-019A-F344B0079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E3D6DA-975E-2593-4BE9-0684885A9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77F1-248F-4EBC-BE96-0A12E6F7F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8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63440-C913-77FA-642C-FA22FD89F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FCEEF4-78BB-EF04-7554-07F6B39F3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26DE6-E7A7-45F1-9E5C-C16213D84A61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C39890-F074-64D7-B098-B88F654F6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FFDC87-7C75-5A7D-F40D-F8558B1CE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77F1-248F-4EBC-BE96-0A12E6F7F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407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3364AC-A794-B25C-C706-F0E472F9C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26DE6-E7A7-45F1-9E5C-C16213D84A61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45232C-18BD-B1BA-16C3-02153E121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F83F8E-F86B-7305-AEC4-2F6202FD0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77F1-248F-4EBC-BE96-0A12E6F7F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05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C8FB2-B3E1-EBF2-E6E4-0632616A2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7C215-17FF-EFBC-7099-3EBB39334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8BF0DB-6B53-4AF1-4F5F-0B69971AC1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6AB75E-8E2D-9BD0-B50D-6F437B144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26DE6-E7A7-45F1-9E5C-C16213D84A61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2A4A6C-F8B6-6B53-566A-159B56343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094BE2-3969-550F-0BA6-29A1E5CF9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77F1-248F-4EBC-BE96-0A12E6F7F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41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6567D-12CC-57B2-0443-37F19F439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E2D78E-FAAF-1075-EB1C-C486816593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8FE747-1A0E-8202-8C88-4EDBD3E108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F925B1-436B-791B-1C1F-CBF6D1292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26DE6-E7A7-45F1-9E5C-C16213D84A61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868995-1466-29CD-208E-A63653F9D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E9025-E5E9-036C-B3E5-087B18D1D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77F1-248F-4EBC-BE96-0A12E6F7F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611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38E1C-04BB-1B63-8842-F17D36B21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551C96-D93A-165E-4C58-53B8B0B235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2D3AC-9EBA-EEFD-14D7-1E3EA019F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26DE6-E7A7-45F1-9E5C-C16213D84A61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71F1CA-1CF0-FAFE-1C61-ED8628739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710CBC-2DB1-50CF-984A-5C7CCA7D8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77F1-248F-4EBC-BE96-0A12E6F7F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622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650D2F-B299-3475-992A-F3D416FA10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82FA51-CEF7-5501-BBC2-12D7781B04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90ABA1-D27D-7667-129C-9730884F3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26DE6-E7A7-45F1-9E5C-C16213D84A61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6EB651-3E2C-56F3-1A2A-925BC3900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B017B-42F9-90C4-562D-44BFDF474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77F1-248F-4EBC-BE96-0A12E6F7F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446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D825AD-A4C9-FDAA-E551-3B2D2120F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20AF20-4939-F9FC-4181-64CA2CDD6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FB45EA-0B29-F602-CA94-334A949552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26DE6-E7A7-45F1-9E5C-C16213D84A61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0FA36-9DB8-D95E-558C-091ECED246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0B776-3711-1F9A-88A4-2730A11C7B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A77F1-248F-4EBC-BE96-0A12E6F7F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094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EADCAF8-8823-4E89-8612-21029831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CA07B2-0819-4B62-9425-7A52BBDD7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02BEE4-A5D4-40AF-882D-49D34B086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F5843EB-154F-4459-8954-BB1DF64BB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5905135-55D9-431B-8D5A-4C5C92B1F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B732812-A0BB-4324-B390-DFEF26C109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1FEC055-6F76-4E20-BC93-76C2F58EA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74CD21D-122E-4F3D-82AF-F4A37C278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A7FF51F-3820-41BE-8690-7E758ECFA7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gradFill>
              <a:gsLst>
                <a:gs pos="813">
                  <a:schemeClr val="bg1">
                    <a:alpha val="41000"/>
                  </a:schemeClr>
                </a:gs>
                <a:gs pos="20000">
                  <a:schemeClr val="accent5">
                    <a:lumMod val="85000"/>
                    <a:alpha val="56000"/>
                  </a:schemeClr>
                </a:gs>
                <a:gs pos="44000">
                  <a:schemeClr val="accent6">
                    <a:lumMod val="40000"/>
                    <a:lumOff val="60000"/>
                    <a:alpha val="57000"/>
                  </a:schemeClr>
                </a:gs>
                <a:gs pos="100000">
                  <a:schemeClr val="bg1">
                    <a:alpha val="59000"/>
                  </a:schemeClr>
                </a:gs>
                <a:gs pos="74000">
                  <a:schemeClr val="accent1">
                    <a:lumMod val="91000"/>
                    <a:lumOff val="9000"/>
                    <a:alpha val="34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5EAD889-EA4D-485F-BA9C-F6473A432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A173764-EBE2-19BD-CCB4-25B629F3E5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30148" y="1758098"/>
            <a:ext cx="6105194" cy="2031055"/>
          </a:xfrm>
        </p:spPr>
        <p:txBody>
          <a:bodyPr>
            <a:normAutofit/>
          </a:bodyPr>
          <a:lstStyle/>
          <a:p>
            <a:r>
              <a:rPr lang="tr-TR" sz="5400" dirty="0">
                <a:solidFill>
                  <a:schemeClr val="tx2"/>
                </a:solidFill>
              </a:rPr>
              <a:t>HEMODİYALİZDE YETERLİLİK KAVRAMI</a:t>
            </a:r>
            <a:endParaRPr lang="en-US" sz="5400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78440B-B7D1-237C-9CEB-0C6997F8BA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64740" y="4224921"/>
            <a:ext cx="6370602" cy="1015527"/>
          </a:xfrm>
        </p:spPr>
        <p:txBody>
          <a:bodyPr>
            <a:normAutofit lnSpcReduction="10000"/>
          </a:bodyPr>
          <a:lstStyle/>
          <a:p>
            <a:r>
              <a:rPr lang="tr-TR" dirty="0">
                <a:solidFill>
                  <a:schemeClr val="accent1"/>
                </a:solidFill>
              </a:rPr>
              <a:t>Mualla KARAMAN</a:t>
            </a:r>
          </a:p>
          <a:p>
            <a:r>
              <a:rPr lang="tr-TR" sz="1800" dirty="0">
                <a:solidFill>
                  <a:schemeClr val="tx2"/>
                </a:solidFill>
              </a:rPr>
              <a:t>Seyrantepe Hamidiye Etfal Eğitim ve Araştırma Hastanesi Hemodiyaliz Ünitesi</a:t>
            </a:r>
            <a:endParaRPr lang="en-US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056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86616-9A1C-9009-90AF-FD115B063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151880"/>
            <a:ext cx="10515600" cy="1325563"/>
          </a:xfrm>
        </p:spPr>
        <p:txBody>
          <a:bodyPr/>
          <a:lstStyle/>
          <a:p>
            <a:r>
              <a:rPr lang="tr-TR" dirty="0"/>
              <a:t>HASTA İÇİN DİYALİZİN ANLAMI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561606-BDE0-7E42-615C-EC542A82B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224" y="2205326"/>
            <a:ext cx="4287549" cy="428754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868C101-59E3-AF3C-F644-CB10DBFD0493}"/>
              </a:ext>
            </a:extLst>
          </p:cNvPr>
          <p:cNvSpPr/>
          <p:nvPr/>
        </p:nvSpPr>
        <p:spPr>
          <a:xfrm rot="20775805">
            <a:off x="5051127" y="2800179"/>
            <a:ext cx="1219200" cy="15609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049B83-78F5-E694-7CC0-5E937021B367}"/>
              </a:ext>
            </a:extLst>
          </p:cNvPr>
          <p:cNvSpPr/>
          <p:nvPr/>
        </p:nvSpPr>
        <p:spPr>
          <a:xfrm>
            <a:off x="4040426" y="2209962"/>
            <a:ext cx="1930399" cy="18934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45773012-4898-A706-7E56-23A7E39A4945}"/>
              </a:ext>
            </a:extLst>
          </p:cNvPr>
          <p:cNvSpPr/>
          <p:nvPr/>
        </p:nvSpPr>
        <p:spPr>
          <a:xfrm>
            <a:off x="7184419" y="2075123"/>
            <a:ext cx="2651538" cy="1505528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Yiyecek-içecekte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sınırlama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7DDB5B79-D6FE-1168-B6E5-FD378A24BDD5}"/>
              </a:ext>
            </a:extLst>
          </p:cNvPr>
          <p:cNvSpPr/>
          <p:nvPr/>
        </p:nvSpPr>
        <p:spPr>
          <a:xfrm>
            <a:off x="4173198" y="1349390"/>
            <a:ext cx="2820735" cy="2346034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Spor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seçme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özgürlüğünün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tr-TR" dirty="0">
                <a:solidFill>
                  <a:schemeClr val="tx1"/>
                </a:solidFill>
              </a:rPr>
              <a:t>o</a:t>
            </a:r>
            <a:r>
              <a:rPr lang="en-US" dirty="0" err="1">
                <a:solidFill>
                  <a:schemeClr val="tx1"/>
                </a:solidFill>
              </a:rPr>
              <a:t>lmaması</a:t>
            </a:r>
            <a:r>
              <a:rPr lang="tr-TR" dirty="0">
                <a:solidFill>
                  <a:schemeClr val="tx1"/>
                </a:solidFill>
              </a:rPr>
              <a:t>,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tr-TR" dirty="0">
                <a:solidFill>
                  <a:schemeClr val="tx1"/>
                </a:solidFill>
              </a:rPr>
              <a:t>İ</a:t>
            </a:r>
            <a:r>
              <a:rPr lang="en-US" dirty="0">
                <a:solidFill>
                  <a:schemeClr val="tx1"/>
                </a:solidFill>
              </a:rPr>
              <a:t>ş </a:t>
            </a:r>
            <a:r>
              <a:rPr lang="en-US" dirty="0" err="1">
                <a:solidFill>
                  <a:schemeClr val="tx1"/>
                </a:solidFill>
              </a:rPr>
              <a:t>seçme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özgürlüğünün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olmaması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7D96486B-B9DE-642F-B71C-EB134DF67A18}"/>
              </a:ext>
            </a:extLst>
          </p:cNvPr>
          <p:cNvSpPr/>
          <p:nvPr/>
        </p:nvSpPr>
        <p:spPr>
          <a:xfrm>
            <a:off x="8040192" y="3668121"/>
            <a:ext cx="1995347" cy="1630869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Bağımlılık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chemeClr val="tx1"/>
                </a:solidFill>
              </a:rPr>
              <a:t>kişiye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merkeze</a:t>
            </a:r>
            <a:r>
              <a:rPr lang="en-US" dirty="0">
                <a:solidFill>
                  <a:schemeClr val="tx1"/>
                </a:solidFill>
              </a:rPr>
              <a:t>,</a:t>
            </a: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ilaca</a:t>
            </a:r>
            <a:r>
              <a:rPr lang="en-US" dirty="0">
                <a:solidFill>
                  <a:schemeClr val="tx1"/>
                </a:solidFill>
              </a:rPr>
              <a:t>…)</a:t>
            </a: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1EA9C83A-052D-6D11-8E4D-8292E0996DA7}"/>
              </a:ext>
            </a:extLst>
          </p:cNvPr>
          <p:cNvSpPr/>
          <p:nvPr/>
        </p:nvSpPr>
        <p:spPr>
          <a:xfrm>
            <a:off x="2355016" y="3350747"/>
            <a:ext cx="2060821" cy="1477487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Yaşamdan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çalınan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zamanlar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709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34B4F7E-151F-ADF0-AD71-64EC2492C0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997"/>
          <a:stretch/>
        </p:blipFill>
        <p:spPr>
          <a:xfrm>
            <a:off x="5095875" y="2760490"/>
            <a:ext cx="6812492" cy="37180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249927-970C-3604-38E5-FA11FD204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268" y="379413"/>
            <a:ext cx="11057466" cy="1325563"/>
          </a:xfrm>
        </p:spPr>
        <p:txBody>
          <a:bodyPr>
            <a:normAutofit/>
          </a:bodyPr>
          <a:lstStyle/>
          <a:p>
            <a:r>
              <a:rPr lang="tr-TR" sz="4000" b="1" u="sng" dirty="0"/>
              <a:t>Kronik diyaliz hastalarında kötü prognostik faktörler</a:t>
            </a:r>
            <a:endParaRPr lang="en-US" sz="4000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24D9D-2A2D-8D5F-071B-9D80F3C51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633" y="1417109"/>
            <a:ext cx="11624734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2400" dirty="0">
                <a:cs typeface="Calibri Light" panose="020F0302020204030204" pitchFamily="34" charset="0"/>
              </a:rPr>
              <a:t>Kronik diyaliz hastalarında mortalite ve morbidite oranı genel popülasyondan 10-20 kat daha yüksektir.</a:t>
            </a:r>
            <a:endParaRPr lang="en-US" sz="2400" dirty="0">
              <a:cs typeface="Calibri Light" panose="020F03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AEC77B-7BA5-5152-4580-4DD6E68D54A5}"/>
              </a:ext>
            </a:extLst>
          </p:cNvPr>
          <p:cNvSpPr txBox="1"/>
          <p:nvPr/>
        </p:nvSpPr>
        <p:spPr>
          <a:xfrm>
            <a:off x="567268" y="2742672"/>
            <a:ext cx="832273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sz="2400" b="1" dirty="0" err="1"/>
              <a:t>Co</a:t>
            </a:r>
            <a:r>
              <a:rPr lang="tr-TR" sz="2400" b="1" dirty="0"/>
              <a:t>-morbidite varlığı </a:t>
            </a:r>
            <a:r>
              <a:rPr lang="tr-TR" sz="2400" dirty="0"/>
              <a:t>(Kardiyovasküler hastalık, Diyabet)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sz="2400" b="1" dirty="0"/>
              <a:t>İleri yaş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sz="2400" b="1" dirty="0"/>
              <a:t>Yetersiz üremik toksin klirensi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sz="2400" b="1" dirty="0" err="1"/>
              <a:t>Hipervolemi</a:t>
            </a:r>
            <a:r>
              <a:rPr lang="tr-TR" sz="2400" b="1" dirty="0"/>
              <a:t> ve hipertansiyon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sz="2400" b="1" dirty="0"/>
              <a:t>Malnütrisyon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sz="2400" b="1" dirty="0"/>
              <a:t>Anemi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sz="2400" b="1" dirty="0" err="1"/>
              <a:t>Hiperfosfatemi</a:t>
            </a:r>
            <a:r>
              <a:rPr lang="tr-TR" sz="2400" b="1" dirty="0"/>
              <a:t> </a:t>
            </a:r>
            <a:r>
              <a:rPr lang="tr-TR" sz="2400" dirty="0"/>
              <a:t>ve </a:t>
            </a:r>
            <a:r>
              <a:rPr lang="tr-TR" sz="2400" b="1" dirty="0"/>
              <a:t>yüksek </a:t>
            </a:r>
            <a:r>
              <a:rPr lang="tr-TR" sz="2400" b="1" dirty="0" err="1"/>
              <a:t>Ca</a:t>
            </a:r>
            <a:r>
              <a:rPr lang="tr-TR" sz="2400" b="1" dirty="0"/>
              <a:t> x 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sz="2400" b="1" dirty="0"/>
              <a:t>İnflamasyon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686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34D8F-8E1D-FDA0-A7E5-B128F333D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DİYALİZİN REÇETELENDİRİLMESİ</a:t>
            </a:r>
            <a:endParaRPr lang="en-US" dirty="0"/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21008749-1D1F-F7AE-9BD6-0C11869CB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648" y="2098178"/>
            <a:ext cx="6871433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Hastanın tolere edebileceği en büyük </a:t>
            </a:r>
            <a:r>
              <a:rPr kumimoji="0" lang="tr-TR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diyalizeri</a:t>
            </a:r>
            <a:r>
              <a:rPr kumimoji="0" lang="tr-T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kullan.</a:t>
            </a:r>
            <a:endParaRPr kumimoji="0" lang="tr-T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A2495D53-181A-B1CA-4E7F-1664692A5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648" y="2877489"/>
            <a:ext cx="3913635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Olabildiğince uzun diyaliz yap.</a:t>
            </a:r>
            <a:endParaRPr kumimoji="0" lang="tr-T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7444DA26-4DF2-B836-F4B1-C865B438F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648" y="3656800"/>
            <a:ext cx="6098336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Vasküler yolun elverdiği maksimum akımı yarat.</a:t>
            </a:r>
            <a:endParaRPr kumimoji="0" lang="tr-T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688A12D5-7D50-73A0-035F-83FBF9766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648" y="4436111"/>
            <a:ext cx="3135089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Gerçekleşen Kt/V’yi ölç.</a:t>
            </a:r>
            <a:endParaRPr kumimoji="0" lang="tr-T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1C7D4D26-9D18-46C0-34B6-74812A712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648" y="5215422"/>
            <a:ext cx="4113627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Eksikse; sorunu sapta ve düzelt.</a:t>
            </a:r>
            <a:endParaRPr kumimoji="0" lang="tr-T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795ABB2-C555-DF89-D79A-0218042F1B89}"/>
              </a:ext>
            </a:extLst>
          </p:cNvPr>
          <p:cNvSpPr/>
          <p:nvPr/>
        </p:nvSpPr>
        <p:spPr>
          <a:xfrm>
            <a:off x="838200" y="1933106"/>
            <a:ext cx="711200" cy="70196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3600" dirty="0">
                <a:solidFill>
                  <a:prstClr val="white"/>
                </a:solidFill>
                <a:latin typeface="Calibri" panose="020F0502020204030204"/>
              </a:rPr>
              <a:t>1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99AAFE4-2D68-7A5F-8535-DE443D0A81D0}"/>
              </a:ext>
            </a:extLst>
          </p:cNvPr>
          <p:cNvSpPr/>
          <p:nvPr/>
        </p:nvSpPr>
        <p:spPr>
          <a:xfrm>
            <a:off x="838200" y="2751091"/>
            <a:ext cx="711200" cy="70196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90845C8-25C6-F588-B8AB-B53C79F6F343}"/>
              </a:ext>
            </a:extLst>
          </p:cNvPr>
          <p:cNvSpPr/>
          <p:nvPr/>
        </p:nvSpPr>
        <p:spPr>
          <a:xfrm>
            <a:off x="838200" y="3536650"/>
            <a:ext cx="711200" cy="70196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28A4254-0061-95E8-CCBE-8FB3388E37C9}"/>
              </a:ext>
            </a:extLst>
          </p:cNvPr>
          <p:cNvSpPr/>
          <p:nvPr/>
        </p:nvSpPr>
        <p:spPr>
          <a:xfrm>
            <a:off x="838200" y="4322209"/>
            <a:ext cx="711200" cy="70196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874FCF8-0CEE-C083-21D9-0F32351D39D0}"/>
              </a:ext>
            </a:extLst>
          </p:cNvPr>
          <p:cNvSpPr/>
          <p:nvPr/>
        </p:nvSpPr>
        <p:spPr>
          <a:xfrm>
            <a:off x="838200" y="5095272"/>
            <a:ext cx="711200" cy="70196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2310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EA8F97A-0F14-4B56-D3F1-74A48699D310}"/>
              </a:ext>
            </a:extLst>
          </p:cNvPr>
          <p:cNvSpPr/>
          <p:nvPr/>
        </p:nvSpPr>
        <p:spPr>
          <a:xfrm>
            <a:off x="2854036" y="1348509"/>
            <a:ext cx="6317673" cy="22071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dirty="0"/>
              <a:t>BU YAPTIKLARIMIZ YETERLİ Mİ?</a:t>
            </a: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B4E86C-51E1-701C-E531-060DC29DC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874" y="3827260"/>
            <a:ext cx="4286250" cy="26098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798809-220D-F1C1-5D30-EC113472E73D}"/>
              </a:ext>
            </a:extLst>
          </p:cNvPr>
          <p:cNvSpPr txBox="1"/>
          <p:nvPr/>
        </p:nvSpPr>
        <p:spPr>
          <a:xfrm>
            <a:off x="5872480" y="3827260"/>
            <a:ext cx="1960880" cy="5923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703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44B0D-42A3-1E2D-0EDA-BA7F51FCC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6270" y="4106723"/>
            <a:ext cx="8562340" cy="184181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tr-TR" dirty="0"/>
              <a:t>Böbrek yetmezliği ve diyalize eşlik eden morbidite ve mortalitenin azaltılması, hastanın yaşam kalitesinin arttırılması için </a:t>
            </a:r>
            <a:r>
              <a:rPr lang="tr-TR" b="1" dirty="0"/>
              <a:t>fiziksel, ruhsal ve biyokimyasal anlamda tam bir iyilik hali </a:t>
            </a:r>
            <a:r>
              <a:rPr lang="tr-TR" dirty="0"/>
              <a:t>olmasıdır.</a:t>
            </a:r>
          </a:p>
          <a:p>
            <a:pPr marL="0" indent="0" algn="ctr">
              <a:buNone/>
            </a:pPr>
            <a:r>
              <a:rPr lang="tr-TR" sz="3000" dirty="0">
                <a:solidFill>
                  <a:schemeClr val="accent1"/>
                </a:solidFill>
              </a:rPr>
              <a:t>HASTANIN YAŞAM KALİTESİNİN ARTIRILMASI !</a:t>
            </a:r>
            <a:endParaRPr lang="en-US" sz="3000" dirty="0">
              <a:solidFill>
                <a:schemeClr val="accent1"/>
              </a:solidFill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4D1A35-6A13-41E7-F6B5-9E8996EECC24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5F5BA195-987D-ECD8-009E-D4BE7599513A}"/>
              </a:ext>
            </a:extLst>
          </p:cNvPr>
          <p:cNvSpPr/>
          <p:nvPr/>
        </p:nvSpPr>
        <p:spPr>
          <a:xfrm>
            <a:off x="3302000" y="1134190"/>
            <a:ext cx="5913120" cy="2612767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YETERLİ DİYALİZ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744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5B207E3-6DF4-44F9-1453-8664AD428DF0}"/>
              </a:ext>
            </a:extLst>
          </p:cNvPr>
          <p:cNvSpPr/>
          <p:nvPr/>
        </p:nvSpPr>
        <p:spPr>
          <a:xfrm>
            <a:off x="4357793" y="337824"/>
            <a:ext cx="3476413" cy="85717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dirty="0"/>
              <a:t>YETERLİ DİYALİZ</a:t>
            </a:r>
            <a:endParaRPr lang="en-US" sz="3200" dirty="0"/>
          </a:p>
        </p:txBody>
      </p:sp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6231E298-C350-A1DD-D970-64A12618C804}"/>
              </a:ext>
            </a:extLst>
          </p:cNvPr>
          <p:cNvCxnSpPr>
            <a:cxnSpLocks/>
          </p:cNvCxnSpPr>
          <p:nvPr/>
        </p:nvCxnSpPr>
        <p:spPr>
          <a:xfrm rot="5400000">
            <a:off x="4624226" y="1229431"/>
            <a:ext cx="942106" cy="812800"/>
          </a:xfrm>
          <a:prstGeom prst="curvedConnector3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3694F39C-81B5-AB4E-E3B5-63D207F8FBE0}"/>
              </a:ext>
            </a:extLst>
          </p:cNvPr>
          <p:cNvCxnSpPr>
            <a:cxnSpLocks/>
          </p:cNvCxnSpPr>
          <p:nvPr/>
        </p:nvCxnSpPr>
        <p:spPr>
          <a:xfrm rot="16200000" flipH="1">
            <a:off x="6490857" y="1255637"/>
            <a:ext cx="942107" cy="817420"/>
          </a:xfrm>
          <a:prstGeom prst="curvedConnector3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CC29E907-8F06-8739-72B8-F0BE5348995B}"/>
              </a:ext>
            </a:extLst>
          </p:cNvPr>
          <p:cNvSpPr/>
          <p:nvPr/>
        </p:nvSpPr>
        <p:spPr>
          <a:xfrm>
            <a:off x="3247658" y="2205144"/>
            <a:ext cx="2287773" cy="6345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dirty="0"/>
              <a:t>RUHSAL</a:t>
            </a:r>
            <a:endParaRPr lang="en-US" sz="32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1EA02E-F539-6FF1-1748-DF00630C29DD}"/>
              </a:ext>
            </a:extLst>
          </p:cNvPr>
          <p:cNvSpPr/>
          <p:nvPr/>
        </p:nvSpPr>
        <p:spPr>
          <a:xfrm>
            <a:off x="6377361" y="2207659"/>
            <a:ext cx="2287773" cy="6345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dirty="0"/>
              <a:t>BEDENSEL</a:t>
            </a:r>
            <a:endParaRPr lang="en-US" sz="3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BF8192-189C-82D7-4FE9-319504F7DD98}"/>
              </a:ext>
            </a:extLst>
          </p:cNvPr>
          <p:cNvSpPr txBox="1"/>
          <p:nvPr/>
        </p:nvSpPr>
        <p:spPr>
          <a:xfrm>
            <a:off x="3439512" y="2922486"/>
            <a:ext cx="2761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/>
              <a:t>İyi hissetme</a:t>
            </a:r>
            <a:endParaRPr lang="en-US" dirty="0"/>
          </a:p>
        </p:txBody>
      </p: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ACF107CC-9725-A61E-1DF5-3BBCF30F3B56}"/>
              </a:ext>
            </a:extLst>
          </p:cNvPr>
          <p:cNvCxnSpPr>
            <a:cxnSpLocks/>
          </p:cNvCxnSpPr>
          <p:nvPr/>
        </p:nvCxnSpPr>
        <p:spPr>
          <a:xfrm rot="5400000">
            <a:off x="6511984" y="2903325"/>
            <a:ext cx="725057" cy="642626"/>
          </a:xfrm>
          <a:prstGeom prst="curvedConnector3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E09B095E-5B13-4F3C-312D-AD2A9CB98789}"/>
              </a:ext>
            </a:extLst>
          </p:cNvPr>
          <p:cNvCxnSpPr>
            <a:cxnSpLocks/>
          </p:cNvCxnSpPr>
          <p:nvPr/>
        </p:nvCxnSpPr>
        <p:spPr>
          <a:xfrm rot="16200000" flipH="1">
            <a:off x="7827288" y="2909415"/>
            <a:ext cx="707944" cy="613333"/>
          </a:xfrm>
          <a:prstGeom prst="curvedConnector3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449E397-8421-4759-7E4C-C85BDA37EE39}"/>
              </a:ext>
            </a:extLst>
          </p:cNvPr>
          <p:cNvSpPr/>
          <p:nvPr/>
        </p:nvSpPr>
        <p:spPr>
          <a:xfrm>
            <a:off x="5238068" y="3647155"/>
            <a:ext cx="1976930" cy="4821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dirty="0"/>
              <a:t>ÖLÇÜLEBİLEN</a:t>
            </a:r>
            <a:endParaRPr lang="en-US" sz="24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B5D2EFC-2930-1035-0EF3-ECAF5E120999}"/>
              </a:ext>
            </a:extLst>
          </p:cNvPr>
          <p:cNvSpPr/>
          <p:nvPr/>
        </p:nvSpPr>
        <p:spPr>
          <a:xfrm>
            <a:off x="7751078" y="3647155"/>
            <a:ext cx="2178012" cy="4821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dirty="0"/>
              <a:t>ÖLÇÜLEMEYEN</a:t>
            </a:r>
            <a:endParaRPr lang="en-US" sz="2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5DB4277-E4F0-5C65-400A-8DBC42F5D40D}"/>
              </a:ext>
            </a:extLst>
          </p:cNvPr>
          <p:cNvSpPr txBox="1"/>
          <p:nvPr/>
        </p:nvSpPr>
        <p:spPr>
          <a:xfrm>
            <a:off x="4688879" y="4215080"/>
            <a:ext cx="33774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b="1" dirty="0"/>
              <a:t>Yeterli </a:t>
            </a:r>
            <a:r>
              <a:rPr lang="tr-TR" b="1" dirty="0" err="1"/>
              <a:t>solüt</a:t>
            </a:r>
            <a:r>
              <a:rPr lang="tr-TR" b="1" dirty="0"/>
              <a:t> klirensi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b="1" dirty="0"/>
              <a:t>Asit-baz dengesi</a:t>
            </a:r>
            <a:r>
              <a:rPr lang="tr-TR" dirty="0"/>
              <a:t>nin kontrolü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b="1" dirty="0"/>
              <a:t>Kalsiyum-Fosfor</a:t>
            </a:r>
            <a:r>
              <a:rPr lang="tr-TR" dirty="0"/>
              <a:t> dengesinin kontrolü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b="1" dirty="0"/>
              <a:t>Volüm ve kan basıncı</a:t>
            </a:r>
            <a:r>
              <a:rPr lang="tr-TR" dirty="0"/>
              <a:t>nın kontrolü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b="1" dirty="0"/>
              <a:t>Anemi</a:t>
            </a:r>
            <a:r>
              <a:rPr lang="tr-TR" dirty="0"/>
              <a:t>nin kontrolü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b="1" dirty="0"/>
              <a:t>Yeterli beslenme</a:t>
            </a:r>
            <a:endParaRPr lang="en-US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38BF083-BD60-2C2A-C524-55428FC0AC62}"/>
              </a:ext>
            </a:extLst>
          </p:cNvPr>
          <p:cNvSpPr txBox="1"/>
          <p:nvPr/>
        </p:nvSpPr>
        <p:spPr>
          <a:xfrm>
            <a:off x="7751078" y="4213431"/>
            <a:ext cx="19769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/>
              <a:t>Halsizlik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/>
              <a:t>İştahsızlık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/>
              <a:t>Bulantı-kusma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 err="1"/>
              <a:t>Uygusuzluk</a:t>
            </a:r>
            <a:endParaRPr lang="tr-T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/>
              <a:t>Kaşıntı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 err="1"/>
              <a:t>Parestezi</a:t>
            </a:r>
            <a:endParaRPr lang="tr-T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/>
              <a:t>Huzursuz bacak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286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7EC26AC-86B2-149E-4A6D-610E4F13D7AD}"/>
              </a:ext>
            </a:extLst>
          </p:cNvPr>
          <p:cNvSpPr/>
          <p:nvPr/>
        </p:nvSpPr>
        <p:spPr>
          <a:xfrm>
            <a:off x="2663805" y="2429164"/>
            <a:ext cx="6864389" cy="13243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dirty="0"/>
              <a:t>GENEL İYİLİK HALİ = YETERLİ DİYALİZ</a:t>
            </a:r>
            <a:endParaRPr lang="en-US" sz="32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9A9253D-BC63-1339-2024-A5F21EB6E36C}"/>
              </a:ext>
            </a:extLst>
          </p:cNvPr>
          <p:cNvSpPr/>
          <p:nvPr/>
        </p:nvSpPr>
        <p:spPr>
          <a:xfrm>
            <a:off x="5902036" y="1953491"/>
            <a:ext cx="701964" cy="7112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dirty="0"/>
              <a:t>?</a:t>
            </a:r>
            <a:endParaRPr lang="en-US" sz="3600" dirty="0"/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B10CE121-77F4-10A8-61D4-3E2B73A5E084}"/>
              </a:ext>
            </a:extLst>
          </p:cNvPr>
          <p:cNvSpPr/>
          <p:nvPr/>
        </p:nvSpPr>
        <p:spPr>
          <a:xfrm>
            <a:off x="2568366" y="3886199"/>
            <a:ext cx="3333670" cy="2667001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Halsizlik</a:t>
            </a:r>
          </a:p>
          <a:p>
            <a:pPr algn="ctr"/>
            <a:r>
              <a:rPr lang="tr-TR" dirty="0"/>
              <a:t>İştahsızlık</a:t>
            </a:r>
          </a:p>
          <a:p>
            <a:pPr algn="ctr"/>
            <a:r>
              <a:rPr lang="tr-TR" dirty="0"/>
              <a:t>Bulantı-kusma</a:t>
            </a:r>
          </a:p>
          <a:p>
            <a:pPr algn="ctr"/>
            <a:r>
              <a:rPr lang="tr-TR" dirty="0"/>
              <a:t>Uykusuzluk</a:t>
            </a:r>
          </a:p>
          <a:p>
            <a:pPr algn="ctr"/>
            <a:r>
              <a:rPr lang="tr-TR" dirty="0"/>
              <a:t>Kaşıntı</a:t>
            </a:r>
          </a:p>
          <a:p>
            <a:pPr algn="ctr"/>
            <a:r>
              <a:rPr lang="tr-TR" dirty="0" err="1"/>
              <a:t>Parestezi</a:t>
            </a:r>
            <a:endParaRPr lang="tr-TR" dirty="0"/>
          </a:p>
          <a:p>
            <a:pPr algn="ctr"/>
            <a:r>
              <a:rPr lang="tr-TR" dirty="0"/>
              <a:t>Huzursuz ayak</a:t>
            </a:r>
            <a:endParaRPr lang="en-US" dirty="0"/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C464DF56-363A-B969-7638-2B364020D4A2}"/>
              </a:ext>
            </a:extLst>
          </p:cNvPr>
          <p:cNvCxnSpPr>
            <a:cxnSpLocks/>
          </p:cNvCxnSpPr>
          <p:nvPr/>
        </p:nvCxnSpPr>
        <p:spPr>
          <a:xfrm rot="16200000" flipH="1">
            <a:off x="2798060" y="3770765"/>
            <a:ext cx="730786" cy="696191"/>
          </a:xfrm>
          <a:prstGeom prst="curvedConnector3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99BD1D9B-03E6-B13C-F185-11CCAEAF7FC0}"/>
              </a:ext>
            </a:extLst>
          </p:cNvPr>
          <p:cNvCxnSpPr>
            <a:cxnSpLocks/>
          </p:cNvCxnSpPr>
          <p:nvPr/>
        </p:nvCxnSpPr>
        <p:spPr>
          <a:xfrm flipV="1">
            <a:off x="5329079" y="4484254"/>
            <a:ext cx="1274921" cy="2"/>
          </a:xfrm>
          <a:prstGeom prst="curvedConnector3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2E01B82D-A422-97CE-3AE1-334A7FEE16DE}"/>
              </a:ext>
            </a:extLst>
          </p:cNvPr>
          <p:cNvCxnSpPr>
            <a:cxnSpLocks/>
          </p:cNvCxnSpPr>
          <p:nvPr/>
        </p:nvCxnSpPr>
        <p:spPr>
          <a:xfrm flipV="1">
            <a:off x="5329079" y="4851476"/>
            <a:ext cx="1274921" cy="2"/>
          </a:xfrm>
          <a:prstGeom prst="curvedConnector3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CCE8C231-4105-DDA7-72D6-84A6E4A2EF1F}"/>
              </a:ext>
            </a:extLst>
          </p:cNvPr>
          <p:cNvCxnSpPr>
            <a:cxnSpLocks/>
          </p:cNvCxnSpPr>
          <p:nvPr/>
        </p:nvCxnSpPr>
        <p:spPr>
          <a:xfrm flipV="1">
            <a:off x="5329079" y="5226240"/>
            <a:ext cx="1274921" cy="2"/>
          </a:xfrm>
          <a:prstGeom prst="curvedConnector3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DEBB848C-D6E4-80D7-45C5-D91C1A9059A2}"/>
              </a:ext>
            </a:extLst>
          </p:cNvPr>
          <p:cNvCxnSpPr>
            <a:cxnSpLocks/>
          </p:cNvCxnSpPr>
          <p:nvPr/>
        </p:nvCxnSpPr>
        <p:spPr>
          <a:xfrm flipV="1">
            <a:off x="5329079" y="5601004"/>
            <a:ext cx="1274921" cy="2"/>
          </a:xfrm>
          <a:prstGeom prst="curvedConnector3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DDA31A4-B012-D6C4-FC96-5CF15BDBE20C}"/>
              </a:ext>
            </a:extLst>
          </p:cNvPr>
          <p:cNvSpPr txBox="1"/>
          <p:nvPr/>
        </p:nvSpPr>
        <p:spPr>
          <a:xfrm>
            <a:off x="6604000" y="4298163"/>
            <a:ext cx="4033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Hastanın yansıtma derecesi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32CF98-3E9E-FAFD-FC5D-D3FD498A8A99}"/>
              </a:ext>
            </a:extLst>
          </p:cNvPr>
          <p:cNvSpPr txBox="1"/>
          <p:nvPr/>
        </p:nvSpPr>
        <p:spPr>
          <a:xfrm>
            <a:off x="6604000" y="4648698"/>
            <a:ext cx="3408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 err="1"/>
              <a:t>Co</a:t>
            </a:r>
            <a:r>
              <a:rPr lang="tr-TR" dirty="0"/>
              <a:t>-</a:t>
            </a:r>
            <a:r>
              <a:rPr lang="en-US" dirty="0" err="1"/>
              <a:t>morbidite</a:t>
            </a: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023EFF4-13BD-1817-2177-094613759373}"/>
              </a:ext>
            </a:extLst>
          </p:cNvPr>
          <p:cNvSpPr txBox="1"/>
          <p:nvPr/>
        </p:nvSpPr>
        <p:spPr>
          <a:xfrm>
            <a:off x="6604000" y="5066434"/>
            <a:ext cx="25307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EPO </a:t>
            </a:r>
            <a:r>
              <a:rPr lang="en-US" dirty="0" err="1"/>
              <a:t>tedavisi</a:t>
            </a:r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0379B8F-1E50-6EA4-FCC4-050740FB709C}"/>
              </a:ext>
            </a:extLst>
          </p:cNvPr>
          <p:cNvSpPr txBox="1"/>
          <p:nvPr/>
        </p:nvSpPr>
        <p:spPr>
          <a:xfrm>
            <a:off x="6604000" y="5416338"/>
            <a:ext cx="35652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Yetersiz</a:t>
            </a:r>
            <a:r>
              <a:rPr lang="en-US" dirty="0"/>
              <a:t> </a:t>
            </a:r>
            <a:r>
              <a:rPr lang="en-US" dirty="0" err="1"/>
              <a:t>diyalizin</a:t>
            </a:r>
            <a:r>
              <a:rPr lang="en-US" dirty="0"/>
              <a:t> </a:t>
            </a:r>
            <a:r>
              <a:rPr lang="en-US" dirty="0" err="1"/>
              <a:t>geç</a:t>
            </a:r>
            <a:r>
              <a:rPr lang="en-US" dirty="0"/>
              <a:t> </a:t>
            </a:r>
            <a:r>
              <a:rPr lang="en-US" dirty="0" err="1"/>
              <a:t>göstergesi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255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7EC26AC-86B2-149E-4A6D-610E4F13D7AD}"/>
              </a:ext>
            </a:extLst>
          </p:cNvPr>
          <p:cNvSpPr/>
          <p:nvPr/>
        </p:nvSpPr>
        <p:spPr>
          <a:xfrm>
            <a:off x="2663805" y="2429164"/>
            <a:ext cx="6864389" cy="13243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GENEL İYİLİK HALİ = YETERLİ DİYALİZ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9A9253D-BC63-1339-2024-A5F21EB6E36C}"/>
              </a:ext>
            </a:extLst>
          </p:cNvPr>
          <p:cNvSpPr/>
          <p:nvPr/>
        </p:nvSpPr>
        <p:spPr>
          <a:xfrm>
            <a:off x="5620327" y="1714540"/>
            <a:ext cx="951346" cy="95596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C1A3A5-7FC0-CE67-4EFC-E7E8B98C5C22}"/>
              </a:ext>
            </a:extLst>
          </p:cNvPr>
          <p:cNvSpPr txBox="1"/>
          <p:nvPr/>
        </p:nvSpPr>
        <p:spPr>
          <a:xfrm>
            <a:off x="1893455" y="3990110"/>
            <a:ext cx="82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Bir </a:t>
            </a:r>
            <a:r>
              <a:rPr lang="en-US" dirty="0" err="1"/>
              <a:t>hemodiyaliz</a:t>
            </a:r>
            <a:r>
              <a:rPr lang="en-US" dirty="0"/>
              <a:t> </a:t>
            </a:r>
            <a:r>
              <a:rPr lang="en-US" dirty="0" err="1"/>
              <a:t>hastasının</a:t>
            </a:r>
            <a:r>
              <a:rPr lang="en-US" dirty="0"/>
              <a:t> </a:t>
            </a:r>
            <a:r>
              <a:rPr lang="en-US" dirty="0" err="1"/>
              <a:t>genel</a:t>
            </a:r>
            <a:r>
              <a:rPr lang="en-US" dirty="0"/>
              <a:t> </a:t>
            </a:r>
            <a:r>
              <a:rPr lang="en-US" dirty="0" err="1"/>
              <a:t>anlamda</a:t>
            </a:r>
            <a:r>
              <a:rPr lang="en-US" dirty="0"/>
              <a:t> </a:t>
            </a:r>
            <a:r>
              <a:rPr lang="en-US" dirty="0" err="1"/>
              <a:t>oldukça</a:t>
            </a:r>
            <a:r>
              <a:rPr lang="en-US" dirty="0"/>
              <a:t> iyi </a:t>
            </a:r>
            <a:r>
              <a:rPr lang="en-US" dirty="0" err="1"/>
              <a:t>görünmesi</a:t>
            </a:r>
            <a:r>
              <a:rPr lang="en-US" dirty="0"/>
              <a:t> ,</a:t>
            </a:r>
            <a:r>
              <a:rPr lang="en-US" dirty="0" err="1"/>
              <a:t>belirgin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semptom</a:t>
            </a:r>
            <a:r>
              <a:rPr lang="en-US" dirty="0"/>
              <a:t> </a:t>
            </a:r>
            <a:r>
              <a:rPr lang="en-US" dirty="0" err="1"/>
              <a:t>tarif</a:t>
            </a:r>
            <a:r>
              <a:rPr lang="en-US" dirty="0"/>
              <a:t> </a:t>
            </a:r>
            <a:r>
              <a:rPr lang="en-US" dirty="0" err="1"/>
              <a:t>etmeyişi</a:t>
            </a:r>
            <a:r>
              <a:rPr lang="en-US" dirty="0"/>
              <a:t>  tam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hastanın</a:t>
            </a:r>
            <a:r>
              <a:rPr lang="en-US" dirty="0"/>
              <a:t> </a:t>
            </a:r>
            <a:r>
              <a:rPr lang="en-US" dirty="0" err="1"/>
              <a:t>yeterli</a:t>
            </a:r>
            <a:r>
              <a:rPr lang="en-US" dirty="0"/>
              <a:t> </a:t>
            </a:r>
            <a:r>
              <a:rPr lang="en-US" dirty="0" err="1"/>
              <a:t>diyaliz</a:t>
            </a:r>
            <a:r>
              <a:rPr lang="en-US" dirty="0"/>
              <a:t> </a:t>
            </a:r>
            <a:r>
              <a:rPr lang="en-US" dirty="0" err="1"/>
              <a:t>olduğu</a:t>
            </a:r>
            <a:r>
              <a:rPr lang="en-US" dirty="0"/>
              <a:t> </a:t>
            </a:r>
            <a:r>
              <a:rPr lang="en-US" dirty="0" err="1"/>
              <a:t>anlamına</a:t>
            </a:r>
            <a:r>
              <a:rPr lang="en-US" dirty="0"/>
              <a:t> </a:t>
            </a:r>
            <a:r>
              <a:rPr lang="en-US" dirty="0" err="1"/>
              <a:t>gelmeyebilir</a:t>
            </a:r>
            <a:r>
              <a:rPr lang="tr-TR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843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7EC26AC-86B2-149E-4A6D-610E4F13D7AD}"/>
              </a:ext>
            </a:extLst>
          </p:cNvPr>
          <p:cNvSpPr/>
          <p:nvPr/>
        </p:nvSpPr>
        <p:spPr>
          <a:xfrm>
            <a:off x="1828802" y="2392218"/>
            <a:ext cx="9131030" cy="13243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UYGUN BİYOKİMYASAL KONTROL = YETERLİ DİYALİZ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9A9253D-BC63-1339-2024-A5F21EB6E36C}"/>
              </a:ext>
            </a:extLst>
          </p:cNvPr>
          <p:cNvSpPr/>
          <p:nvPr/>
        </p:nvSpPr>
        <p:spPr>
          <a:xfrm>
            <a:off x="5671127" y="1699491"/>
            <a:ext cx="1062181" cy="104832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" name="Connector: Curved 1">
            <a:extLst>
              <a:ext uri="{FF2B5EF4-FFF2-40B4-BE49-F238E27FC236}">
                <a16:creationId xmlns:a16="http://schemas.microsoft.com/office/drawing/2014/main" id="{BCB5E85E-912D-07DF-5251-F98F85627BB1}"/>
              </a:ext>
            </a:extLst>
          </p:cNvPr>
          <p:cNvCxnSpPr>
            <a:cxnSpLocks/>
          </p:cNvCxnSpPr>
          <p:nvPr/>
        </p:nvCxnSpPr>
        <p:spPr>
          <a:xfrm rot="5400000">
            <a:off x="1919622" y="3722237"/>
            <a:ext cx="774858" cy="763424"/>
          </a:xfrm>
          <a:prstGeom prst="curvedConnector3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or: Curved 4">
            <a:extLst>
              <a:ext uri="{FF2B5EF4-FFF2-40B4-BE49-F238E27FC236}">
                <a16:creationId xmlns:a16="http://schemas.microsoft.com/office/drawing/2014/main" id="{305477E6-4889-F03B-EB26-930F7C07C93E}"/>
              </a:ext>
            </a:extLst>
          </p:cNvPr>
          <p:cNvCxnSpPr>
            <a:cxnSpLocks/>
          </p:cNvCxnSpPr>
          <p:nvPr/>
        </p:nvCxnSpPr>
        <p:spPr>
          <a:xfrm rot="5400000">
            <a:off x="3052963" y="3720049"/>
            <a:ext cx="774858" cy="763424"/>
          </a:xfrm>
          <a:prstGeom prst="curvedConnector3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CDF48E11-E791-2EF4-33DC-D45EBF4665B3}"/>
              </a:ext>
            </a:extLst>
          </p:cNvPr>
          <p:cNvCxnSpPr>
            <a:cxnSpLocks/>
          </p:cNvCxnSpPr>
          <p:nvPr/>
        </p:nvCxnSpPr>
        <p:spPr>
          <a:xfrm rot="16200000" flipH="1">
            <a:off x="9231189" y="3755854"/>
            <a:ext cx="730786" cy="696191"/>
          </a:xfrm>
          <a:prstGeom prst="curvedConnector3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CF7AD7E2-57EB-E547-6B17-F55A30D0AD2A}"/>
              </a:ext>
            </a:extLst>
          </p:cNvPr>
          <p:cNvCxnSpPr>
            <a:cxnSpLocks/>
          </p:cNvCxnSpPr>
          <p:nvPr/>
        </p:nvCxnSpPr>
        <p:spPr>
          <a:xfrm rot="16200000" flipH="1">
            <a:off x="7979661" y="3708614"/>
            <a:ext cx="730786" cy="696191"/>
          </a:xfrm>
          <a:prstGeom prst="curvedConnector3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33A93D0C-653D-67A7-57DF-9C8D3AE29C0D}"/>
              </a:ext>
            </a:extLst>
          </p:cNvPr>
          <p:cNvCxnSpPr>
            <a:cxnSpLocks/>
          </p:cNvCxnSpPr>
          <p:nvPr/>
        </p:nvCxnSpPr>
        <p:spPr>
          <a:xfrm rot="16200000" flipH="1">
            <a:off x="6209763" y="4128743"/>
            <a:ext cx="828827" cy="3"/>
          </a:xfrm>
          <a:prstGeom prst="curvedConnector3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loud 11">
            <a:extLst>
              <a:ext uri="{FF2B5EF4-FFF2-40B4-BE49-F238E27FC236}">
                <a16:creationId xmlns:a16="http://schemas.microsoft.com/office/drawing/2014/main" id="{B23BAF47-E0F4-CD01-E8BF-2CB6D28B58A8}"/>
              </a:ext>
            </a:extLst>
          </p:cNvPr>
          <p:cNvSpPr/>
          <p:nvPr/>
        </p:nvSpPr>
        <p:spPr>
          <a:xfrm>
            <a:off x="222330" y="4489190"/>
            <a:ext cx="1778000" cy="132430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/>
              <a:t>Albumin</a:t>
            </a:r>
            <a:r>
              <a:rPr lang="tr-TR" dirty="0"/>
              <a:t> &gt; 4 </a:t>
            </a:r>
            <a:r>
              <a:rPr lang="tr-TR" dirty="0" err="1"/>
              <a:t>gr</a:t>
            </a:r>
            <a:r>
              <a:rPr lang="tr-TR" dirty="0"/>
              <a:t>/dl</a:t>
            </a:r>
            <a:endParaRPr lang="en-US" dirty="0"/>
          </a:p>
        </p:txBody>
      </p:sp>
      <p:sp>
        <p:nvSpPr>
          <p:cNvPr id="13" name="Cloud 12">
            <a:extLst>
              <a:ext uri="{FF2B5EF4-FFF2-40B4-BE49-F238E27FC236}">
                <a16:creationId xmlns:a16="http://schemas.microsoft.com/office/drawing/2014/main" id="{9ADE638D-CBDA-5ECD-FB49-828C02110163}"/>
              </a:ext>
            </a:extLst>
          </p:cNvPr>
          <p:cNvSpPr/>
          <p:nvPr/>
        </p:nvSpPr>
        <p:spPr>
          <a:xfrm>
            <a:off x="2077039" y="4520143"/>
            <a:ext cx="2022341" cy="132430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Hematokrit &gt; %30</a:t>
            </a:r>
            <a:endParaRPr lang="en-US" dirty="0"/>
          </a:p>
        </p:txBody>
      </p:sp>
      <p:sp>
        <p:nvSpPr>
          <p:cNvPr id="14" name="Cloud 13">
            <a:extLst>
              <a:ext uri="{FF2B5EF4-FFF2-40B4-BE49-F238E27FC236}">
                <a16:creationId xmlns:a16="http://schemas.microsoft.com/office/drawing/2014/main" id="{A9A12AF0-09AB-3D37-88E3-CAB06D2F2937}"/>
              </a:ext>
            </a:extLst>
          </p:cNvPr>
          <p:cNvSpPr/>
          <p:nvPr/>
        </p:nvSpPr>
        <p:spPr>
          <a:xfrm>
            <a:off x="9791910" y="4148377"/>
            <a:ext cx="2022341" cy="132430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Bikarbonat &gt; 22 </a:t>
            </a:r>
            <a:r>
              <a:rPr lang="tr-TR" dirty="0" err="1"/>
              <a:t>mEq</a:t>
            </a:r>
            <a:r>
              <a:rPr lang="tr-TR" dirty="0"/>
              <a:t>/L</a:t>
            </a:r>
            <a:endParaRPr lang="en-US" dirty="0"/>
          </a:p>
        </p:txBody>
      </p:sp>
      <p:sp>
        <p:nvSpPr>
          <p:cNvPr id="15" name="Cloud 14">
            <a:extLst>
              <a:ext uri="{FF2B5EF4-FFF2-40B4-BE49-F238E27FC236}">
                <a16:creationId xmlns:a16="http://schemas.microsoft.com/office/drawing/2014/main" id="{591C20FE-95C6-7936-A4CE-F20E95E27E42}"/>
              </a:ext>
            </a:extLst>
          </p:cNvPr>
          <p:cNvSpPr/>
          <p:nvPr/>
        </p:nvSpPr>
        <p:spPr>
          <a:xfrm>
            <a:off x="7875704" y="4469343"/>
            <a:ext cx="1868148" cy="1528867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/>
              <a:t>Ca</a:t>
            </a:r>
            <a:r>
              <a:rPr lang="tr-TR" dirty="0"/>
              <a:t> x P &lt; 55</a:t>
            </a:r>
            <a:endParaRPr lang="en-US" dirty="0"/>
          </a:p>
        </p:txBody>
      </p:sp>
      <p:sp>
        <p:nvSpPr>
          <p:cNvPr id="16" name="Cloud 15">
            <a:extLst>
              <a:ext uri="{FF2B5EF4-FFF2-40B4-BE49-F238E27FC236}">
                <a16:creationId xmlns:a16="http://schemas.microsoft.com/office/drawing/2014/main" id="{9578FED2-86E5-28BB-7174-EBEDEA3CEE48}"/>
              </a:ext>
            </a:extLst>
          </p:cNvPr>
          <p:cNvSpPr/>
          <p:nvPr/>
        </p:nvSpPr>
        <p:spPr>
          <a:xfrm>
            <a:off x="4147438" y="4655610"/>
            <a:ext cx="1412853" cy="1308747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Fosfor &lt; 5 mg/dl</a:t>
            </a:r>
            <a:endParaRPr lang="en-US" dirty="0"/>
          </a:p>
        </p:txBody>
      </p: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400A3431-1C9E-641E-130A-99461B39471B}"/>
              </a:ext>
            </a:extLst>
          </p:cNvPr>
          <p:cNvCxnSpPr>
            <a:cxnSpLocks/>
          </p:cNvCxnSpPr>
          <p:nvPr/>
        </p:nvCxnSpPr>
        <p:spPr>
          <a:xfrm rot="5400000">
            <a:off x="4559912" y="3885168"/>
            <a:ext cx="789240" cy="480711"/>
          </a:xfrm>
          <a:prstGeom prst="curvedConnector3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F1A2755C-1FA2-2EDE-1F24-89CF06FCFB01}"/>
              </a:ext>
            </a:extLst>
          </p:cNvPr>
          <p:cNvSpPr/>
          <p:nvPr/>
        </p:nvSpPr>
        <p:spPr>
          <a:xfrm>
            <a:off x="5889539" y="4655610"/>
            <a:ext cx="1702749" cy="13963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ÜRE &lt; 90 mg/dl</a:t>
            </a:r>
          </a:p>
          <a:p>
            <a:pPr algn="ctr"/>
            <a:r>
              <a:rPr lang="tr-TR" dirty="0"/>
              <a:t>Kreatinin &lt; 12 mg/dl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408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7EC26AC-86B2-149E-4A6D-610E4F13D7AD}"/>
              </a:ext>
            </a:extLst>
          </p:cNvPr>
          <p:cNvSpPr/>
          <p:nvPr/>
        </p:nvSpPr>
        <p:spPr>
          <a:xfrm>
            <a:off x="1828802" y="2392218"/>
            <a:ext cx="9131030" cy="13243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UYGUN BİYOKİMYASAL KONTROL = YETERLİ DİYALİZ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9A9253D-BC63-1339-2024-A5F21EB6E36C}"/>
              </a:ext>
            </a:extLst>
          </p:cNvPr>
          <p:cNvSpPr/>
          <p:nvPr/>
        </p:nvSpPr>
        <p:spPr>
          <a:xfrm>
            <a:off x="5671127" y="1699491"/>
            <a:ext cx="1062181" cy="104832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3C316A-A2E0-9147-19C1-449C5F661155}"/>
              </a:ext>
            </a:extLst>
          </p:cNvPr>
          <p:cNvSpPr txBox="1"/>
          <p:nvPr/>
        </p:nvSpPr>
        <p:spPr>
          <a:xfrm>
            <a:off x="2701635" y="3873754"/>
            <a:ext cx="70011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dirty="0"/>
              <a:t>H</a:t>
            </a:r>
            <a:r>
              <a:rPr lang="en-US" dirty="0" err="1"/>
              <a:t>astanın</a:t>
            </a:r>
            <a:r>
              <a:rPr lang="en-US" dirty="0"/>
              <a:t> </a:t>
            </a:r>
            <a:r>
              <a:rPr lang="en-US" dirty="0" err="1"/>
              <a:t>biyokimyasal</a:t>
            </a:r>
            <a:r>
              <a:rPr lang="en-US" dirty="0"/>
              <a:t> </a:t>
            </a:r>
            <a:r>
              <a:rPr lang="en-US" dirty="0" err="1"/>
              <a:t>hedefleri</a:t>
            </a:r>
            <a:r>
              <a:rPr lang="en-US" dirty="0"/>
              <a:t> </a:t>
            </a:r>
            <a:r>
              <a:rPr lang="en-US" dirty="0" err="1"/>
              <a:t>tutturabilmesi</a:t>
            </a:r>
            <a:r>
              <a:rPr lang="tr-TR" dirty="0"/>
              <a:t> de</a:t>
            </a:r>
            <a:r>
              <a:rPr lang="en-US" dirty="0"/>
              <a:t> </a:t>
            </a:r>
            <a:r>
              <a:rPr lang="en-US" dirty="0" err="1"/>
              <a:t>yeterli</a:t>
            </a:r>
            <a:r>
              <a:rPr lang="en-US" dirty="0"/>
              <a:t> </a:t>
            </a:r>
            <a:r>
              <a:rPr lang="en-US" dirty="0" err="1"/>
              <a:t>diyaliz</a:t>
            </a:r>
            <a:r>
              <a:rPr lang="en-US" dirty="0"/>
              <a:t> </a:t>
            </a:r>
            <a:r>
              <a:rPr lang="en-US" dirty="0" err="1"/>
              <a:t>anlamına</a:t>
            </a:r>
            <a:r>
              <a:rPr lang="en-US" dirty="0"/>
              <a:t> </a:t>
            </a:r>
            <a:r>
              <a:rPr lang="en-US" dirty="0" err="1"/>
              <a:t>gelmeyebilir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6042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>
            <a:extLst>
              <a:ext uri="{FF2B5EF4-FFF2-40B4-BE49-F238E27FC236}">
                <a16:creationId xmlns:a16="http://schemas.microsoft.com/office/drawing/2014/main" id="{F63944F7-1F46-38CE-2770-EB85F3EA93D1}"/>
              </a:ext>
            </a:extLst>
          </p:cNvPr>
          <p:cNvSpPr/>
          <p:nvPr/>
        </p:nvSpPr>
        <p:spPr>
          <a:xfrm>
            <a:off x="3139440" y="2122616"/>
            <a:ext cx="5913120" cy="2612767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chemeClr val="accent1">
                    <a:lumMod val="50000"/>
                  </a:schemeClr>
                </a:solidFill>
              </a:rPr>
              <a:t>YETERLİ DİYALİZ</a:t>
            </a:r>
            <a:endParaRPr lang="en-US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23527B5A-0284-1D0C-13A8-267D46973D09}"/>
              </a:ext>
            </a:extLst>
          </p:cNvPr>
          <p:cNvSpPr/>
          <p:nvPr/>
        </p:nvSpPr>
        <p:spPr>
          <a:xfrm>
            <a:off x="1141515" y="1117600"/>
            <a:ext cx="2632364" cy="1995287"/>
          </a:xfrm>
          <a:prstGeom prst="cloud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accent1">
                    <a:lumMod val="50000"/>
                  </a:schemeClr>
                </a:solidFill>
              </a:rPr>
              <a:t>Yeterli </a:t>
            </a:r>
            <a:r>
              <a:rPr lang="tr-TR" sz="2400" b="1" dirty="0" err="1">
                <a:solidFill>
                  <a:schemeClr val="accent1">
                    <a:lumMod val="50000"/>
                  </a:schemeClr>
                </a:solidFill>
              </a:rPr>
              <a:t>solüt</a:t>
            </a:r>
            <a:r>
              <a:rPr lang="tr-TR" sz="2400" b="1" dirty="0">
                <a:solidFill>
                  <a:schemeClr val="accent1">
                    <a:lumMod val="50000"/>
                  </a:schemeClr>
                </a:solidFill>
              </a:rPr>
              <a:t> klirensi</a:t>
            </a:r>
            <a:endParaRPr lang="en-US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FF818EC8-92A1-B1E6-2819-A1D06FF03C59}"/>
              </a:ext>
            </a:extLst>
          </p:cNvPr>
          <p:cNvSpPr/>
          <p:nvPr/>
        </p:nvSpPr>
        <p:spPr>
          <a:xfrm>
            <a:off x="4793877" y="252869"/>
            <a:ext cx="2493614" cy="1869747"/>
          </a:xfrm>
          <a:prstGeom prst="cloud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accent1">
                    <a:lumMod val="50000"/>
                  </a:schemeClr>
                </a:solidFill>
              </a:rPr>
              <a:t>Yeterli beslenme</a:t>
            </a:r>
            <a:endParaRPr lang="en-US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BD3BDC3C-5116-C392-F600-DADA07AF05B8}"/>
              </a:ext>
            </a:extLst>
          </p:cNvPr>
          <p:cNvSpPr/>
          <p:nvPr/>
        </p:nvSpPr>
        <p:spPr>
          <a:xfrm>
            <a:off x="8252433" y="736030"/>
            <a:ext cx="2632364" cy="1925145"/>
          </a:xfrm>
          <a:prstGeom prst="cloud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accent1">
                    <a:lumMod val="50000"/>
                  </a:schemeClr>
                </a:solidFill>
              </a:rPr>
              <a:t>Asit-baz dengesinin kontrolü</a:t>
            </a:r>
            <a:endParaRPr lang="en-US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EC2A8665-571B-D670-E55D-B5A816209465}"/>
              </a:ext>
            </a:extLst>
          </p:cNvPr>
          <p:cNvSpPr/>
          <p:nvPr/>
        </p:nvSpPr>
        <p:spPr>
          <a:xfrm>
            <a:off x="1257384" y="3985855"/>
            <a:ext cx="2289380" cy="1885881"/>
          </a:xfrm>
          <a:prstGeom prst="cloud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accent1">
                    <a:lumMod val="50000"/>
                  </a:schemeClr>
                </a:solidFill>
              </a:rPr>
              <a:t>Anemi kontrolü</a:t>
            </a:r>
            <a:endParaRPr 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862C4F83-A405-EBB1-263C-52937314B740}"/>
              </a:ext>
            </a:extLst>
          </p:cNvPr>
          <p:cNvSpPr/>
          <p:nvPr/>
        </p:nvSpPr>
        <p:spPr>
          <a:xfrm>
            <a:off x="4317604" y="4824402"/>
            <a:ext cx="3237088" cy="1777082"/>
          </a:xfrm>
          <a:prstGeom prst="cloud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accent1">
                    <a:lumMod val="50000"/>
                  </a:schemeClr>
                </a:solidFill>
              </a:rPr>
              <a:t>Volüm ve kan basıncı kontrolü</a:t>
            </a:r>
            <a:endParaRPr 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AB25A8C8-32EF-3F91-86FA-CA656F45EF82}"/>
              </a:ext>
            </a:extLst>
          </p:cNvPr>
          <p:cNvSpPr/>
          <p:nvPr/>
        </p:nvSpPr>
        <p:spPr>
          <a:xfrm>
            <a:off x="8003564" y="3849264"/>
            <a:ext cx="3421817" cy="2022472"/>
          </a:xfrm>
          <a:prstGeom prst="cloud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accent1">
                    <a:lumMod val="50000"/>
                  </a:schemeClr>
                </a:solidFill>
              </a:rPr>
              <a:t>Kalsiyum-Fosfor dengesinin kontrolü</a:t>
            </a:r>
            <a:endParaRPr lang="en-US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6D0B70BA-A1D9-889E-C33B-2E6588845BF2}"/>
              </a:ext>
            </a:extLst>
          </p:cNvPr>
          <p:cNvCxnSpPr>
            <a:cxnSpLocks/>
          </p:cNvCxnSpPr>
          <p:nvPr/>
        </p:nvCxnSpPr>
        <p:spPr>
          <a:xfrm rot="16200000" flipH="1">
            <a:off x="3357956" y="2602892"/>
            <a:ext cx="706951" cy="493220"/>
          </a:xfrm>
          <a:prstGeom prst="curvedConnector3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7977E21C-8A7D-10AA-7805-18F202813323}"/>
              </a:ext>
            </a:extLst>
          </p:cNvPr>
          <p:cNvCxnSpPr>
            <a:cxnSpLocks/>
          </p:cNvCxnSpPr>
          <p:nvPr/>
        </p:nvCxnSpPr>
        <p:spPr>
          <a:xfrm rot="16200000" flipH="1">
            <a:off x="5308317" y="2310297"/>
            <a:ext cx="942108" cy="353191"/>
          </a:xfrm>
          <a:prstGeom prst="curvedConnector3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E1650D26-82FE-F309-3157-FC25E172EBBD}"/>
              </a:ext>
            </a:extLst>
          </p:cNvPr>
          <p:cNvCxnSpPr>
            <a:cxnSpLocks/>
          </p:cNvCxnSpPr>
          <p:nvPr/>
        </p:nvCxnSpPr>
        <p:spPr>
          <a:xfrm rot="5400000">
            <a:off x="7932878" y="2336399"/>
            <a:ext cx="639109" cy="602209"/>
          </a:xfrm>
          <a:prstGeom prst="curvedConnector3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89E4E8BA-31C5-5B08-B246-5B60C90A6DA3}"/>
              </a:ext>
            </a:extLst>
          </p:cNvPr>
          <p:cNvCxnSpPr>
            <a:cxnSpLocks/>
          </p:cNvCxnSpPr>
          <p:nvPr/>
        </p:nvCxnSpPr>
        <p:spPr>
          <a:xfrm flipV="1">
            <a:off x="3484682" y="4038682"/>
            <a:ext cx="748937" cy="635141"/>
          </a:xfrm>
          <a:prstGeom prst="curvedConnector3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041BFB96-CEED-AD39-5E9E-E149540F24A1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008940" y="4439987"/>
            <a:ext cx="912603" cy="275067"/>
          </a:xfrm>
          <a:prstGeom prst="curvedConnector3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29485556-6E22-9CCE-B574-908F7DFAF2BD}"/>
              </a:ext>
            </a:extLst>
          </p:cNvPr>
          <p:cNvCxnSpPr>
            <a:cxnSpLocks/>
          </p:cNvCxnSpPr>
          <p:nvPr/>
        </p:nvCxnSpPr>
        <p:spPr>
          <a:xfrm rot="16200000" flipV="1">
            <a:off x="7574174" y="3846599"/>
            <a:ext cx="768417" cy="617050"/>
          </a:xfrm>
          <a:prstGeom prst="curvedConnector3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510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1E674-2EFB-61ED-1BD9-A500E5983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DİYALİZ YETERSİZLİĞİNİN NEDENLERİ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9C9F2-2EC3-CC60-C763-F6B6990DB8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Yetersiz kan akım hızı</a:t>
            </a:r>
          </a:p>
          <a:p>
            <a:r>
              <a:rPr lang="tr-TR" dirty="0"/>
              <a:t>Yetersiz </a:t>
            </a:r>
            <a:r>
              <a:rPr lang="tr-TR" dirty="0" err="1"/>
              <a:t>diyalizat</a:t>
            </a:r>
            <a:r>
              <a:rPr lang="tr-TR" dirty="0"/>
              <a:t> akım hızı</a:t>
            </a:r>
          </a:p>
          <a:p>
            <a:r>
              <a:rPr lang="tr-TR" dirty="0"/>
              <a:t>Resirkülasyon</a:t>
            </a:r>
          </a:p>
          <a:p>
            <a:r>
              <a:rPr lang="tr-TR" dirty="0" err="1"/>
              <a:t>Diyalizör</a:t>
            </a:r>
            <a:r>
              <a:rPr lang="tr-TR" dirty="0"/>
              <a:t> yüzey alanı</a:t>
            </a:r>
          </a:p>
          <a:p>
            <a:r>
              <a:rPr lang="tr-TR" dirty="0" err="1"/>
              <a:t>Diyalizör</a:t>
            </a:r>
            <a:r>
              <a:rPr lang="tr-TR" dirty="0"/>
              <a:t> </a:t>
            </a:r>
            <a:r>
              <a:rPr lang="tr-TR" dirty="0" err="1"/>
              <a:t>KoA’sı</a:t>
            </a:r>
            <a:endParaRPr lang="tr-TR" dirty="0"/>
          </a:p>
          <a:p>
            <a:r>
              <a:rPr lang="tr-TR" dirty="0" err="1"/>
              <a:t>Diyalizör</a:t>
            </a:r>
            <a:r>
              <a:rPr lang="tr-TR" dirty="0"/>
              <a:t> ve sette pıhtılaşma</a:t>
            </a:r>
          </a:p>
          <a:p>
            <a:r>
              <a:rPr lang="tr-TR" dirty="0"/>
              <a:t>Seans süresi ve sayısına uyulmaması</a:t>
            </a:r>
          </a:p>
          <a:p>
            <a:r>
              <a:rPr lang="tr-TR" dirty="0"/>
              <a:t>Kan örneklerinin yanlış alınması</a:t>
            </a:r>
          </a:p>
          <a:p>
            <a:r>
              <a:rPr lang="tr-TR" dirty="0"/>
              <a:t>Antihipertansif ilaç kullanımı</a:t>
            </a:r>
          </a:p>
          <a:p>
            <a:r>
              <a:rPr lang="tr-TR" dirty="0"/>
              <a:t>Kuru ağırlık tespiti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973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322B0F7-15BC-5546-7381-7CDB0F94B6E8}"/>
              </a:ext>
            </a:extLst>
          </p:cNvPr>
          <p:cNvSpPr/>
          <p:nvPr/>
        </p:nvSpPr>
        <p:spPr>
          <a:xfrm>
            <a:off x="2386715" y="365532"/>
            <a:ext cx="7418570" cy="120464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HEMODİYALİZ YETERLİLİĞİNİ NASIL ÖLÇELİM?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67DE7894-BB24-CA18-1176-F628050EA6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202" y="2266250"/>
            <a:ext cx="3444997" cy="397032"/>
          </a:xfrm>
          <a:prstGeom prst="rect">
            <a:avLst/>
          </a:prstGeom>
          <a:solidFill>
            <a:srgbClr val="F8F8F8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Klinik değerlendirme</a:t>
            </a:r>
            <a:endParaRPr kumimoji="0" lang="tr-TR" alt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AD9DFB15-6B2A-93CE-67A8-24CB1F9CA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0313" y="2266250"/>
            <a:ext cx="3185487" cy="397032"/>
          </a:xfrm>
          <a:prstGeom prst="rect">
            <a:avLst/>
          </a:prstGeom>
          <a:solidFill>
            <a:srgbClr val="F8F8F8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tr-TR" altLang="en-US" sz="2200" b="1" dirty="0">
                <a:latin typeface="+mj-lt"/>
              </a:rPr>
              <a:t>Biyokimyasal parametreler</a:t>
            </a:r>
            <a:endParaRPr lang="tr-TR" altLang="en-US" sz="2200" b="1" dirty="0">
              <a:latin typeface="+mj-lt"/>
              <a:sym typeface="Symbol" panose="05050102010706020507" pitchFamily="18" charset="2"/>
            </a:endParaRP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1022526E-B24A-5CB4-FA5D-752353D9A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6293" y="2266250"/>
            <a:ext cx="2298130" cy="397032"/>
          </a:xfrm>
          <a:prstGeom prst="rect">
            <a:avLst/>
          </a:prstGeom>
          <a:solidFill>
            <a:srgbClr val="F8F8F8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Kinetik göstergeler</a:t>
            </a:r>
            <a:endParaRPr kumimoji="0" lang="tr-TR" alt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5" name="Arrow: Curved Right 4">
            <a:extLst>
              <a:ext uri="{FF2B5EF4-FFF2-40B4-BE49-F238E27FC236}">
                <a16:creationId xmlns:a16="http://schemas.microsoft.com/office/drawing/2014/main" id="{8F8823A8-A39E-6A90-B61D-BB27F6FEE749}"/>
              </a:ext>
            </a:extLst>
          </p:cNvPr>
          <p:cNvSpPr/>
          <p:nvPr/>
        </p:nvSpPr>
        <p:spPr>
          <a:xfrm>
            <a:off x="314036" y="2490100"/>
            <a:ext cx="508166" cy="938900"/>
          </a:xfrm>
          <a:prstGeom prst="curv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Arrow: Curved Right 5">
            <a:extLst>
              <a:ext uri="{FF2B5EF4-FFF2-40B4-BE49-F238E27FC236}">
                <a16:creationId xmlns:a16="http://schemas.microsoft.com/office/drawing/2014/main" id="{3DDA14C5-70C5-5593-1C7C-0A073172E6B3}"/>
              </a:ext>
            </a:extLst>
          </p:cNvPr>
          <p:cNvSpPr/>
          <p:nvPr/>
        </p:nvSpPr>
        <p:spPr>
          <a:xfrm>
            <a:off x="4529820" y="2490100"/>
            <a:ext cx="508166" cy="938900"/>
          </a:xfrm>
          <a:prstGeom prst="curved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Arrow: Curved Right 7">
            <a:extLst>
              <a:ext uri="{FF2B5EF4-FFF2-40B4-BE49-F238E27FC236}">
                <a16:creationId xmlns:a16="http://schemas.microsoft.com/office/drawing/2014/main" id="{FA92FBDE-8D19-FA9E-67AC-FE3B3E401C1B}"/>
              </a:ext>
            </a:extLst>
          </p:cNvPr>
          <p:cNvSpPr/>
          <p:nvPr/>
        </p:nvSpPr>
        <p:spPr>
          <a:xfrm>
            <a:off x="8268127" y="2490100"/>
            <a:ext cx="508166" cy="938900"/>
          </a:xfrm>
          <a:prstGeom prst="curved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31713F-83B9-92BC-0F07-AD2C88464F53}"/>
              </a:ext>
            </a:extLst>
          </p:cNvPr>
          <p:cNvSpPr txBox="1"/>
          <p:nvPr/>
        </p:nvSpPr>
        <p:spPr>
          <a:xfrm>
            <a:off x="932873" y="3177310"/>
            <a:ext cx="3334326" cy="286232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/>
              <a:t>İyi beslenme</a:t>
            </a:r>
            <a:br>
              <a:rPr lang="tr-TR" dirty="0"/>
            </a:br>
            <a:endParaRPr lang="tr-TR" dirty="0"/>
          </a:p>
          <a:p>
            <a:r>
              <a:rPr lang="tr-TR" dirty="0"/>
              <a:t>Tansiyon kontrol altında</a:t>
            </a:r>
          </a:p>
          <a:p>
            <a:br>
              <a:rPr lang="tr-TR" dirty="0"/>
            </a:br>
            <a:r>
              <a:rPr lang="tr-TR" dirty="0"/>
              <a:t>Kuru ağırlıkta olması</a:t>
            </a:r>
          </a:p>
          <a:p>
            <a:br>
              <a:rPr lang="tr-TR" dirty="0"/>
            </a:br>
            <a:r>
              <a:rPr lang="tr-TR" dirty="0"/>
              <a:t>Üremik semptomların olmaması</a:t>
            </a:r>
          </a:p>
          <a:p>
            <a:br>
              <a:rPr lang="tr-TR" dirty="0"/>
            </a:br>
            <a:r>
              <a:rPr lang="tr-TR" dirty="0"/>
              <a:t>Yeterli aktivite</a:t>
            </a:r>
          </a:p>
          <a:p>
            <a:endParaRPr lang="tr-TR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D1620E-B0F5-C624-CA59-BC72827219BB}"/>
              </a:ext>
            </a:extLst>
          </p:cNvPr>
          <p:cNvSpPr txBox="1"/>
          <p:nvPr/>
        </p:nvSpPr>
        <p:spPr>
          <a:xfrm>
            <a:off x="5060312" y="3501992"/>
            <a:ext cx="3185487" cy="286232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BUN: 50-70 mg/dl </a:t>
            </a:r>
            <a:endParaRPr lang="tr-TR" dirty="0"/>
          </a:p>
          <a:p>
            <a:r>
              <a:rPr lang="en-US" dirty="0"/>
              <a:t>Albumin: &gt; 4 gr/dl </a:t>
            </a:r>
            <a:endParaRPr lang="tr-TR" dirty="0"/>
          </a:p>
          <a:p>
            <a:r>
              <a:rPr lang="en-US" dirty="0" err="1"/>
              <a:t>Kreatinin</a:t>
            </a:r>
            <a:r>
              <a:rPr lang="en-US" dirty="0"/>
              <a:t>: &lt; 12 gr/dl</a:t>
            </a:r>
          </a:p>
          <a:p>
            <a:r>
              <a:rPr lang="en-US" dirty="0" err="1"/>
              <a:t>Kolesterol</a:t>
            </a:r>
            <a:r>
              <a:rPr lang="en-US" dirty="0"/>
              <a:t>: &lt; 200-250 mg/dl</a:t>
            </a:r>
          </a:p>
          <a:p>
            <a:r>
              <a:rPr lang="en-US" dirty="0" err="1"/>
              <a:t>Potasyum</a:t>
            </a:r>
            <a:r>
              <a:rPr lang="en-US" dirty="0"/>
              <a:t>: 3.5-5.5 </a:t>
            </a:r>
            <a:r>
              <a:rPr lang="en-US" dirty="0" err="1"/>
              <a:t>mEq</a:t>
            </a:r>
            <a:r>
              <a:rPr lang="en-US" dirty="0"/>
              <a:t>/L</a:t>
            </a:r>
          </a:p>
          <a:p>
            <a:r>
              <a:rPr lang="en-US" dirty="0" err="1"/>
              <a:t>Fosfor</a:t>
            </a:r>
            <a:r>
              <a:rPr lang="en-US" dirty="0"/>
              <a:t>: 3-5 </a:t>
            </a:r>
            <a:r>
              <a:rPr lang="en-US" dirty="0" err="1"/>
              <a:t>mEq</a:t>
            </a:r>
            <a:r>
              <a:rPr lang="en-US" dirty="0"/>
              <a:t>/L</a:t>
            </a:r>
          </a:p>
          <a:p>
            <a:r>
              <a:rPr lang="en-US" dirty="0" err="1"/>
              <a:t>Kalsiyum</a:t>
            </a:r>
            <a:r>
              <a:rPr lang="en-US" dirty="0"/>
              <a:t>: 9.5-10.5 </a:t>
            </a:r>
            <a:r>
              <a:rPr lang="en-US" dirty="0" err="1"/>
              <a:t>mEq</a:t>
            </a:r>
            <a:r>
              <a:rPr lang="en-US" dirty="0"/>
              <a:t>/L</a:t>
            </a:r>
          </a:p>
          <a:p>
            <a:r>
              <a:rPr lang="en-US" dirty="0" err="1"/>
              <a:t>Alkalen</a:t>
            </a:r>
            <a:r>
              <a:rPr lang="en-US" dirty="0"/>
              <a:t> </a:t>
            </a:r>
            <a:r>
              <a:rPr lang="en-US" dirty="0" err="1"/>
              <a:t>Fosfataz</a:t>
            </a:r>
            <a:r>
              <a:rPr lang="en-US" dirty="0"/>
              <a:t>: 100-150 U/L</a:t>
            </a:r>
          </a:p>
          <a:p>
            <a:r>
              <a:rPr lang="en-US" dirty="0" err="1"/>
              <a:t>Bikarbonat</a:t>
            </a:r>
            <a:r>
              <a:rPr lang="en-US" dirty="0"/>
              <a:t>: 22-26 </a:t>
            </a:r>
            <a:r>
              <a:rPr lang="en-US" dirty="0" err="1"/>
              <a:t>mEq</a:t>
            </a:r>
            <a:r>
              <a:rPr lang="en-US" dirty="0"/>
              <a:t>/L </a:t>
            </a:r>
          </a:p>
          <a:p>
            <a:r>
              <a:rPr lang="en-US" dirty="0"/>
              <a:t>Hemoglobin: 11-12 gr/dl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B81F2F-605A-027C-90E8-A4BC8DF8AF16}"/>
              </a:ext>
            </a:extLst>
          </p:cNvPr>
          <p:cNvSpPr txBox="1"/>
          <p:nvPr/>
        </p:nvSpPr>
        <p:spPr>
          <a:xfrm>
            <a:off x="9057218" y="3177310"/>
            <a:ext cx="2418722" cy="163121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/>
              <a:t>ÜRE </a:t>
            </a:r>
          </a:p>
          <a:p>
            <a:endParaRPr lang="tr-TR" dirty="0"/>
          </a:p>
          <a:p>
            <a:r>
              <a:rPr lang="tr-TR" dirty="0"/>
              <a:t>KREATİNİN</a:t>
            </a:r>
          </a:p>
          <a:p>
            <a:endParaRPr lang="tr-TR" dirty="0"/>
          </a:p>
          <a:p>
            <a:r>
              <a:rPr lang="tr-TR" sz="1400" dirty="0"/>
              <a:t>(düşük molekül ağırlıklı üremik toksinler)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CF58B96-97A2-53F1-8678-5B160FA5AB3A}"/>
              </a:ext>
            </a:extLst>
          </p:cNvPr>
          <p:cNvSpPr/>
          <p:nvPr/>
        </p:nvSpPr>
        <p:spPr>
          <a:xfrm>
            <a:off x="9355165" y="5012107"/>
            <a:ext cx="1822827" cy="6208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Kt / </a:t>
            </a:r>
            <a:r>
              <a:rPr kumimoji="0" lang="tr-T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üre</a:t>
            </a: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E034D42-1D5E-3D34-B430-FB5A8F5DCAD8}"/>
              </a:ext>
            </a:extLst>
          </p:cNvPr>
          <p:cNvSpPr/>
          <p:nvPr/>
        </p:nvSpPr>
        <p:spPr>
          <a:xfrm>
            <a:off x="9355165" y="5836582"/>
            <a:ext cx="1822827" cy="6208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URR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6228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C2038-7D2B-E299-2C8B-8870F81FAC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spKt/V üre </a:t>
            </a:r>
            <a:br>
              <a:rPr lang="tr-TR" dirty="0"/>
            </a:br>
            <a:r>
              <a:rPr lang="en-US" dirty="0"/>
              <a:t>Üre </a:t>
            </a:r>
            <a:r>
              <a:rPr lang="en-US" dirty="0" err="1"/>
              <a:t>kinetik</a:t>
            </a:r>
            <a:r>
              <a:rPr lang="en-US" dirty="0"/>
              <a:t> </a:t>
            </a:r>
            <a:r>
              <a:rPr lang="en-US" dirty="0" err="1"/>
              <a:t>modeli</a:t>
            </a:r>
            <a:r>
              <a:rPr lang="en-US" dirty="0"/>
              <a:t> </a:t>
            </a:r>
            <a:br>
              <a:rPr lang="tr-TR" dirty="0"/>
            </a:br>
            <a:r>
              <a:rPr lang="en-US" dirty="0"/>
              <a:t>Basit </a:t>
            </a:r>
            <a:r>
              <a:rPr lang="en-US" dirty="0" err="1"/>
              <a:t>çok</a:t>
            </a:r>
            <a:r>
              <a:rPr lang="en-US" dirty="0"/>
              <a:t> </a:t>
            </a:r>
            <a:r>
              <a:rPr lang="en-US" dirty="0" err="1"/>
              <a:t>değişkenli</a:t>
            </a:r>
            <a:r>
              <a:rPr lang="en-US" dirty="0"/>
              <a:t> </a:t>
            </a:r>
            <a:r>
              <a:rPr lang="en-US" dirty="0" err="1"/>
              <a:t>formüller</a:t>
            </a:r>
            <a:r>
              <a:rPr lang="en-US" dirty="0"/>
              <a:t> </a:t>
            </a:r>
            <a:endParaRPr lang="tr-TR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eKt</a:t>
            </a:r>
            <a:r>
              <a:rPr lang="en-US" dirty="0"/>
              <a:t>/V üre </a:t>
            </a:r>
            <a:r>
              <a:rPr lang="tr-TR" dirty="0"/>
              <a:t>(dengelenmiş Kt/V)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On-line </a:t>
            </a:r>
            <a:r>
              <a:rPr lang="en-US" dirty="0" err="1"/>
              <a:t>klirens</a:t>
            </a:r>
            <a:r>
              <a:rPr lang="en-US" dirty="0"/>
              <a:t> </a:t>
            </a:r>
            <a:r>
              <a:rPr lang="en-US" dirty="0" err="1"/>
              <a:t>ölçümü</a:t>
            </a:r>
            <a:r>
              <a:rPr lang="en-US" dirty="0"/>
              <a:t> </a:t>
            </a:r>
            <a:endParaRPr lang="tr-TR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URR </a:t>
            </a:r>
            <a:endParaRPr lang="tr-TR" b="1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Formal </a:t>
            </a:r>
            <a:r>
              <a:rPr lang="en-US" dirty="0" err="1"/>
              <a:t>kinetik</a:t>
            </a:r>
            <a:r>
              <a:rPr lang="en-US" dirty="0"/>
              <a:t> model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dpKt</a:t>
            </a:r>
            <a:r>
              <a:rPr lang="en-US" dirty="0"/>
              <a:t>/V üre </a:t>
            </a:r>
            <a:endParaRPr lang="tr-TR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Diyalizat</a:t>
            </a:r>
            <a:r>
              <a:rPr lang="en-US" dirty="0"/>
              <a:t> </a:t>
            </a:r>
            <a:r>
              <a:rPr lang="en-US" dirty="0" err="1"/>
              <a:t>toplanarak</a:t>
            </a:r>
            <a:r>
              <a:rPr lang="en-US" dirty="0"/>
              <a:t> </a:t>
            </a:r>
            <a:r>
              <a:rPr lang="en-US" dirty="0" err="1"/>
              <a:t>solüt</a:t>
            </a:r>
            <a:r>
              <a:rPr lang="en-US" dirty="0"/>
              <a:t> </a:t>
            </a:r>
            <a:r>
              <a:rPr lang="en-US" dirty="0" err="1"/>
              <a:t>atılım</a:t>
            </a:r>
            <a:r>
              <a:rPr lang="en-US" dirty="0"/>
              <a:t> </a:t>
            </a:r>
            <a:r>
              <a:rPr lang="en-US" dirty="0" err="1"/>
              <a:t>indeksi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22B0F7-15BC-5546-7381-7CDB0F94B6E8}"/>
              </a:ext>
            </a:extLst>
          </p:cNvPr>
          <p:cNvSpPr/>
          <p:nvPr/>
        </p:nvSpPr>
        <p:spPr>
          <a:xfrm>
            <a:off x="2386715" y="365532"/>
            <a:ext cx="7418570" cy="120464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HEMODİYALİZ YETERLİLİĞİNİ NASIL ÖLÇELİM? (FORMÜLLER)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9671F9-0CF5-5CA6-8926-0C4FC277EFFF}"/>
              </a:ext>
            </a:extLst>
          </p:cNvPr>
          <p:cNvSpPr txBox="1"/>
          <p:nvPr/>
        </p:nvSpPr>
        <p:spPr>
          <a:xfrm>
            <a:off x="7841673" y="5992297"/>
            <a:ext cx="4224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2006 DOQI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Hemodiyaliz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Yeterlilik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Kılavuzu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2823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C779579-B6AF-2C48-FF7B-750AEB4F15F3}"/>
              </a:ext>
            </a:extLst>
          </p:cNvPr>
          <p:cNvSpPr/>
          <p:nvPr/>
        </p:nvSpPr>
        <p:spPr>
          <a:xfrm>
            <a:off x="939355" y="2172604"/>
            <a:ext cx="3327843" cy="14870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Kt / </a:t>
            </a:r>
            <a:r>
              <a:rPr kumimoji="0" lang="tr-T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üre</a:t>
            </a: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9038C99-13EB-EA10-2A14-11ECE463A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tr-TR" u="sng" dirty="0"/>
              <a:t>Kt / </a:t>
            </a:r>
            <a:r>
              <a:rPr lang="tr-TR" u="sng" dirty="0" err="1"/>
              <a:t>V</a:t>
            </a:r>
            <a:r>
              <a:rPr lang="tr-TR" sz="3200" u="sng" dirty="0" err="1"/>
              <a:t>üre</a:t>
            </a:r>
            <a:endParaRPr lang="en-US" u="sng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14B724-25E7-4F6D-2FBB-B09310E80022}"/>
              </a:ext>
            </a:extLst>
          </p:cNvPr>
          <p:cNvSpPr txBox="1"/>
          <p:nvPr/>
        </p:nvSpPr>
        <p:spPr>
          <a:xfrm>
            <a:off x="2915924" y="2490681"/>
            <a:ext cx="1394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/>
              <a:t>K x t</a:t>
            </a:r>
            <a:endParaRPr lang="en-US" sz="28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13995A2-617C-7FC5-6111-0AFC7D2C9D62}"/>
              </a:ext>
            </a:extLst>
          </p:cNvPr>
          <p:cNvCxnSpPr>
            <a:cxnSpLocks/>
          </p:cNvCxnSpPr>
          <p:nvPr/>
        </p:nvCxnSpPr>
        <p:spPr>
          <a:xfrm>
            <a:off x="2854028" y="2983345"/>
            <a:ext cx="109912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666C33C-7F79-D285-3A81-1A132236051B}"/>
              </a:ext>
            </a:extLst>
          </p:cNvPr>
          <p:cNvSpPr txBox="1"/>
          <p:nvPr/>
        </p:nvSpPr>
        <p:spPr>
          <a:xfrm>
            <a:off x="3166686" y="2983319"/>
            <a:ext cx="637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V</a:t>
            </a:r>
            <a:endParaRPr lang="en-US" sz="2400" dirty="0"/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99BEE6F3-C8A6-5889-2AC1-743B21EB4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0612" y="2585738"/>
            <a:ext cx="4151649" cy="1006429"/>
          </a:xfrm>
          <a:prstGeom prst="rect">
            <a:avLst/>
          </a:prstGeom>
          <a:solidFill>
            <a:srgbClr val="F8F8F8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en-US" sz="2200" dirty="0">
                <a:latin typeface="+mj-lt"/>
              </a:rPr>
              <a:t>K </a:t>
            </a:r>
            <a:r>
              <a:rPr lang="tr-TR" altLang="en-US" sz="2200" dirty="0">
                <a:latin typeface="+mj-lt"/>
                <a:sym typeface="Symbol" panose="05050102010706020507" pitchFamily="18" charset="2"/>
              </a:rPr>
              <a:t> </a:t>
            </a:r>
            <a:r>
              <a:rPr lang="tr-TR" altLang="en-US" sz="2200" dirty="0" err="1">
                <a:latin typeface="+mj-lt"/>
                <a:sym typeface="Symbol" panose="05050102010706020507" pitchFamily="18" charset="2"/>
              </a:rPr>
              <a:t>Diyalizerin</a:t>
            </a:r>
            <a:r>
              <a:rPr lang="tr-TR" altLang="en-US" sz="2200" dirty="0">
                <a:latin typeface="+mj-lt"/>
                <a:sym typeface="Symbol" panose="05050102010706020507" pitchFamily="18" charset="2"/>
              </a:rPr>
              <a:t> üre klirensi (ml/dk)</a:t>
            </a:r>
          </a:p>
          <a:p>
            <a:pPr>
              <a:lnSpc>
                <a:spcPct val="90000"/>
              </a:lnSpc>
            </a:pPr>
            <a:r>
              <a:rPr lang="tr-TR" altLang="en-US" sz="2200" dirty="0">
                <a:latin typeface="+mj-lt"/>
                <a:sym typeface="Symbol" panose="05050102010706020507" pitchFamily="18" charset="2"/>
              </a:rPr>
              <a:t>t  Diyaliz süresi (dk)</a:t>
            </a:r>
          </a:p>
          <a:p>
            <a:pPr>
              <a:lnSpc>
                <a:spcPct val="90000"/>
              </a:lnSpc>
            </a:pPr>
            <a:r>
              <a:rPr lang="tr-TR" altLang="en-US" sz="2200" dirty="0">
                <a:latin typeface="+mj-lt"/>
                <a:sym typeface="Symbol" panose="05050102010706020507" pitchFamily="18" charset="2"/>
              </a:rPr>
              <a:t>V  Üre da</a:t>
            </a:r>
            <a:r>
              <a:rPr lang="tr-TR" altLang="en-US" sz="2200" dirty="0">
                <a:latin typeface="+mj-lt"/>
              </a:rPr>
              <a:t>ğı</a:t>
            </a:r>
            <a:r>
              <a:rPr lang="tr-TR" altLang="en-US" sz="2200" dirty="0">
                <a:latin typeface="+mj-lt"/>
                <a:sym typeface="Symbol" panose="05050102010706020507" pitchFamily="18" charset="2"/>
              </a:rPr>
              <a:t>l</a:t>
            </a:r>
            <a:r>
              <a:rPr lang="tr-TR" altLang="en-US" sz="2200" dirty="0">
                <a:latin typeface="+mj-lt"/>
              </a:rPr>
              <a:t>ı</a:t>
            </a:r>
            <a:r>
              <a:rPr lang="tr-TR" altLang="en-US" sz="2200" dirty="0">
                <a:latin typeface="+mj-lt"/>
                <a:sym typeface="Symbol" panose="05050102010706020507" pitchFamily="18" charset="2"/>
              </a:rPr>
              <a:t>m volümü (ml)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CA13EE-8F60-5E9D-F6F5-937C52E7DD7E}"/>
              </a:ext>
            </a:extLst>
          </p:cNvPr>
          <p:cNvSpPr/>
          <p:nvPr/>
        </p:nvSpPr>
        <p:spPr>
          <a:xfrm>
            <a:off x="939356" y="4079480"/>
            <a:ext cx="3327843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dirty="0"/>
              <a:t>Kt / V ‘</a:t>
            </a:r>
            <a:r>
              <a:rPr lang="tr-TR" sz="2400" dirty="0" err="1"/>
              <a:t>nin</a:t>
            </a:r>
            <a:r>
              <a:rPr lang="tr-TR" sz="2400" dirty="0"/>
              <a:t> belirleyicileri</a:t>
            </a:r>
            <a:endParaRPr lang="en-US" sz="2400" dirty="0"/>
          </a:p>
        </p:txBody>
      </p:sp>
      <p:sp>
        <p:nvSpPr>
          <p:cNvPr id="19" name="Text Box 6">
            <a:extLst>
              <a:ext uri="{FF2B5EF4-FFF2-40B4-BE49-F238E27FC236}">
                <a16:creationId xmlns:a16="http://schemas.microsoft.com/office/drawing/2014/main" id="{EA671599-5AE9-668E-D4D9-1A55B8532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6193" y="3944058"/>
            <a:ext cx="3908827" cy="397032"/>
          </a:xfrm>
          <a:prstGeom prst="rect">
            <a:avLst/>
          </a:prstGeom>
          <a:solidFill>
            <a:srgbClr val="F8F8F8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en-US" sz="2200" dirty="0">
                <a:latin typeface="+mj-lt"/>
              </a:rPr>
              <a:t>Üre konsantrasyonundaki </a:t>
            </a:r>
            <a:r>
              <a:rPr lang="tr-TR" altLang="en-US" sz="2200" dirty="0" err="1">
                <a:latin typeface="+mj-lt"/>
              </a:rPr>
              <a:t>azlama</a:t>
            </a:r>
            <a:endParaRPr lang="tr-TR" altLang="en-US" sz="2200" dirty="0">
              <a:latin typeface="+mj-lt"/>
              <a:sym typeface="Symbol" panose="05050102010706020507" pitchFamily="18" charset="2"/>
            </a:endParaRPr>
          </a:p>
        </p:txBody>
      </p:sp>
      <p:sp>
        <p:nvSpPr>
          <p:cNvPr id="20" name="Text Box 6">
            <a:extLst>
              <a:ext uri="{FF2B5EF4-FFF2-40B4-BE49-F238E27FC236}">
                <a16:creationId xmlns:a16="http://schemas.microsoft.com/office/drawing/2014/main" id="{F8C8D6CC-D2F0-8C8E-6A08-CFDC88407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6193" y="4404184"/>
            <a:ext cx="4180696" cy="397032"/>
          </a:xfrm>
          <a:prstGeom prst="rect">
            <a:avLst/>
          </a:prstGeom>
          <a:solidFill>
            <a:srgbClr val="F8F8F8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en-US" sz="2200" dirty="0">
                <a:latin typeface="+mj-lt"/>
              </a:rPr>
              <a:t>Ekstraselüler sıvı miktarında azalma</a:t>
            </a:r>
            <a:endParaRPr lang="tr-TR" altLang="en-US" sz="2200" dirty="0">
              <a:latin typeface="+mj-lt"/>
              <a:sym typeface="Symbol" panose="05050102010706020507" pitchFamily="18" charset="2"/>
            </a:endParaRPr>
          </a:p>
        </p:txBody>
      </p:sp>
      <p:sp>
        <p:nvSpPr>
          <p:cNvPr id="21" name="Text Box 6">
            <a:extLst>
              <a:ext uri="{FF2B5EF4-FFF2-40B4-BE49-F238E27FC236}">
                <a16:creationId xmlns:a16="http://schemas.microsoft.com/office/drawing/2014/main" id="{CC36F409-7656-4190-497E-1B8D2EFD3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6193" y="4864310"/>
            <a:ext cx="1940659" cy="397032"/>
          </a:xfrm>
          <a:prstGeom prst="rect">
            <a:avLst/>
          </a:prstGeom>
          <a:solidFill>
            <a:srgbClr val="F8F8F8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en-US" sz="2200" dirty="0">
                <a:latin typeface="+mj-lt"/>
              </a:rPr>
              <a:t>Üre oluşum hızı</a:t>
            </a:r>
            <a:endParaRPr lang="tr-TR" altLang="en-US" sz="2200" dirty="0">
              <a:latin typeface="+mj-lt"/>
              <a:sym typeface="Symbol" panose="05050102010706020507" pitchFamily="18" charset="2"/>
            </a:endParaRPr>
          </a:p>
        </p:txBody>
      </p:sp>
      <p:sp>
        <p:nvSpPr>
          <p:cNvPr id="22" name="Text Box 6">
            <a:extLst>
              <a:ext uri="{FF2B5EF4-FFF2-40B4-BE49-F238E27FC236}">
                <a16:creationId xmlns:a16="http://schemas.microsoft.com/office/drawing/2014/main" id="{46E863C6-1855-E5E8-68CC-E750DEA19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965123"/>
            <a:ext cx="6229911" cy="397032"/>
          </a:xfrm>
          <a:prstGeom prst="rect">
            <a:avLst/>
          </a:prstGeom>
          <a:solidFill>
            <a:srgbClr val="F8F8F8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en-US" sz="2200" dirty="0"/>
              <a:t>Sık, kısa veya daha uzun süreli hemodiyaliz tedavileri</a:t>
            </a:r>
            <a:endParaRPr lang="tr-TR" altLang="en-US" sz="2200" dirty="0">
              <a:sym typeface="Symbol" panose="05050102010706020507" pitchFamily="18" charset="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15A0139-3CB6-3E07-6FD0-E561D75A0EC7}"/>
              </a:ext>
            </a:extLst>
          </p:cNvPr>
          <p:cNvSpPr txBox="1"/>
          <p:nvPr/>
        </p:nvSpPr>
        <p:spPr>
          <a:xfrm>
            <a:off x="7068111" y="5932806"/>
            <a:ext cx="4385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latin typeface="+mj-lt"/>
              </a:rPr>
              <a:t>= Hatalı sonuç verebilir !!!!</a:t>
            </a:r>
            <a:endParaRPr lang="en-US" sz="2400" b="1" dirty="0"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CE3B4F8-2148-C3B6-7B57-0C76DE4B764D}"/>
              </a:ext>
            </a:extLst>
          </p:cNvPr>
          <p:cNvSpPr txBox="1"/>
          <p:nvPr/>
        </p:nvSpPr>
        <p:spPr>
          <a:xfrm>
            <a:off x="764309" y="1350327"/>
            <a:ext cx="111044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K</a:t>
            </a:r>
            <a:r>
              <a:rPr lang="tr-TR" dirty="0"/>
              <a:t>t</a:t>
            </a:r>
            <a:r>
              <a:rPr lang="en-US" dirty="0"/>
              <a:t>/V</a:t>
            </a:r>
            <a:r>
              <a:rPr lang="tr-TR" dirty="0"/>
              <a:t>; </a:t>
            </a:r>
            <a:r>
              <a:rPr lang="en-US" dirty="0"/>
              <a:t> </a:t>
            </a:r>
            <a:r>
              <a:rPr lang="en-US" dirty="0" err="1"/>
              <a:t>diyalizer</a:t>
            </a:r>
            <a:r>
              <a:rPr lang="en-US" dirty="0"/>
              <a:t> </a:t>
            </a:r>
            <a:r>
              <a:rPr lang="en-US" dirty="0" err="1"/>
              <a:t>etkisi</a:t>
            </a:r>
            <a:r>
              <a:rPr lang="en-US" dirty="0"/>
              <a:t>, </a:t>
            </a:r>
            <a:r>
              <a:rPr lang="en-US" dirty="0" err="1"/>
              <a:t>diyalizat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akım</a:t>
            </a:r>
            <a:r>
              <a:rPr lang="en-US" dirty="0"/>
              <a:t> </a:t>
            </a:r>
            <a:r>
              <a:rPr lang="en-US" dirty="0" err="1"/>
              <a:t>hızları</a:t>
            </a:r>
            <a:r>
              <a:rPr lang="en-US" dirty="0"/>
              <a:t>, </a:t>
            </a:r>
            <a:r>
              <a:rPr lang="tr-TR" dirty="0"/>
              <a:t>hemodiyaliz</a:t>
            </a:r>
            <a:r>
              <a:rPr lang="en-US" dirty="0"/>
              <a:t> </a:t>
            </a:r>
            <a:r>
              <a:rPr lang="en-US" dirty="0" err="1"/>
              <a:t>sıklığı</a:t>
            </a:r>
            <a:r>
              <a:rPr lang="en-US" dirty="0"/>
              <a:t>, </a:t>
            </a:r>
            <a:r>
              <a:rPr lang="en-US" dirty="0" err="1"/>
              <a:t>süresi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üre </a:t>
            </a:r>
            <a:r>
              <a:rPr lang="en-US" dirty="0" err="1"/>
              <a:t>dağılım</a:t>
            </a:r>
            <a:r>
              <a:rPr lang="en-US" dirty="0"/>
              <a:t> </a:t>
            </a:r>
            <a:r>
              <a:rPr lang="en-US" dirty="0" err="1"/>
              <a:t>volümü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Diyaliz</a:t>
            </a:r>
            <a:r>
              <a:rPr lang="en-US" dirty="0"/>
              <a:t> </a:t>
            </a:r>
            <a:r>
              <a:rPr lang="en-US" dirty="0" err="1"/>
              <a:t>Yeterliliğinin</a:t>
            </a:r>
            <a:r>
              <a:rPr lang="en-US" dirty="0"/>
              <a:t> </a:t>
            </a:r>
            <a:r>
              <a:rPr lang="en-US" dirty="0" err="1"/>
              <a:t>ölçümüdür</a:t>
            </a:r>
            <a:r>
              <a:rPr lang="en-US" dirty="0"/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C3771B-335B-4A94-08E7-903D35AD3F5B}"/>
              </a:ext>
            </a:extLst>
          </p:cNvPr>
          <p:cNvSpPr txBox="1"/>
          <p:nvPr/>
        </p:nvSpPr>
        <p:spPr>
          <a:xfrm>
            <a:off x="8786889" y="2316600"/>
            <a:ext cx="33278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u="sng" dirty="0"/>
              <a:t>Total vücut sıvısının hesaplanması:</a:t>
            </a:r>
            <a:br>
              <a:rPr lang="tr-TR" sz="1600" dirty="0"/>
            </a:br>
            <a:r>
              <a:rPr lang="tr-TR" sz="1600" dirty="0"/>
              <a:t>Kadın= Ağırlık x 0.55</a:t>
            </a:r>
            <a:br>
              <a:rPr lang="tr-TR" sz="1600" dirty="0"/>
            </a:br>
            <a:r>
              <a:rPr lang="tr-TR" sz="1600" dirty="0"/>
              <a:t>Erkek= Ağırlık x 0.6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24119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C4B04-D519-909D-C6A6-F8C3AE5F3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z="4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Kt / </a:t>
            </a:r>
            <a:r>
              <a:rPr kumimoji="0" lang="tr-TR" sz="4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V</a:t>
            </a:r>
            <a:r>
              <a:rPr kumimoji="0" lang="tr-TR" sz="32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üre</a:t>
            </a:r>
            <a:br>
              <a:rPr kumimoji="0" lang="tr-TR" sz="32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tr-TR" sz="3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*Uygun değerler:</a:t>
            </a:r>
            <a:endParaRPr lang="en-US" u="sng" dirty="0"/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CF926BBA-B5F8-824C-962D-3960F305D4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4945" y="2763260"/>
            <a:ext cx="6062109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tr-TR" altLang="en-US" sz="2800" b="0" dirty="0">
                <a:latin typeface="+mj-lt"/>
              </a:rPr>
              <a:t>*Kt/V </a:t>
            </a:r>
            <a:r>
              <a:rPr lang="tr-TR" altLang="en-US" sz="2800" b="0" dirty="0">
                <a:latin typeface="+mj-lt"/>
                <a:sym typeface="Symbol" panose="05050102010706020507" pitchFamily="18" charset="2"/>
              </a:rPr>
              <a:t> 1.2(</a:t>
            </a:r>
            <a:r>
              <a:rPr lang="tr-TR" altLang="en-US" sz="2800" b="0" dirty="0" err="1">
                <a:latin typeface="+mj-lt"/>
                <a:sym typeface="Symbol" panose="05050102010706020507" pitchFamily="18" charset="2"/>
              </a:rPr>
              <a:t>minumum</a:t>
            </a:r>
            <a:r>
              <a:rPr lang="tr-TR" altLang="en-US" sz="2800" b="0" dirty="0">
                <a:latin typeface="+mj-lt"/>
                <a:sym typeface="Symbol" panose="05050102010706020507" pitchFamily="18" charset="2"/>
              </a:rPr>
              <a:t>) / </a:t>
            </a:r>
            <a:r>
              <a:rPr lang="tr-TR" altLang="en-US" sz="2800" dirty="0">
                <a:latin typeface="+mj-lt"/>
                <a:sym typeface="Symbol" panose="05050102010706020507" pitchFamily="18" charset="2"/>
              </a:rPr>
              <a:t>1.4(hedeflenen)</a:t>
            </a:r>
            <a:endParaRPr lang="tr-TR" altLang="en-US" sz="2800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3C55BE-26C3-912D-4C32-98178A8BAD25}"/>
              </a:ext>
            </a:extLst>
          </p:cNvPr>
          <p:cNvSpPr txBox="1"/>
          <p:nvPr/>
        </p:nvSpPr>
        <p:spPr>
          <a:xfrm>
            <a:off x="3879273" y="3459018"/>
            <a:ext cx="525227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0.5</a:t>
            </a:r>
            <a:r>
              <a:rPr lang="tr-TR" sz="2000" dirty="0"/>
              <a:t> ; üremik semptomlar, hastane yatış, </a:t>
            </a:r>
            <a:r>
              <a:rPr lang="tr-TR" sz="2000" dirty="0" err="1"/>
              <a:t>ex</a:t>
            </a:r>
            <a:endParaRPr lang="tr-TR" sz="2000" dirty="0"/>
          </a:p>
          <a:p>
            <a:r>
              <a:rPr lang="tr-TR" sz="2000" b="1" dirty="0"/>
              <a:t>0.7</a:t>
            </a:r>
            <a:r>
              <a:rPr lang="tr-TR" sz="2000" dirty="0"/>
              <a:t> ; EEG anormallikleri</a:t>
            </a:r>
          </a:p>
          <a:p>
            <a:r>
              <a:rPr lang="tr-TR" sz="2000" b="1" dirty="0"/>
              <a:t>1.0</a:t>
            </a:r>
            <a:r>
              <a:rPr lang="tr-TR" sz="2000" dirty="0"/>
              <a:t> ; kısa dönem iyi sonuç</a:t>
            </a:r>
          </a:p>
          <a:p>
            <a:r>
              <a:rPr lang="tr-TR" sz="2000" b="1" u="sng" dirty="0"/>
              <a:t>1.2-1.4</a:t>
            </a:r>
            <a:r>
              <a:rPr lang="tr-TR" sz="2000" u="sng" dirty="0"/>
              <a:t> ; uzun dönem iyi sonuç</a:t>
            </a:r>
          </a:p>
          <a:p>
            <a:r>
              <a:rPr lang="tr-TR" sz="2000" b="1" u="sng" dirty="0"/>
              <a:t>&gt; 1.4 </a:t>
            </a:r>
            <a:r>
              <a:rPr lang="tr-TR" sz="2000" u="sng" dirty="0"/>
              <a:t>; daha iyi sonuç</a:t>
            </a:r>
            <a:endParaRPr lang="en-US" sz="2000" u="sng" dirty="0"/>
          </a:p>
        </p:txBody>
      </p:sp>
    </p:spTree>
    <p:extLst>
      <p:ext uri="{BB962C8B-B14F-4D97-AF65-F5344CB8AC3E}">
        <p14:creationId xmlns:p14="http://schemas.microsoft.com/office/powerpoint/2010/main" val="10170003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5831B96-DF3A-2B8C-33A3-495CA9A3A2E4}"/>
              </a:ext>
            </a:extLst>
          </p:cNvPr>
          <p:cNvSpPr txBox="1"/>
          <p:nvPr/>
        </p:nvSpPr>
        <p:spPr>
          <a:xfrm>
            <a:off x="2016760" y="1982491"/>
            <a:ext cx="9149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/>
              <a:t>Herhangi</a:t>
            </a:r>
            <a:r>
              <a:rPr lang="en-US" b="1" dirty="0"/>
              <a:t> </a:t>
            </a:r>
            <a:r>
              <a:rPr lang="en-US" b="1" dirty="0" err="1"/>
              <a:t>bir</a:t>
            </a:r>
            <a:r>
              <a:rPr lang="en-US" b="1" dirty="0"/>
              <a:t> </a:t>
            </a:r>
            <a:r>
              <a:rPr lang="en-US" b="1" dirty="0" err="1"/>
              <a:t>anda</a:t>
            </a:r>
            <a:r>
              <a:rPr lang="en-US" b="1" dirty="0"/>
              <a:t> </a:t>
            </a:r>
            <a:r>
              <a:rPr lang="en-US" b="1" dirty="0" err="1"/>
              <a:t>ölçülen</a:t>
            </a:r>
            <a:r>
              <a:rPr lang="en-US" b="1" dirty="0"/>
              <a:t> üre </a:t>
            </a:r>
            <a:r>
              <a:rPr lang="en-US" b="1" dirty="0" err="1"/>
              <a:t>konsantrasyonu</a:t>
            </a:r>
            <a:r>
              <a:rPr lang="tr-TR" b="1" dirty="0"/>
              <a:t>; </a:t>
            </a:r>
            <a:r>
              <a:rPr lang="en-US" dirty="0"/>
              <a:t>üre </a:t>
            </a:r>
            <a:r>
              <a:rPr lang="en-US" dirty="0" err="1"/>
              <a:t>dağılım</a:t>
            </a:r>
            <a:r>
              <a:rPr lang="en-US" dirty="0"/>
              <a:t> </a:t>
            </a:r>
            <a:r>
              <a:rPr lang="en-US" dirty="0" err="1"/>
              <a:t>volümü</a:t>
            </a:r>
            <a:r>
              <a:rPr lang="en-US" dirty="0"/>
              <a:t>, üre </a:t>
            </a:r>
            <a:r>
              <a:rPr lang="en-US" dirty="0" err="1"/>
              <a:t>oluşum</a:t>
            </a:r>
            <a:r>
              <a:rPr lang="en-US" dirty="0"/>
              <a:t> </a:t>
            </a:r>
            <a:r>
              <a:rPr lang="en-US" dirty="0" err="1"/>
              <a:t>hızı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üre </a:t>
            </a:r>
            <a:r>
              <a:rPr lang="en-US" dirty="0" err="1"/>
              <a:t>atılım</a:t>
            </a:r>
            <a:r>
              <a:rPr lang="tr-TR" dirty="0"/>
              <a:t> </a:t>
            </a:r>
            <a:r>
              <a:rPr lang="en-US" dirty="0" err="1"/>
              <a:t>hızının</a:t>
            </a:r>
            <a:r>
              <a:rPr lang="tr-TR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fonksiyonudur</a:t>
            </a:r>
            <a:r>
              <a:rPr lang="tr-TR" dirty="0"/>
              <a:t>.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27FAC8-1969-3049-0ED6-B9C516045468}"/>
              </a:ext>
            </a:extLst>
          </p:cNvPr>
          <p:cNvSpPr txBox="1"/>
          <p:nvPr/>
        </p:nvSpPr>
        <p:spPr>
          <a:xfrm>
            <a:off x="493222" y="1378961"/>
            <a:ext cx="689956" cy="2563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9038C99-13EB-EA10-2A14-11ECE463A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9707"/>
            <a:ext cx="10515600" cy="1325563"/>
          </a:xfrm>
        </p:spPr>
        <p:txBody>
          <a:bodyPr/>
          <a:lstStyle/>
          <a:p>
            <a:r>
              <a:rPr lang="tr-TR" dirty="0"/>
              <a:t>Kt / </a:t>
            </a:r>
            <a:r>
              <a:rPr lang="tr-TR" dirty="0" err="1"/>
              <a:t>V</a:t>
            </a:r>
            <a:r>
              <a:rPr lang="tr-TR" sz="3200" dirty="0" err="1"/>
              <a:t>üre</a:t>
            </a:r>
            <a:br>
              <a:rPr lang="tr-TR" sz="3200" u="sng" dirty="0"/>
            </a:br>
            <a:r>
              <a:rPr lang="tr-TR" sz="3200" u="sng" dirty="0"/>
              <a:t>*Üre kinetik modeli:</a:t>
            </a:r>
            <a:endParaRPr lang="en-US" u="sng" dirty="0"/>
          </a:p>
        </p:txBody>
      </p:sp>
      <p:sp>
        <p:nvSpPr>
          <p:cNvPr id="20" name="Text Box 15">
            <a:extLst>
              <a:ext uri="{FF2B5EF4-FFF2-40B4-BE49-F238E27FC236}">
                <a16:creationId xmlns:a16="http://schemas.microsoft.com/office/drawing/2014/main" id="{D32AE38D-1D26-CC84-B0AB-CB726584D9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761" y="3674772"/>
            <a:ext cx="8817494" cy="1938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tr-TR" altLang="en-US" sz="2400" u="sng" dirty="0">
                <a:latin typeface="+mn-lt"/>
                <a:sym typeface="Symbol" panose="05050102010706020507" pitchFamily="18" charset="2"/>
              </a:rPr>
              <a:t>TEMEL AMAÇ:</a:t>
            </a:r>
          </a:p>
          <a:p>
            <a:pPr eaLnBrk="1" hangingPunct="1"/>
            <a:r>
              <a:rPr lang="tr-TR" altLang="en-US" sz="2400" b="0" dirty="0">
                <a:latin typeface="+mn-lt"/>
              </a:rPr>
              <a:t>Reçetelendirilen diyaliz dozunun,</a:t>
            </a:r>
          </a:p>
          <a:p>
            <a:pPr eaLnBrk="1" hangingPunct="1"/>
            <a:r>
              <a:rPr lang="tr-TR" altLang="en-US" sz="2400" b="0" dirty="0">
                <a:latin typeface="+mn-lt"/>
              </a:rPr>
              <a:t>gerçekleşen (efektif) diyaliz dozuna ve önerilen diyetle protein alımının gerçekleşen alıma eşit olup olmadığını değerlendirmektir.</a:t>
            </a:r>
          </a:p>
          <a:p>
            <a:pPr eaLnBrk="1" hangingPunct="1"/>
            <a:endParaRPr lang="tr-TR" altLang="en-US" sz="2400" dirty="0">
              <a:latin typeface="+mj-lt"/>
            </a:endParaRPr>
          </a:p>
        </p:txBody>
      </p:sp>
      <p:sp>
        <p:nvSpPr>
          <p:cNvPr id="21" name="Arrow: Curved Right 20">
            <a:extLst>
              <a:ext uri="{FF2B5EF4-FFF2-40B4-BE49-F238E27FC236}">
                <a16:creationId xmlns:a16="http://schemas.microsoft.com/office/drawing/2014/main" id="{AFC1BAB4-BD59-08A9-0A14-377AA3D1987C}"/>
              </a:ext>
            </a:extLst>
          </p:cNvPr>
          <p:cNvSpPr/>
          <p:nvPr/>
        </p:nvSpPr>
        <p:spPr>
          <a:xfrm rot="20223676">
            <a:off x="647007" y="1353406"/>
            <a:ext cx="758305" cy="2949236"/>
          </a:xfrm>
          <a:prstGeom prst="curved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33850E-FE53-7EE3-C67C-DA177BCA9E8E}"/>
              </a:ext>
            </a:extLst>
          </p:cNvPr>
          <p:cNvSpPr txBox="1"/>
          <p:nvPr/>
        </p:nvSpPr>
        <p:spPr>
          <a:xfrm rot="20282863">
            <a:off x="784031" y="1217505"/>
            <a:ext cx="108339" cy="579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8936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D307D-7CCE-DFC4-D86F-3DCDEEB87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108" y="605636"/>
            <a:ext cx="11436927" cy="1325563"/>
          </a:xfrm>
        </p:spPr>
        <p:txBody>
          <a:bodyPr>
            <a:normAutofit fontScale="90000"/>
          </a:bodyPr>
          <a:lstStyle/>
          <a:p>
            <a:r>
              <a:rPr lang="tr-TR" sz="4000" dirty="0"/>
              <a:t>BİLGİSAYARDA ÜRE KİNETİK MODELLERİ KULLANARAK </a:t>
            </a:r>
            <a:r>
              <a:rPr lang="tr-TR" sz="4000" dirty="0" err="1"/>
              <a:t>Kt</a:t>
            </a:r>
            <a:r>
              <a:rPr lang="tr-TR" sz="4000" dirty="0"/>
              <a:t>/V’NİN HESAPLANMASI</a:t>
            </a:r>
            <a:br>
              <a:rPr lang="tr-TR" dirty="0"/>
            </a:br>
            <a:r>
              <a:rPr lang="tr-TR" sz="3600" u="sng" dirty="0"/>
              <a:t>Parametreler:</a:t>
            </a:r>
            <a:endParaRPr lang="en-US" u="sng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D0A39E-FF44-D0C4-25C2-598E785C4438}"/>
              </a:ext>
            </a:extLst>
          </p:cNvPr>
          <p:cNvSpPr/>
          <p:nvPr/>
        </p:nvSpPr>
        <p:spPr>
          <a:xfrm>
            <a:off x="1797523" y="3224871"/>
            <a:ext cx="2340368" cy="4821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dirty="0" err="1"/>
              <a:t>Postdiyaliz</a:t>
            </a:r>
            <a:r>
              <a:rPr lang="tr-TR" sz="2400" dirty="0"/>
              <a:t> ağırlık</a:t>
            </a:r>
            <a:endParaRPr lang="en-US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87DF5F-9D81-FD78-CC9B-186DAC728986}"/>
              </a:ext>
            </a:extLst>
          </p:cNvPr>
          <p:cNvSpPr/>
          <p:nvPr/>
        </p:nvSpPr>
        <p:spPr>
          <a:xfrm>
            <a:off x="1797523" y="2496046"/>
            <a:ext cx="2340368" cy="4821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dirty="0" err="1"/>
              <a:t>Prediyaliz</a:t>
            </a:r>
            <a:r>
              <a:rPr lang="tr-TR" sz="2400" dirty="0"/>
              <a:t> ağırlık</a:t>
            </a:r>
            <a:endParaRPr lang="en-US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56CD4B-9BBC-8385-EA34-A68642BB1113}"/>
              </a:ext>
            </a:extLst>
          </p:cNvPr>
          <p:cNvSpPr/>
          <p:nvPr/>
        </p:nvSpPr>
        <p:spPr>
          <a:xfrm>
            <a:off x="1797523" y="3952860"/>
            <a:ext cx="1883168" cy="4821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dirty="0"/>
              <a:t>UF volümü</a:t>
            </a:r>
            <a:endParaRPr lang="en-US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176518-9068-C7CB-B54A-03D2D74C31B9}"/>
              </a:ext>
            </a:extLst>
          </p:cNvPr>
          <p:cNvSpPr/>
          <p:nvPr/>
        </p:nvSpPr>
        <p:spPr>
          <a:xfrm>
            <a:off x="1797523" y="4678522"/>
            <a:ext cx="2197204" cy="4821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dirty="0" err="1"/>
              <a:t>Prediyaliz</a:t>
            </a:r>
            <a:r>
              <a:rPr lang="tr-TR" sz="2400" dirty="0"/>
              <a:t> BUN</a:t>
            </a:r>
            <a:endParaRPr lang="en-US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BC4C6C-096E-74A7-CEAA-7E901D074CC4}"/>
              </a:ext>
            </a:extLst>
          </p:cNvPr>
          <p:cNvSpPr/>
          <p:nvPr/>
        </p:nvSpPr>
        <p:spPr>
          <a:xfrm>
            <a:off x="1797523" y="5407347"/>
            <a:ext cx="2197204" cy="4821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dirty="0" err="1"/>
              <a:t>Postdiyaliz</a:t>
            </a:r>
            <a:r>
              <a:rPr lang="tr-TR" sz="2400" dirty="0"/>
              <a:t> BUN</a:t>
            </a:r>
            <a:endParaRPr lang="en-US" sz="2400" dirty="0"/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F53E4537-941A-FFB2-097A-7CA2EE1ACE63}"/>
              </a:ext>
            </a:extLst>
          </p:cNvPr>
          <p:cNvCxnSpPr>
            <a:cxnSpLocks/>
          </p:cNvCxnSpPr>
          <p:nvPr/>
        </p:nvCxnSpPr>
        <p:spPr>
          <a:xfrm>
            <a:off x="4137891" y="2737097"/>
            <a:ext cx="2141681" cy="778842"/>
          </a:xfrm>
          <a:prstGeom prst="curvedConnector3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A779A489-564E-1D07-859C-2B88AC601CD9}"/>
              </a:ext>
            </a:extLst>
          </p:cNvPr>
          <p:cNvCxnSpPr>
            <a:cxnSpLocks/>
          </p:cNvCxnSpPr>
          <p:nvPr/>
        </p:nvCxnSpPr>
        <p:spPr>
          <a:xfrm>
            <a:off x="4137891" y="3487586"/>
            <a:ext cx="2141681" cy="465274"/>
          </a:xfrm>
          <a:prstGeom prst="curvedConnector3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6FDF79EA-5735-4E04-C03C-FA38EF1BDFFA}"/>
              </a:ext>
            </a:extLst>
          </p:cNvPr>
          <p:cNvCxnSpPr>
            <a:cxnSpLocks/>
          </p:cNvCxnSpPr>
          <p:nvPr/>
        </p:nvCxnSpPr>
        <p:spPr>
          <a:xfrm>
            <a:off x="3680691" y="4157894"/>
            <a:ext cx="2598881" cy="218792"/>
          </a:xfrm>
          <a:prstGeom prst="curvedConnector3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9F2F4CF3-CF8B-EE43-B198-C265A1E1007D}"/>
              </a:ext>
            </a:extLst>
          </p:cNvPr>
          <p:cNvCxnSpPr>
            <a:cxnSpLocks/>
          </p:cNvCxnSpPr>
          <p:nvPr/>
        </p:nvCxnSpPr>
        <p:spPr>
          <a:xfrm flipV="1">
            <a:off x="3994727" y="4678522"/>
            <a:ext cx="2284845" cy="316361"/>
          </a:xfrm>
          <a:prstGeom prst="curvedConnector3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860A18A8-0FB7-EC3C-CC05-B88F9B90AA8B}"/>
              </a:ext>
            </a:extLst>
          </p:cNvPr>
          <p:cNvCxnSpPr>
            <a:cxnSpLocks/>
          </p:cNvCxnSpPr>
          <p:nvPr/>
        </p:nvCxnSpPr>
        <p:spPr>
          <a:xfrm flipV="1">
            <a:off x="4003963" y="5070764"/>
            <a:ext cx="2275609" cy="587381"/>
          </a:xfrm>
          <a:prstGeom prst="curvedConnector3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Download 25 Desktop Computer Png Transparent Images Free - Computer Cartoon  Black And White PNG Image with No Background - PNGkey.com">
            <a:extLst>
              <a:ext uri="{FF2B5EF4-FFF2-40B4-BE49-F238E27FC236}">
                <a16:creationId xmlns:a16="http://schemas.microsoft.com/office/drawing/2014/main" id="{D7DC2EC5-9AB2-12F8-26A1-D753D13CA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859" y="2978148"/>
            <a:ext cx="3840622" cy="263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039D875-7383-BF7A-3F50-3E90984FD4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2269" y="2972103"/>
            <a:ext cx="1595341" cy="159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6644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038C99-13EB-EA10-2A14-11ECE463A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tr-TR" dirty="0"/>
              <a:t>Kt </a:t>
            </a:r>
            <a:r>
              <a:rPr lang="tr-TR"/>
              <a:t>/ V </a:t>
            </a:r>
            <a:br>
              <a:rPr lang="tr-TR" sz="3200" u="sng" dirty="0"/>
            </a:br>
            <a:r>
              <a:rPr lang="tr-TR" sz="3200" u="sng" dirty="0"/>
              <a:t>*Üre kinetik modeli:</a:t>
            </a:r>
            <a:endParaRPr lang="en-US" u="sng" dirty="0"/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2BB46A56-E295-A287-7DBA-B6ED758040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193" y="2815436"/>
            <a:ext cx="4529667" cy="10064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en-US" sz="2200" dirty="0">
                <a:sym typeface="Symbol" panose="05050102010706020507" pitchFamily="18" charset="2"/>
              </a:rPr>
              <a:t>Hastalara etkin ve emniyetli bir diyaliz yapılmasını sağlayan yararlı ölçütlerden biridir.</a:t>
            </a: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EBB9E5B7-1A77-80D6-8C62-BA6ADDB94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194" y="3821865"/>
            <a:ext cx="4529667" cy="3970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en-US" sz="2200" dirty="0">
                <a:sym typeface="Symbol" panose="05050102010706020507" pitchFamily="18" charset="2"/>
              </a:rPr>
              <a:t>Beslenme durumu hakkında bilgi verir.</a:t>
            </a: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5C42979A-2382-E0AF-1552-AB0BAB458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196" y="4218897"/>
            <a:ext cx="4529667" cy="3970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en-US" sz="2200" dirty="0">
                <a:sym typeface="Symbol" panose="05050102010706020507" pitchFamily="18" charset="2"/>
              </a:rPr>
              <a:t>Hesaplaması kolaydır.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85EB5F20-DF0C-1EF9-537F-C70127954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197" y="4615929"/>
            <a:ext cx="4529667" cy="7017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en-US" sz="2200" dirty="0">
                <a:sym typeface="Symbol" panose="05050102010706020507" pitchFamily="18" charset="2"/>
              </a:rPr>
              <a:t>Klinik sonuçlar ile iyi korelasyon gösterir.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40FAB169-6E03-7A5C-DFE3-4E9EB5A43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6861" y="3154929"/>
            <a:ext cx="4529667" cy="1006429"/>
          </a:xfrm>
          <a:prstGeom prst="rect">
            <a:avLst/>
          </a:prstGeom>
          <a:solidFill>
            <a:srgbClr val="FAC3B4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en-US" sz="2200" dirty="0">
                <a:sym typeface="Symbol" panose="05050102010706020507" pitchFamily="18" charset="2"/>
              </a:rPr>
              <a:t>Orta ve büyük molekül ağırlıklı üremik toksinlerin temizlenme yeterliliği hakkında bilgi vermez.</a:t>
            </a:r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CDE8ACF0-BFD0-D41B-826A-7CDC066B0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6864" y="4161358"/>
            <a:ext cx="4529667" cy="397032"/>
          </a:xfrm>
          <a:prstGeom prst="rect">
            <a:avLst/>
          </a:prstGeom>
          <a:solidFill>
            <a:srgbClr val="FAC3B4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en-US" sz="2200" dirty="0">
                <a:sym typeface="Symbol" panose="05050102010706020507" pitchFamily="18" charset="2"/>
              </a:rPr>
              <a:t>Volüm dengesini ihmal eder.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6AFC5D-4016-41A9-8C2D-97FBBB4932D4}"/>
              </a:ext>
            </a:extLst>
          </p:cNvPr>
          <p:cNvSpPr txBox="1"/>
          <p:nvPr/>
        </p:nvSpPr>
        <p:spPr>
          <a:xfrm>
            <a:off x="2299854" y="2053007"/>
            <a:ext cx="32234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u="sng" dirty="0"/>
              <a:t>Avantajları:</a:t>
            </a:r>
            <a:endParaRPr lang="en-US" sz="2000" u="sng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1E0B45-6F4C-1042-8206-E2DCFCB64455}"/>
              </a:ext>
            </a:extLst>
          </p:cNvPr>
          <p:cNvSpPr txBox="1"/>
          <p:nvPr/>
        </p:nvSpPr>
        <p:spPr>
          <a:xfrm>
            <a:off x="7563037" y="2053007"/>
            <a:ext cx="32234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u="sng" dirty="0"/>
              <a:t>Dezavantajları:</a:t>
            </a:r>
            <a:endParaRPr lang="en-US" sz="2000" u="sng" dirty="0"/>
          </a:p>
        </p:txBody>
      </p:sp>
    </p:spTree>
    <p:extLst>
      <p:ext uri="{BB962C8B-B14F-4D97-AF65-F5344CB8AC3E}">
        <p14:creationId xmlns:p14="http://schemas.microsoft.com/office/powerpoint/2010/main" val="9024737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C779579-B6AF-2C48-FF7B-750AEB4F15F3}"/>
              </a:ext>
            </a:extLst>
          </p:cNvPr>
          <p:cNvSpPr/>
          <p:nvPr/>
        </p:nvSpPr>
        <p:spPr>
          <a:xfrm>
            <a:off x="957831" y="2198456"/>
            <a:ext cx="3069224" cy="13575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URR </a:t>
            </a: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9038C99-13EB-EA10-2A14-11ECE463A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tr-TR" u="sng" dirty="0"/>
              <a:t>URR (ÜRE AZALMA ORANI) :</a:t>
            </a:r>
            <a:endParaRPr lang="en-US" u="sng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14B724-25E7-4F6D-2FBB-B09310E80022}"/>
              </a:ext>
            </a:extLst>
          </p:cNvPr>
          <p:cNvSpPr txBox="1"/>
          <p:nvPr/>
        </p:nvSpPr>
        <p:spPr>
          <a:xfrm>
            <a:off x="2152074" y="2615618"/>
            <a:ext cx="1874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2800" dirty="0">
                <a:solidFill>
                  <a:prstClr val="black"/>
                </a:solidFill>
                <a:latin typeface="Calibri" panose="020F0502020204030204"/>
              </a:rPr>
              <a:t>(C</a:t>
            </a:r>
            <a:r>
              <a:rPr lang="tr-TR" dirty="0">
                <a:solidFill>
                  <a:prstClr val="black"/>
                </a:solidFill>
                <a:latin typeface="Calibri" panose="020F0502020204030204"/>
              </a:rPr>
              <a:t>0</a:t>
            </a:r>
            <a:r>
              <a:rPr lang="tr-TR" sz="2800" dirty="0">
                <a:solidFill>
                  <a:prstClr val="black"/>
                </a:solidFill>
                <a:latin typeface="Calibri" panose="020F0502020204030204"/>
              </a:rPr>
              <a:t> – C) / C</a:t>
            </a:r>
            <a:r>
              <a:rPr lang="tr-TR" dirty="0">
                <a:solidFill>
                  <a:prstClr val="black"/>
                </a:solidFill>
                <a:latin typeface="Calibri" panose="020F0502020204030204"/>
              </a:rPr>
              <a:t>0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23271B-0FDB-084C-3656-8DA7D83F03F3}"/>
              </a:ext>
            </a:extLst>
          </p:cNvPr>
          <p:cNvSpPr txBox="1"/>
          <p:nvPr/>
        </p:nvSpPr>
        <p:spPr>
          <a:xfrm>
            <a:off x="838200" y="1498718"/>
            <a:ext cx="88299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000" dirty="0"/>
              <a:t>D</a:t>
            </a:r>
            <a:r>
              <a:rPr lang="en-US" sz="2000" dirty="0" err="1"/>
              <a:t>iyaliz</a:t>
            </a:r>
            <a:r>
              <a:rPr lang="en-US" sz="2000" dirty="0"/>
              <a:t> </a:t>
            </a:r>
            <a:r>
              <a:rPr lang="en-US" sz="2000" dirty="0" err="1"/>
              <a:t>öncesi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sonrası</a:t>
            </a:r>
            <a:r>
              <a:rPr lang="en-US" sz="2000" dirty="0"/>
              <a:t> BUN </a:t>
            </a:r>
            <a:r>
              <a:rPr lang="en-US" sz="2000" dirty="0" err="1"/>
              <a:t>değerleri</a:t>
            </a:r>
            <a:r>
              <a:rPr lang="en-US" sz="2000" dirty="0"/>
              <a:t> </a:t>
            </a:r>
            <a:r>
              <a:rPr lang="en-US" sz="2000" dirty="0" err="1"/>
              <a:t>kullanarak</a:t>
            </a:r>
            <a:r>
              <a:rPr lang="en-US" sz="2000" dirty="0"/>
              <a:t> </a:t>
            </a:r>
            <a:r>
              <a:rPr lang="en-US" sz="2000" dirty="0" err="1"/>
              <a:t>Diyaliz</a:t>
            </a:r>
            <a:r>
              <a:rPr lang="en-US" sz="2000" dirty="0"/>
              <a:t> </a:t>
            </a:r>
            <a:r>
              <a:rPr lang="tr-TR" sz="2000" dirty="0"/>
              <a:t>Y</a:t>
            </a:r>
            <a:r>
              <a:rPr lang="en-US" sz="2000" dirty="0" err="1"/>
              <a:t>eterliliğinin</a:t>
            </a:r>
            <a:r>
              <a:rPr lang="en-US" sz="2000" dirty="0"/>
              <a:t> </a:t>
            </a:r>
            <a:r>
              <a:rPr lang="en-US" sz="2000" dirty="0" err="1"/>
              <a:t>ölçümüdür</a:t>
            </a:r>
            <a:r>
              <a:rPr lang="en-US" sz="2000" dirty="0"/>
              <a:t>.</a:t>
            </a: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5379DAD7-04CF-23D2-22DB-CD5FB1B19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812" y="4809305"/>
            <a:ext cx="4529667" cy="3970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en-US" sz="2200" dirty="0">
                <a:sym typeface="Symbol" panose="05050102010706020507" pitchFamily="18" charset="2"/>
              </a:rPr>
              <a:t>Hesaplaması kolay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0586BAF7-8D16-30F6-EB6D-2D9EB61FD2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812" y="5215961"/>
            <a:ext cx="4529667" cy="3970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en-US" sz="2200" dirty="0">
                <a:sym typeface="Symbol" panose="05050102010706020507" pitchFamily="18" charset="2"/>
              </a:rPr>
              <a:t>Epidemiyolojik çalışmalar için uygun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385D3C08-81EA-9F34-EE27-49DAA31EEE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813" y="5612993"/>
            <a:ext cx="4529667" cy="7017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en-US" sz="2200" dirty="0" err="1">
                <a:sym typeface="Symbol" panose="05050102010706020507" pitchFamily="18" charset="2"/>
              </a:rPr>
              <a:t>Prognoz</a:t>
            </a:r>
            <a:r>
              <a:rPr lang="tr-TR" altLang="en-US" sz="2200" dirty="0">
                <a:sym typeface="Symbol" panose="05050102010706020507" pitchFamily="18" charset="2"/>
              </a:rPr>
              <a:t> ölçütleri ile Kt/V’ye benzer korelasyon gösterir</a:t>
            </a:r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60F6E897-C3E4-BF77-98CC-923E0084C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6629" y="4818929"/>
            <a:ext cx="4529667" cy="397032"/>
          </a:xfrm>
          <a:prstGeom prst="rect">
            <a:avLst/>
          </a:prstGeom>
          <a:solidFill>
            <a:srgbClr val="FAC3B4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en-US" sz="2200" dirty="0">
                <a:sym typeface="Symbol" panose="05050102010706020507" pitchFamily="18" charset="2"/>
              </a:rPr>
              <a:t>Diyaliz sıklığı arttıkça URR artar</a:t>
            </a:r>
          </a:p>
        </p:txBody>
      </p:sp>
      <p:sp>
        <p:nvSpPr>
          <p:cNvPr id="14" name="Text Box 6">
            <a:extLst>
              <a:ext uri="{FF2B5EF4-FFF2-40B4-BE49-F238E27FC236}">
                <a16:creationId xmlns:a16="http://schemas.microsoft.com/office/drawing/2014/main" id="{8FC6DFF0-BABB-F34C-E41A-B1CD1FBD77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6629" y="5206337"/>
            <a:ext cx="4529667" cy="397032"/>
          </a:xfrm>
          <a:prstGeom prst="rect">
            <a:avLst/>
          </a:prstGeom>
          <a:solidFill>
            <a:srgbClr val="FAC3B4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en-US" sz="2200" dirty="0">
                <a:sym typeface="Symbol" panose="05050102010706020507" pitchFamily="18" charset="2"/>
              </a:rPr>
              <a:t>UF ve üre oluşumunu içermez</a:t>
            </a:r>
          </a:p>
        </p:txBody>
      </p:sp>
      <p:sp>
        <p:nvSpPr>
          <p:cNvPr id="15" name="Text Box 6">
            <a:extLst>
              <a:ext uri="{FF2B5EF4-FFF2-40B4-BE49-F238E27FC236}">
                <a16:creationId xmlns:a16="http://schemas.microsoft.com/office/drawing/2014/main" id="{B0F7C41F-A4F6-B9B4-9744-759866A5F3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6629" y="5612993"/>
            <a:ext cx="4529667" cy="701731"/>
          </a:xfrm>
          <a:prstGeom prst="rect">
            <a:avLst/>
          </a:prstGeom>
          <a:solidFill>
            <a:srgbClr val="FAC3B4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en-US" sz="2200" dirty="0">
                <a:sym typeface="Symbol" panose="05050102010706020507" pitchFamily="18" charset="2"/>
              </a:rPr>
              <a:t>Yetersiz diyalizin nedeni hakkında bilgi vermez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DB6B07-1D1D-6324-793B-EA885F564C87}"/>
              </a:ext>
            </a:extLst>
          </p:cNvPr>
          <p:cNvSpPr txBox="1"/>
          <p:nvPr/>
        </p:nvSpPr>
        <p:spPr>
          <a:xfrm>
            <a:off x="2415309" y="4164682"/>
            <a:ext cx="32234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u="sng" dirty="0"/>
              <a:t>Avantajları:</a:t>
            </a:r>
            <a:endParaRPr lang="en-US" sz="2000" u="sng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B98B31-4BA5-6963-4E9E-224A97FD8BFB}"/>
              </a:ext>
            </a:extLst>
          </p:cNvPr>
          <p:cNvSpPr txBox="1"/>
          <p:nvPr/>
        </p:nvSpPr>
        <p:spPr>
          <a:xfrm>
            <a:off x="7444504" y="4164682"/>
            <a:ext cx="32234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u="sng" dirty="0"/>
              <a:t>Dezavantajları:</a:t>
            </a:r>
            <a:endParaRPr lang="en-US" sz="2000" u="sng" dirty="0"/>
          </a:p>
        </p:txBody>
      </p:sp>
    </p:spTree>
    <p:extLst>
      <p:ext uri="{BB962C8B-B14F-4D97-AF65-F5344CB8AC3E}">
        <p14:creationId xmlns:p14="http://schemas.microsoft.com/office/powerpoint/2010/main" val="1443739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038C99-13EB-EA10-2A14-11ECE463A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tr-TR" dirty="0"/>
              <a:t>URR</a:t>
            </a:r>
            <a:br>
              <a:rPr lang="tr-TR" u="sng" dirty="0"/>
            </a:br>
            <a:r>
              <a:rPr lang="tr-TR" sz="3200" u="sng" dirty="0"/>
              <a:t>*Uygun değerler:</a:t>
            </a:r>
            <a:endParaRPr lang="en-US" u="sng" dirty="0"/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15B7665A-D57F-ADFC-ECFF-11DD5A2F43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2347" y="3044279"/>
            <a:ext cx="6707305" cy="7694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tr-TR" altLang="en-US" sz="4400" b="0" dirty="0">
                <a:latin typeface="+mj-lt"/>
              </a:rPr>
              <a:t>*URR</a:t>
            </a:r>
            <a:r>
              <a:rPr lang="tr-TR" altLang="en-US" sz="4400" b="0" dirty="0">
                <a:latin typeface="+mj-lt"/>
                <a:sym typeface="Symbol" panose="05050102010706020507" pitchFamily="18" charset="2"/>
              </a:rPr>
              <a:t> </a:t>
            </a:r>
            <a:r>
              <a:rPr lang="tr-TR" altLang="en-US" sz="4400" dirty="0">
                <a:latin typeface="+mj-lt"/>
                <a:sym typeface="Symbol" panose="05050102010706020507" pitchFamily="18" charset="2"/>
              </a:rPr>
              <a:t>%65-70 (hedeflenen)</a:t>
            </a:r>
            <a:endParaRPr lang="tr-TR" altLang="en-US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81708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6139-394D-9508-C3C2-5EB3C7720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YETERLİ HEMODİYALİZ DOZUNUN YARARLARI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55D337-BF30-042C-685B-EA518C57E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Üremik semptomların kontrolü</a:t>
            </a:r>
          </a:p>
          <a:p>
            <a:r>
              <a:rPr lang="tr-TR" dirty="0"/>
              <a:t>Yeterli beslenmenin sağlanması</a:t>
            </a:r>
          </a:p>
          <a:p>
            <a:r>
              <a:rPr lang="tr-TR" dirty="0"/>
              <a:t>İnflamasyonun azalması</a:t>
            </a:r>
          </a:p>
          <a:p>
            <a:r>
              <a:rPr lang="tr-TR" dirty="0"/>
              <a:t>Üremik kemik hastalığının kontrolü</a:t>
            </a:r>
          </a:p>
          <a:p>
            <a:r>
              <a:rPr lang="tr-TR" dirty="0"/>
              <a:t>Yeterli kan basıncı kontrolü</a:t>
            </a:r>
          </a:p>
          <a:p>
            <a:r>
              <a:rPr lang="tr-TR" dirty="0"/>
              <a:t>Metabolik asidoz kontrolü</a:t>
            </a:r>
          </a:p>
          <a:p>
            <a:r>
              <a:rPr lang="tr-TR" dirty="0"/>
              <a:t>Anemi kontrolünün kolaylaşması</a:t>
            </a:r>
          </a:p>
          <a:p>
            <a:r>
              <a:rPr lang="tr-TR" dirty="0"/>
              <a:t>Uzun dönem hemodiyaliz komplikasyonlarının önlenmesi</a:t>
            </a:r>
          </a:p>
          <a:p>
            <a:r>
              <a:rPr lang="tr-TR" b="1" dirty="0"/>
              <a:t>Morbidite, mortalite ve maliyet azalması</a:t>
            </a: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8940CF-A769-50A6-BAC4-EEB353D21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5218" y="1971040"/>
            <a:ext cx="2204728" cy="266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580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E23B7-7EAA-D91D-5FA4-18D861D23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DİYALİZ SÜRESİNİ UZATMANIN AVANTAJLARI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B62BD-0F6A-06A5-4571-7ED3A1DA6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Daha</a:t>
            </a:r>
            <a:r>
              <a:rPr lang="en-US" dirty="0"/>
              <a:t> iyi </a:t>
            </a:r>
            <a:r>
              <a:rPr lang="en-US" dirty="0" err="1"/>
              <a:t>küçük</a:t>
            </a:r>
            <a:r>
              <a:rPr lang="en-US" dirty="0"/>
              <a:t> </a:t>
            </a:r>
            <a:r>
              <a:rPr lang="en-US" dirty="0" err="1"/>
              <a:t>molekül</a:t>
            </a:r>
            <a:r>
              <a:rPr lang="en-US" dirty="0"/>
              <a:t> </a:t>
            </a:r>
            <a:r>
              <a:rPr lang="en-US" dirty="0" err="1"/>
              <a:t>ağırlıklı</a:t>
            </a:r>
            <a:r>
              <a:rPr lang="en-US" dirty="0"/>
              <a:t> </a:t>
            </a:r>
            <a:r>
              <a:rPr lang="en-US" dirty="0" err="1"/>
              <a:t>üremik</a:t>
            </a:r>
            <a:r>
              <a:rPr lang="en-US" dirty="0"/>
              <a:t> </a:t>
            </a:r>
            <a:r>
              <a:rPr lang="en-US" dirty="0" err="1"/>
              <a:t>toksin</a:t>
            </a:r>
            <a:r>
              <a:rPr lang="tr-TR" dirty="0"/>
              <a:t> </a:t>
            </a:r>
            <a:r>
              <a:rPr lang="en-US" dirty="0" err="1"/>
              <a:t>atılımı</a:t>
            </a:r>
            <a:endParaRPr lang="en-US" dirty="0"/>
          </a:p>
          <a:p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etkin</a:t>
            </a:r>
            <a:r>
              <a:rPr lang="en-US" dirty="0"/>
              <a:t> </a:t>
            </a:r>
            <a:r>
              <a:rPr lang="en-US" dirty="0" err="1"/>
              <a:t>fosfor</a:t>
            </a:r>
            <a:r>
              <a:rPr lang="en-US" dirty="0"/>
              <a:t> </a:t>
            </a:r>
            <a:r>
              <a:rPr lang="en-US" dirty="0" err="1"/>
              <a:t>atılımı</a:t>
            </a:r>
            <a:endParaRPr lang="en-US" dirty="0"/>
          </a:p>
          <a:p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etkin</a:t>
            </a:r>
            <a:r>
              <a:rPr lang="en-US" dirty="0"/>
              <a:t> </a:t>
            </a:r>
            <a:r>
              <a:rPr lang="en-US" dirty="0" err="1"/>
              <a:t>orta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büyük</a:t>
            </a:r>
            <a:r>
              <a:rPr lang="en-US" dirty="0"/>
              <a:t> </a:t>
            </a:r>
            <a:r>
              <a:rPr lang="en-US" dirty="0" err="1"/>
              <a:t>molekül</a:t>
            </a:r>
            <a:r>
              <a:rPr lang="en-US" dirty="0"/>
              <a:t> </a:t>
            </a:r>
            <a:r>
              <a:rPr lang="en-US" dirty="0" err="1"/>
              <a:t>ağırlıklı</a:t>
            </a:r>
            <a:r>
              <a:rPr lang="tr-TR" dirty="0"/>
              <a:t> </a:t>
            </a:r>
            <a:r>
              <a:rPr lang="en-US" dirty="0" err="1"/>
              <a:t>toksin</a:t>
            </a:r>
            <a:r>
              <a:rPr lang="en-US" dirty="0"/>
              <a:t> </a:t>
            </a:r>
            <a:r>
              <a:rPr lang="en-US" dirty="0" err="1"/>
              <a:t>atılımı</a:t>
            </a:r>
            <a:endParaRPr lang="en-US" dirty="0"/>
          </a:p>
          <a:p>
            <a:r>
              <a:rPr lang="en-US" dirty="0" err="1"/>
              <a:t>Etkin</a:t>
            </a:r>
            <a:r>
              <a:rPr lang="en-US" dirty="0"/>
              <a:t> </a:t>
            </a:r>
            <a:r>
              <a:rPr lang="en-US" dirty="0" err="1"/>
              <a:t>volüm</a:t>
            </a:r>
            <a:r>
              <a:rPr lang="en-US" dirty="0"/>
              <a:t> </a:t>
            </a:r>
            <a:r>
              <a:rPr lang="en-US" dirty="0" err="1"/>
              <a:t>kontrolü</a:t>
            </a:r>
            <a:endParaRPr lang="tr-TR" dirty="0"/>
          </a:p>
          <a:p>
            <a:r>
              <a:rPr lang="en-US" b="1" dirty="0" err="1"/>
              <a:t>Daha</a:t>
            </a:r>
            <a:r>
              <a:rPr lang="en-US" b="1" dirty="0"/>
              <a:t> </a:t>
            </a:r>
            <a:r>
              <a:rPr lang="en-US" b="1" dirty="0" err="1"/>
              <a:t>az</a:t>
            </a:r>
            <a:r>
              <a:rPr lang="en-US" b="1" dirty="0"/>
              <a:t> </a:t>
            </a:r>
            <a:r>
              <a:rPr lang="en-US" b="1" dirty="0" err="1"/>
              <a:t>hemodinamik</a:t>
            </a:r>
            <a:r>
              <a:rPr lang="en-US" b="1" dirty="0"/>
              <a:t> </a:t>
            </a:r>
            <a:r>
              <a:rPr lang="en-US" b="1" dirty="0" err="1"/>
              <a:t>dengesizlik</a:t>
            </a:r>
            <a:endParaRPr lang="en-US" b="1" dirty="0"/>
          </a:p>
          <a:p>
            <a:r>
              <a:rPr lang="en-US" dirty="0" err="1"/>
              <a:t>Aneminin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iyi </a:t>
            </a:r>
            <a:r>
              <a:rPr lang="en-US" dirty="0" err="1"/>
              <a:t>kontrolü</a:t>
            </a:r>
            <a:endParaRPr lang="tr-TR" dirty="0"/>
          </a:p>
          <a:p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Uygulama </a:t>
            </a:r>
            <a:r>
              <a:rPr lang="en-US" b="1" dirty="0" err="1">
                <a:solidFill>
                  <a:srgbClr val="FF0000"/>
                </a:solidFill>
              </a:rPr>
              <a:t>zorluğu</a:t>
            </a:r>
            <a:r>
              <a:rPr lang="en-US" b="1" dirty="0">
                <a:solidFill>
                  <a:srgbClr val="FF0000"/>
                </a:solidFill>
              </a:rPr>
              <a:t>, </a:t>
            </a:r>
            <a:r>
              <a:rPr lang="en-US" b="1" dirty="0" err="1">
                <a:solidFill>
                  <a:srgbClr val="FF0000"/>
                </a:solidFill>
              </a:rPr>
              <a:t>maliyet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B7253E-4BD8-9E9E-AC02-BEE14DB13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5938" y="2096977"/>
            <a:ext cx="2204728" cy="26640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3EE14C-4045-E9B8-6043-244FA650B5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328920" y="5222240"/>
            <a:ext cx="614680" cy="61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7470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D6F661-60E6-5836-F17E-D75624CF199F}"/>
              </a:ext>
            </a:extLst>
          </p:cNvPr>
          <p:cNvSpPr/>
          <p:nvPr/>
        </p:nvSpPr>
        <p:spPr>
          <a:xfrm>
            <a:off x="2386715" y="365532"/>
            <a:ext cx="7418570" cy="120464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dirty="0"/>
              <a:t>YETERLİ DİYALİZ YAPILAN HASTALARDA</a:t>
            </a:r>
            <a:endParaRPr lang="en-US" sz="3200" dirty="0"/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385B45D1-A573-4AF5-F562-A5975C2ED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9957" y="2097666"/>
            <a:ext cx="5788701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İlaçsız kan basıncı regülasyonu (%90 hastada)</a:t>
            </a:r>
            <a:endParaRPr kumimoji="0" lang="tr-T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80D24DBA-7833-C8D4-9CCE-48522FC5B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5498" y="2705393"/>
            <a:ext cx="3400996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Kardiyomegali beklenmez</a:t>
            </a:r>
            <a:endParaRPr kumimoji="0" lang="tr-T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E8A5D242-3B98-E916-B2FE-F927A15BD4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4903" y="3913662"/>
            <a:ext cx="2634247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Ödem ve asit olmaz</a:t>
            </a:r>
            <a:endParaRPr kumimoji="0" lang="tr-T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0EDE35F0-3DA7-A422-D242-BC64D21FC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1117" y="3308875"/>
            <a:ext cx="3329758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EPO ihtiyaçları daha azdır</a:t>
            </a:r>
            <a:endParaRPr kumimoji="0" lang="tr-T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72D22B86-59EC-C359-E00B-0B50229A2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1685" y="4524329"/>
            <a:ext cx="4887235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altLang="en-US" sz="2400" b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Fosfor düzeyi daha kolay kontrol edilir</a:t>
            </a:r>
            <a:endParaRPr kumimoji="0" lang="tr-T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Box 15">
            <a:extLst>
              <a:ext uri="{FF2B5EF4-FFF2-40B4-BE49-F238E27FC236}">
                <a16:creationId xmlns:a16="http://schemas.microsoft.com/office/drawing/2014/main" id="{D137AEBF-7E49-1773-6FCD-791C65882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403" y="5134996"/>
            <a:ext cx="786606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Serum bikarbonat konsantrasyonu 22-26 mmol/L civarındadır.</a:t>
            </a:r>
            <a:endParaRPr kumimoji="0" lang="tr-T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2583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B889B6A-7198-9D19-4EDC-794214587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50" y="1358239"/>
            <a:ext cx="4199467" cy="41994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7CF60A-2FDF-A02D-A4A3-592EA7733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HEMODİYALİZ YETERLİLİĞİNİN SAĞLANMASI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8A4015-F6BE-59E6-5564-5CF0B7E1C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4383" y="1690688"/>
            <a:ext cx="4644883" cy="3098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873AD9-575E-32A8-AF10-60B7D7C99A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688821" y="1632744"/>
            <a:ext cx="745446" cy="35925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3B460EC-09D8-4DE2-B094-5AD229280AEF}"/>
              </a:ext>
            </a:extLst>
          </p:cNvPr>
          <p:cNvSpPr txBox="1"/>
          <p:nvPr/>
        </p:nvSpPr>
        <p:spPr>
          <a:xfrm>
            <a:off x="2116666" y="5474656"/>
            <a:ext cx="826346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err="1"/>
              <a:t>Hemodiyaliz</a:t>
            </a:r>
            <a:r>
              <a:rPr lang="en-US" sz="2400" dirty="0"/>
              <a:t> </a:t>
            </a:r>
            <a:r>
              <a:rPr lang="en-US" sz="2400" dirty="0" err="1"/>
              <a:t>öncesi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sonrası</a:t>
            </a:r>
            <a:r>
              <a:rPr lang="en-US" sz="2400" dirty="0"/>
              <a:t> </a:t>
            </a:r>
            <a:r>
              <a:rPr lang="en-US" sz="2400" b="1" dirty="0"/>
              <a:t>kilo</a:t>
            </a:r>
            <a:r>
              <a:rPr lang="en-US" sz="2400" dirty="0"/>
              <a:t>,</a:t>
            </a:r>
            <a:r>
              <a:rPr lang="tr-TR" sz="2400" dirty="0"/>
              <a:t> </a:t>
            </a:r>
            <a:r>
              <a:rPr lang="en-US" sz="2400" b="1" dirty="0" err="1"/>
              <a:t>tansiyon</a:t>
            </a:r>
            <a:r>
              <a:rPr lang="en-US" sz="2400" dirty="0"/>
              <a:t>, </a:t>
            </a:r>
            <a:r>
              <a:rPr lang="en-US" sz="2400" b="1" dirty="0" err="1"/>
              <a:t>giriş</a:t>
            </a:r>
            <a:r>
              <a:rPr lang="en-US" sz="2400" b="1" dirty="0"/>
              <a:t> </a:t>
            </a:r>
            <a:r>
              <a:rPr lang="en-US" sz="2400" b="1" dirty="0" err="1"/>
              <a:t>yolu</a:t>
            </a:r>
            <a:r>
              <a:rPr lang="en-US" sz="2400" b="1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b="1" dirty="0" err="1"/>
              <a:t>aylık</a:t>
            </a:r>
            <a:r>
              <a:rPr lang="en-US" sz="2400" b="1" dirty="0"/>
              <a:t> </a:t>
            </a:r>
            <a:r>
              <a:rPr lang="en-US" sz="2400" b="1" dirty="0" err="1"/>
              <a:t>olarak</a:t>
            </a:r>
            <a:r>
              <a:rPr lang="tr-TR" sz="2400" b="1" dirty="0"/>
              <a:t> </a:t>
            </a:r>
            <a:r>
              <a:rPr lang="en-US" sz="2400" b="1" dirty="0" err="1"/>
              <a:t>laboratuvar</a:t>
            </a:r>
            <a:r>
              <a:rPr lang="en-US" sz="2400" b="1" dirty="0"/>
              <a:t> </a:t>
            </a:r>
            <a:r>
              <a:rPr lang="en-US" sz="2400" b="1" dirty="0" err="1"/>
              <a:t>verileri</a:t>
            </a:r>
            <a:r>
              <a:rPr lang="en-US" sz="2400" dirty="0"/>
              <a:t> </a:t>
            </a:r>
            <a:r>
              <a:rPr lang="en-US" sz="2400" dirty="0" err="1"/>
              <a:t>takip</a:t>
            </a:r>
            <a:r>
              <a:rPr lang="en-US" sz="2400" dirty="0"/>
              <a:t> </a:t>
            </a:r>
            <a:r>
              <a:rPr lang="en-US" sz="2400" dirty="0" err="1"/>
              <a:t>edilmeli,kayıt</a:t>
            </a:r>
            <a:r>
              <a:rPr lang="tr-TR" sz="2400" dirty="0"/>
              <a:t> </a:t>
            </a:r>
            <a:r>
              <a:rPr lang="en-US" sz="2400" dirty="0" err="1"/>
              <a:t>altına</a:t>
            </a:r>
            <a:r>
              <a:rPr lang="en-US" sz="2400" dirty="0"/>
              <a:t> </a:t>
            </a:r>
            <a:r>
              <a:rPr lang="en-US" sz="2400" dirty="0" err="1"/>
              <a:t>alınmalıdır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88561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CF60A-2FDF-A02D-A4A3-592EA7733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HEMODİYALİZ YETERLİLİĞİNİN SAĞLANMASI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320F4D-0943-6BE9-33FA-0E1BD7C099CB}"/>
              </a:ext>
            </a:extLst>
          </p:cNvPr>
          <p:cNvSpPr txBox="1"/>
          <p:nvPr/>
        </p:nvSpPr>
        <p:spPr>
          <a:xfrm>
            <a:off x="381000" y="2280903"/>
            <a:ext cx="85344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Uygun damar </a:t>
            </a:r>
            <a:r>
              <a:rPr lang="en-US" sz="2800" dirty="0" err="1"/>
              <a:t>ulaşım</a:t>
            </a:r>
            <a:r>
              <a:rPr lang="en-US" sz="2800" dirty="0"/>
              <a:t> </a:t>
            </a:r>
            <a:r>
              <a:rPr lang="en-US" sz="2800" dirty="0" err="1"/>
              <a:t>yolu</a:t>
            </a:r>
            <a:r>
              <a:rPr lang="en-US" sz="2800" dirty="0"/>
              <a:t> </a:t>
            </a:r>
            <a:r>
              <a:rPr lang="en-US" sz="2800" dirty="0" err="1"/>
              <a:t>sağlanmalı</a:t>
            </a:r>
            <a:endParaRPr lang="tr-T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/>
              <a:t>Haftalık</a:t>
            </a:r>
            <a:r>
              <a:rPr lang="en-US" sz="2800" dirty="0"/>
              <a:t> </a:t>
            </a:r>
            <a:r>
              <a:rPr lang="en-US" sz="2800" dirty="0" err="1"/>
              <a:t>seans</a:t>
            </a:r>
            <a:r>
              <a:rPr lang="en-US" sz="2800" dirty="0"/>
              <a:t> </a:t>
            </a:r>
            <a:r>
              <a:rPr lang="en-US" sz="2800" dirty="0" err="1"/>
              <a:t>sayısına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süresine</a:t>
            </a:r>
            <a:r>
              <a:rPr lang="en-US" sz="2800" dirty="0"/>
              <a:t> </a:t>
            </a:r>
            <a:r>
              <a:rPr lang="en-US" sz="2800" dirty="0" err="1"/>
              <a:t>uyulmalı</a:t>
            </a:r>
            <a:endParaRPr lang="tr-T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Kuru </a:t>
            </a:r>
            <a:r>
              <a:rPr lang="en-US" sz="2800" dirty="0" err="1"/>
              <a:t>ağırlığa</a:t>
            </a:r>
            <a:r>
              <a:rPr lang="en-US" sz="2800" dirty="0"/>
              <a:t> </a:t>
            </a:r>
            <a:r>
              <a:rPr lang="en-US" sz="2800" dirty="0" err="1"/>
              <a:t>ulaşılmalı</a:t>
            </a:r>
            <a:endParaRPr lang="tr-T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High-flux </a:t>
            </a:r>
            <a:r>
              <a:rPr lang="en-US" sz="2800" dirty="0" err="1"/>
              <a:t>diyalizörler</a:t>
            </a:r>
            <a:r>
              <a:rPr lang="en-US" sz="2800" dirty="0"/>
              <a:t> </a:t>
            </a:r>
            <a:r>
              <a:rPr lang="en-US" sz="2800" dirty="0" err="1"/>
              <a:t>tercih</a:t>
            </a:r>
            <a:r>
              <a:rPr lang="en-US" sz="2800" dirty="0"/>
              <a:t> </a:t>
            </a:r>
            <a:r>
              <a:rPr lang="en-US" sz="2800" dirty="0" err="1"/>
              <a:t>edilmeli</a:t>
            </a:r>
            <a:endParaRPr lang="tr-T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Kan </a:t>
            </a:r>
            <a:r>
              <a:rPr lang="en-US" sz="2800" dirty="0" err="1"/>
              <a:t>akım</a:t>
            </a:r>
            <a:r>
              <a:rPr lang="en-US" sz="2800" dirty="0"/>
              <a:t> </a:t>
            </a:r>
            <a:r>
              <a:rPr lang="en-US" sz="2800" dirty="0" err="1"/>
              <a:t>hızı</a:t>
            </a:r>
            <a:r>
              <a:rPr lang="en-US" sz="2800" dirty="0"/>
              <a:t> (350-400 ml/dk)</a:t>
            </a:r>
            <a:endParaRPr lang="tr-T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/>
              <a:t>D</a:t>
            </a:r>
            <a:r>
              <a:rPr lang="en-US" sz="2800" dirty="0" err="1"/>
              <a:t>iyalizat</a:t>
            </a:r>
            <a:r>
              <a:rPr lang="en-US" sz="2800" dirty="0"/>
              <a:t> </a:t>
            </a:r>
            <a:r>
              <a:rPr lang="en-US" sz="2800" dirty="0" err="1"/>
              <a:t>akım</a:t>
            </a:r>
            <a:r>
              <a:rPr lang="en-US" sz="2800" dirty="0"/>
              <a:t> </a:t>
            </a:r>
            <a:r>
              <a:rPr lang="en-US" sz="2800" dirty="0" err="1"/>
              <a:t>hızı</a:t>
            </a:r>
            <a:r>
              <a:rPr lang="en-US" sz="2800" dirty="0"/>
              <a:t> (800 ml/dk)</a:t>
            </a:r>
            <a:endParaRPr lang="tr-T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HD </a:t>
            </a:r>
            <a:r>
              <a:rPr lang="en-US" sz="2800" dirty="0" err="1"/>
              <a:t>öncesi</a:t>
            </a:r>
            <a:r>
              <a:rPr lang="en-US" sz="2800" dirty="0"/>
              <a:t> </a:t>
            </a:r>
            <a:r>
              <a:rPr lang="en-US" sz="2800" dirty="0" err="1"/>
              <a:t>antihipertansif</a:t>
            </a:r>
            <a:r>
              <a:rPr lang="en-US" sz="2800" dirty="0"/>
              <a:t> </a:t>
            </a:r>
            <a:r>
              <a:rPr lang="en-US" sz="2800" dirty="0" err="1"/>
              <a:t>alınmamalı</a:t>
            </a:r>
            <a:endParaRPr lang="tr-T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/>
              <a:t>Resirkülasyon</a:t>
            </a:r>
            <a:r>
              <a:rPr lang="en-US" sz="2800" dirty="0"/>
              <a:t> </a:t>
            </a:r>
            <a:r>
              <a:rPr lang="en-US" sz="2800" dirty="0" err="1"/>
              <a:t>olasılığı</a:t>
            </a:r>
            <a:r>
              <a:rPr lang="en-US" sz="2800" dirty="0"/>
              <a:t> </a:t>
            </a:r>
            <a:r>
              <a:rPr lang="en-US" sz="2800" dirty="0" err="1"/>
              <a:t>araştırılmalı</a:t>
            </a:r>
            <a:r>
              <a:rPr lang="en-US" sz="2800" dirty="0"/>
              <a:t> </a:t>
            </a:r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2FBD74C5-C9D0-ED30-0325-AB4B387F7F0A}"/>
              </a:ext>
            </a:extLst>
          </p:cNvPr>
          <p:cNvCxnSpPr>
            <a:cxnSpLocks/>
          </p:cNvCxnSpPr>
          <p:nvPr/>
        </p:nvCxnSpPr>
        <p:spPr>
          <a:xfrm>
            <a:off x="5892799" y="5578362"/>
            <a:ext cx="1032934" cy="483942"/>
          </a:xfrm>
          <a:prstGeom prst="curvedConnector3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E6F68A00-2AA2-9447-A57F-43AD78ED28C5}"/>
              </a:ext>
            </a:extLst>
          </p:cNvPr>
          <p:cNvSpPr/>
          <p:nvPr/>
        </p:nvSpPr>
        <p:spPr>
          <a:xfrm>
            <a:off x="7011939" y="5084985"/>
            <a:ext cx="4799061" cy="13255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Resirkülasyon oranı =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EAA7A8-EA7B-DA8B-A5C6-A2B3DD88B467}"/>
              </a:ext>
            </a:extLst>
          </p:cNvPr>
          <p:cNvSpPr txBox="1"/>
          <p:nvPr/>
        </p:nvSpPr>
        <p:spPr>
          <a:xfrm>
            <a:off x="9419166" y="5224546"/>
            <a:ext cx="18880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/>
              <a:t>P</a:t>
            </a:r>
            <a:r>
              <a:rPr lang="tr-TR" sz="2000" dirty="0"/>
              <a:t>üre</a:t>
            </a:r>
            <a:r>
              <a:rPr lang="tr-TR" sz="2800" dirty="0"/>
              <a:t> - </a:t>
            </a:r>
            <a:r>
              <a:rPr lang="tr-TR" sz="2800" dirty="0" err="1"/>
              <a:t>A</a:t>
            </a:r>
            <a:r>
              <a:rPr lang="tr-TR" sz="2000" dirty="0" err="1"/>
              <a:t>üre</a:t>
            </a:r>
            <a:endParaRPr lang="en-US" sz="280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3A5129D-5F25-9F65-C910-BA2CA0FEE6A5}"/>
              </a:ext>
            </a:extLst>
          </p:cNvPr>
          <p:cNvCxnSpPr>
            <a:cxnSpLocks/>
          </p:cNvCxnSpPr>
          <p:nvPr/>
        </p:nvCxnSpPr>
        <p:spPr>
          <a:xfrm>
            <a:off x="9542695" y="5747766"/>
            <a:ext cx="132850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EC97AB9-9F27-2C7F-4BB8-49044D0A46E8}"/>
              </a:ext>
            </a:extLst>
          </p:cNvPr>
          <p:cNvSpPr txBox="1"/>
          <p:nvPr/>
        </p:nvSpPr>
        <p:spPr>
          <a:xfrm>
            <a:off x="9465733" y="5747766"/>
            <a:ext cx="18880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/>
              <a:t>P</a:t>
            </a:r>
            <a:r>
              <a:rPr lang="tr-TR" sz="2000" dirty="0"/>
              <a:t>üre</a:t>
            </a:r>
            <a:r>
              <a:rPr lang="tr-TR" sz="2800" dirty="0"/>
              <a:t> - </a:t>
            </a:r>
            <a:r>
              <a:rPr lang="tr-TR" sz="2800" dirty="0" err="1"/>
              <a:t>V</a:t>
            </a:r>
            <a:r>
              <a:rPr lang="tr-TR" sz="2000" dirty="0" err="1"/>
              <a:t>üre</a:t>
            </a:r>
            <a:endParaRPr lang="en-US" sz="28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7966AD-C8E3-F95C-8429-D6E24E862FC5}"/>
              </a:ext>
            </a:extLst>
          </p:cNvPr>
          <p:cNvSpPr txBox="1"/>
          <p:nvPr/>
        </p:nvSpPr>
        <p:spPr>
          <a:xfrm>
            <a:off x="10913532" y="5364107"/>
            <a:ext cx="990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/>
              <a:t>x100</a:t>
            </a:r>
            <a:endParaRPr lang="en-US" sz="2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99FF711-ADEF-43F6-BFAF-B52AE355D4DE}"/>
              </a:ext>
            </a:extLst>
          </p:cNvPr>
          <p:cNvSpPr txBox="1"/>
          <p:nvPr/>
        </p:nvSpPr>
        <p:spPr>
          <a:xfrm>
            <a:off x="2192865" y="5741264"/>
            <a:ext cx="2717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(&lt; %10-15 olmalı)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742136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6A26D28-EFF4-39DE-E7CF-67DDAE4AC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8028" y="2114391"/>
            <a:ext cx="4738330" cy="47383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561606-BDE0-7E42-615C-EC542A82B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224" y="2205326"/>
            <a:ext cx="4287549" cy="428754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868C101-59E3-AF3C-F644-CB10DBFD0493}"/>
              </a:ext>
            </a:extLst>
          </p:cNvPr>
          <p:cNvSpPr/>
          <p:nvPr/>
        </p:nvSpPr>
        <p:spPr>
          <a:xfrm rot="20775805">
            <a:off x="5051127" y="2800179"/>
            <a:ext cx="1219200" cy="15609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049B83-78F5-E694-7CC0-5E937021B367}"/>
              </a:ext>
            </a:extLst>
          </p:cNvPr>
          <p:cNvSpPr/>
          <p:nvPr/>
        </p:nvSpPr>
        <p:spPr>
          <a:xfrm>
            <a:off x="4040426" y="2209962"/>
            <a:ext cx="1930399" cy="18934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6BEA50-F0E8-5937-A690-1C74EBEFB62A}"/>
              </a:ext>
            </a:extLst>
          </p:cNvPr>
          <p:cNvSpPr/>
          <p:nvPr/>
        </p:nvSpPr>
        <p:spPr>
          <a:xfrm>
            <a:off x="2175488" y="1605320"/>
            <a:ext cx="7841020" cy="120464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dirty="0"/>
              <a:t>Diyaliz yeterliliğinin önemi hastaya ve hasta yakınlarına anlatılmalıdır.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902180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5DA720-EE54-ACAF-CF94-CBB3C1DCA5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91" r="-1" b="34731"/>
          <a:stretch/>
        </p:blipFill>
        <p:spPr>
          <a:xfrm>
            <a:off x="4120094" y="0"/>
            <a:ext cx="8071903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155F84-2FA7-6BFB-7962-2726159F6BC0}"/>
              </a:ext>
            </a:extLst>
          </p:cNvPr>
          <p:cNvSpPr txBox="1"/>
          <p:nvPr/>
        </p:nvSpPr>
        <p:spPr>
          <a:xfrm>
            <a:off x="377785" y="388678"/>
            <a:ext cx="1108364" cy="7666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76776E-AECC-118B-CD4A-C35FB84B4D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45" y="4314918"/>
            <a:ext cx="4342024" cy="7681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169EF7-8EA3-D0CD-DE6B-689929129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882" y="3858698"/>
            <a:ext cx="5435139" cy="33879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sz="4800" dirty="0">
                <a:solidFill>
                  <a:schemeClr val="bg1">
                    <a:lumMod val="50000"/>
                    <a:lumOff val="50000"/>
                  </a:schemeClr>
                </a:solidFill>
                <a:latin typeface="Brush Script MT" panose="03060802040406070304" pitchFamily="66" charset="0"/>
              </a:rPr>
              <a:t>Saygıyla minnetle…</a:t>
            </a:r>
            <a:br>
              <a:rPr lang="tr-TR" sz="4800" dirty="0">
                <a:solidFill>
                  <a:schemeClr val="bg1">
                    <a:lumMod val="50000"/>
                    <a:lumOff val="50000"/>
                  </a:schemeClr>
                </a:solidFill>
                <a:latin typeface="Brush Script MT" panose="03060802040406070304" pitchFamily="66" charset="0"/>
              </a:rPr>
            </a:br>
            <a:br>
              <a:rPr lang="tr-TR" sz="4800" dirty="0">
                <a:solidFill>
                  <a:schemeClr val="bg1">
                    <a:lumMod val="50000"/>
                    <a:lumOff val="50000"/>
                  </a:schemeClr>
                </a:solidFill>
                <a:latin typeface="Brush Script MT" panose="03060802040406070304" pitchFamily="66" charset="0"/>
              </a:rPr>
            </a:br>
            <a:endParaRPr lang="en-US" sz="4800" dirty="0">
              <a:solidFill>
                <a:schemeClr val="bg1">
                  <a:lumMod val="50000"/>
                  <a:lumOff val="50000"/>
                </a:schemeClr>
              </a:solidFill>
              <a:latin typeface="Brush Script MT" panose="03060802040406070304" pitchFamily="66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72312F4-30C8-7C8D-A249-574F05C0C286}"/>
              </a:ext>
            </a:extLst>
          </p:cNvPr>
          <p:cNvSpPr txBox="1">
            <a:spLocks/>
          </p:cNvSpPr>
          <p:nvPr/>
        </p:nvSpPr>
        <p:spPr>
          <a:xfrm>
            <a:off x="528879" y="2954739"/>
            <a:ext cx="5435139" cy="33879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dirty="0">
                <a:solidFill>
                  <a:schemeClr val="bg1">
                    <a:lumMod val="50000"/>
                    <a:lumOff val="50000"/>
                  </a:schemeClr>
                </a:solidFill>
                <a:latin typeface="Brush Script MT" panose="03060802040406070304" pitchFamily="66" charset="0"/>
              </a:rPr>
              <a:t>1881-193</a:t>
            </a:r>
            <a:br>
              <a:rPr lang="tr-TR" sz="4800" dirty="0">
                <a:solidFill>
                  <a:schemeClr val="bg1">
                    <a:lumMod val="50000"/>
                    <a:lumOff val="50000"/>
                  </a:schemeClr>
                </a:solidFill>
                <a:latin typeface="Brush Script MT" panose="03060802040406070304" pitchFamily="66" charset="0"/>
              </a:rPr>
            </a:br>
            <a:br>
              <a:rPr lang="tr-TR" sz="4800" dirty="0">
                <a:solidFill>
                  <a:schemeClr val="bg1">
                    <a:lumMod val="50000"/>
                    <a:lumOff val="50000"/>
                  </a:schemeClr>
                </a:solidFill>
                <a:latin typeface="Brush Script MT" panose="03060802040406070304" pitchFamily="66" charset="0"/>
              </a:rPr>
            </a:br>
            <a:endParaRPr lang="en-US" sz="4800" dirty="0">
              <a:solidFill>
                <a:schemeClr val="bg1">
                  <a:lumMod val="50000"/>
                  <a:lumOff val="50000"/>
                </a:schemeClr>
              </a:solidFill>
              <a:latin typeface="Brush Script MT" panose="03060802040406070304" pitchFamily="66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D9AB252-01FB-64AD-1177-8EE01FC791FF}"/>
              </a:ext>
            </a:extLst>
          </p:cNvPr>
          <p:cNvSpPr txBox="1">
            <a:spLocks/>
          </p:cNvSpPr>
          <p:nvPr/>
        </p:nvSpPr>
        <p:spPr>
          <a:xfrm rot="15417730">
            <a:off x="2482912" y="2185524"/>
            <a:ext cx="1911883" cy="33879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dirty="0">
                <a:solidFill>
                  <a:schemeClr val="bg1">
                    <a:lumMod val="50000"/>
                    <a:lumOff val="50000"/>
                  </a:schemeClr>
                </a:solidFill>
                <a:latin typeface="Brush Script MT" panose="03060802040406070304" pitchFamily="66" charset="0"/>
              </a:rPr>
              <a:t>8</a:t>
            </a:r>
            <a:br>
              <a:rPr lang="tr-TR" sz="4800" dirty="0">
                <a:solidFill>
                  <a:schemeClr val="bg1">
                    <a:lumMod val="50000"/>
                    <a:lumOff val="50000"/>
                  </a:schemeClr>
                </a:solidFill>
                <a:latin typeface="Brush Script MT" panose="03060802040406070304" pitchFamily="66" charset="0"/>
              </a:rPr>
            </a:br>
            <a:br>
              <a:rPr lang="tr-TR" sz="4800" dirty="0">
                <a:solidFill>
                  <a:schemeClr val="bg1">
                    <a:lumMod val="50000"/>
                    <a:lumOff val="50000"/>
                  </a:schemeClr>
                </a:solidFill>
                <a:latin typeface="Brush Script MT" panose="03060802040406070304" pitchFamily="66" charset="0"/>
              </a:rPr>
            </a:br>
            <a:endParaRPr lang="en-US" sz="4800" dirty="0">
              <a:solidFill>
                <a:schemeClr val="bg1">
                  <a:lumMod val="50000"/>
                  <a:lumOff val="50000"/>
                </a:schemeClr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1902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3FB1B18-98D5-AC80-8833-5A1068147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137" y="2109847"/>
            <a:ext cx="6131471" cy="23103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 kern="1200" dirty="0">
                <a:solidFill>
                  <a:schemeClr val="tx2"/>
                </a:solidFill>
                <a:ea typeface="+mj-ea"/>
                <a:cs typeface="+mj-cs"/>
              </a:rPr>
              <a:t>DİNLEDİĞİNİZ İÇİN TEŞEKKÜR EDERİM</a:t>
            </a:r>
          </a:p>
        </p:txBody>
      </p:sp>
    </p:spTree>
    <p:extLst>
      <p:ext uri="{BB962C8B-B14F-4D97-AF65-F5344CB8AC3E}">
        <p14:creationId xmlns:p14="http://schemas.microsoft.com/office/powerpoint/2010/main" val="2825619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1143</Words>
  <Application>Microsoft Office PowerPoint</Application>
  <PresentationFormat>Geniş ekran</PresentationFormat>
  <Paragraphs>239</Paragraphs>
  <Slides>30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30</vt:i4>
      </vt:variant>
    </vt:vector>
  </HeadingPairs>
  <TitlesOfParts>
    <vt:vector size="36" baseType="lpstr">
      <vt:lpstr>Arial</vt:lpstr>
      <vt:lpstr>Brush Script MT</vt:lpstr>
      <vt:lpstr>Calibri</vt:lpstr>
      <vt:lpstr>Calibri Light</vt:lpstr>
      <vt:lpstr>Wingdings</vt:lpstr>
      <vt:lpstr>Office Theme</vt:lpstr>
      <vt:lpstr>HEMODİYALİZDE YETERLİLİK KAVRAMI</vt:lpstr>
      <vt:lpstr>HASTA İÇİN DİYALİZİN ANLAMI</vt:lpstr>
      <vt:lpstr>Kronik diyaliz hastalarında kötü prognostik faktörler</vt:lpstr>
      <vt:lpstr>DİYALİZİN REÇETELENDİRİLMESİ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DİYALİZ YETERSİZLİĞİNİN NEDENLERİ</vt:lpstr>
      <vt:lpstr>PowerPoint Sunusu</vt:lpstr>
      <vt:lpstr>PowerPoint Sunusu</vt:lpstr>
      <vt:lpstr>Kt / Vüre</vt:lpstr>
      <vt:lpstr>Kt / Vüre *Uygun değerler:</vt:lpstr>
      <vt:lpstr>Kt / Vüre *Üre kinetik modeli:</vt:lpstr>
      <vt:lpstr>BİLGİSAYARDA ÜRE KİNETİK MODELLERİ KULLANARAK Kt/V’NİN HESAPLANMASI Parametreler:</vt:lpstr>
      <vt:lpstr>Kt / V  *Üre kinetik modeli:</vt:lpstr>
      <vt:lpstr>URR (ÜRE AZALMA ORANI) :</vt:lpstr>
      <vt:lpstr>URR *Uygun değerler:</vt:lpstr>
      <vt:lpstr>YETERLİ HEMODİYALİZ DOZUNUN YARARLARI</vt:lpstr>
      <vt:lpstr>DİYALİZ SÜRESİNİ UZATMANIN AVANTAJLARI</vt:lpstr>
      <vt:lpstr>PowerPoint Sunusu</vt:lpstr>
      <vt:lpstr>HEMODİYALİZ YETERLİLİĞİNİN SAĞLANMASI</vt:lpstr>
      <vt:lpstr>HEMODİYALİZ YETERLİLİĞİNİN SAĞLANMASI</vt:lpstr>
      <vt:lpstr>PowerPoint Sunusu</vt:lpstr>
      <vt:lpstr>Saygıyla minnetle…  </vt:lpstr>
      <vt:lpstr>DİNLEDİĞİNİZ İÇİN TEŞEKKÜR EDERİM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HEMODİYALİZDE YETERLİLİK KAVRAMI</dc:title>
  <dc:creator>Ayşe Hande KARAMAN</dc:creator>
  <cp:lastModifiedBy>Etud</cp:lastModifiedBy>
  <cp:revision>5</cp:revision>
  <dcterms:created xsi:type="dcterms:W3CDTF">2022-11-02T19:48:44Z</dcterms:created>
  <dcterms:modified xsi:type="dcterms:W3CDTF">2022-11-10T05:28:18Z</dcterms:modified>
</cp:coreProperties>
</file>