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5"/>
  </p:notesMasterIdLst>
  <p:handoutMasterIdLst>
    <p:handoutMasterId r:id="rId36"/>
  </p:handoutMasterIdLst>
  <p:sldIdLst>
    <p:sldId id="283" r:id="rId2"/>
    <p:sldId id="257" r:id="rId3"/>
    <p:sldId id="268" r:id="rId4"/>
    <p:sldId id="258" r:id="rId5"/>
    <p:sldId id="277" r:id="rId6"/>
    <p:sldId id="270" r:id="rId7"/>
    <p:sldId id="260" r:id="rId8"/>
    <p:sldId id="271" r:id="rId9"/>
    <p:sldId id="288" r:id="rId10"/>
    <p:sldId id="261" r:id="rId11"/>
    <p:sldId id="262" r:id="rId12"/>
    <p:sldId id="278" r:id="rId13"/>
    <p:sldId id="275" r:id="rId14"/>
    <p:sldId id="263" r:id="rId15"/>
    <p:sldId id="272" r:id="rId16"/>
    <p:sldId id="264" r:id="rId17"/>
    <p:sldId id="279" r:id="rId18"/>
    <p:sldId id="284" r:id="rId19"/>
    <p:sldId id="276" r:id="rId20"/>
    <p:sldId id="289" r:id="rId21"/>
    <p:sldId id="265" r:id="rId22"/>
    <p:sldId id="274" r:id="rId23"/>
    <p:sldId id="273" r:id="rId24"/>
    <p:sldId id="281" r:id="rId25"/>
    <p:sldId id="282" r:id="rId26"/>
    <p:sldId id="287" r:id="rId27"/>
    <p:sldId id="266" r:id="rId28"/>
    <p:sldId id="269" r:id="rId29"/>
    <p:sldId id="267" r:id="rId30"/>
    <p:sldId id="290" r:id="rId31"/>
    <p:sldId id="285" r:id="rId32"/>
    <p:sldId id="280" r:id="rId33"/>
    <p:sldId id="286" r:id="rId34"/>
  </p:sldIdLst>
  <p:sldSz cx="12192000" cy="6858000"/>
  <p:notesSz cx="6761163" cy="9942513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CCCC"/>
    <a:srgbClr val="FF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3" d="100"/>
          <a:sy n="83" d="100"/>
        </p:scale>
        <p:origin x="658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8022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bilgi Yer Tutucusu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29837" cy="49885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sz="quarter" idx="1"/>
          </p:nvPr>
        </p:nvSpPr>
        <p:spPr>
          <a:xfrm>
            <a:off x="3829761" y="0"/>
            <a:ext cx="2929837" cy="49885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5D4B7CE-DFE1-4439-9E4B-45707061F7B3}" type="datetimeFigureOut">
              <a:rPr lang="tr-TR" smtClean="0"/>
              <a:t>9.11.2022</a:t>
            </a:fld>
            <a:endParaRPr lang="tr-TR"/>
          </a:p>
        </p:txBody>
      </p:sp>
      <p:sp>
        <p:nvSpPr>
          <p:cNvPr id="4" name="Altbilgi Yer Tutucusu 3"/>
          <p:cNvSpPr>
            <a:spLocks noGrp="1"/>
          </p:cNvSpPr>
          <p:nvPr>
            <p:ph type="ftr" sz="quarter" idx="2"/>
          </p:nvPr>
        </p:nvSpPr>
        <p:spPr>
          <a:xfrm>
            <a:off x="0" y="9443662"/>
            <a:ext cx="2929837" cy="49885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3"/>
          </p:nvPr>
        </p:nvSpPr>
        <p:spPr>
          <a:xfrm>
            <a:off x="3829761" y="9443662"/>
            <a:ext cx="2929837" cy="49885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9BF1C16-740D-47E5-BB3B-940DF1AB703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73533223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bilgi Yer Tutucusu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29837" cy="49885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idx="1"/>
          </p:nvPr>
        </p:nvSpPr>
        <p:spPr>
          <a:xfrm>
            <a:off x="3829761" y="0"/>
            <a:ext cx="2929837" cy="49885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DF86CC9-501F-4A49-87A8-B30DB490E8E3}" type="datetimeFigureOut">
              <a:rPr lang="tr-TR" smtClean="0"/>
              <a:t>9.11.2022</a:t>
            </a:fld>
            <a:endParaRPr lang="tr-TR"/>
          </a:p>
        </p:txBody>
      </p:sp>
      <p:sp>
        <p:nvSpPr>
          <p:cNvPr id="4" name="Slayt Görüntüsü Yer Tutucusu 3"/>
          <p:cNvSpPr>
            <a:spLocks noGrp="1" noRot="1" noChangeAspect="1"/>
          </p:cNvSpPr>
          <p:nvPr>
            <p:ph type="sldImg" idx="2"/>
          </p:nvPr>
        </p:nvSpPr>
        <p:spPr>
          <a:xfrm>
            <a:off x="398463" y="1243013"/>
            <a:ext cx="5964237" cy="33559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r-TR"/>
          </a:p>
        </p:txBody>
      </p:sp>
      <p:sp>
        <p:nvSpPr>
          <p:cNvPr id="5" name="Not Yer Tutucusu 4"/>
          <p:cNvSpPr>
            <a:spLocks noGrp="1"/>
          </p:cNvSpPr>
          <p:nvPr>
            <p:ph type="body" sz="quarter" idx="3"/>
          </p:nvPr>
        </p:nvSpPr>
        <p:spPr>
          <a:xfrm>
            <a:off x="676117" y="4784835"/>
            <a:ext cx="5408930" cy="391486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4"/>
          </p:nvPr>
        </p:nvSpPr>
        <p:spPr>
          <a:xfrm>
            <a:off x="0" y="9443662"/>
            <a:ext cx="2929837" cy="49885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5"/>
          </p:nvPr>
        </p:nvSpPr>
        <p:spPr>
          <a:xfrm>
            <a:off x="3829761" y="9443662"/>
            <a:ext cx="2929837" cy="49885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2A88C89-EDB4-4566-88FC-BD983F7C905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6130364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A88C89-EDB4-4566-88FC-BD983F7C9055}" type="slidenum">
              <a:rPr lang="tr-TR" smtClean="0"/>
              <a:t>7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81421072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A88C89-EDB4-4566-88FC-BD983F7C9055}" type="slidenum">
              <a:rPr lang="tr-TR" smtClean="0"/>
              <a:t>33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65327969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r-TR"/>
              <a:t>Asıl alt başlık stilini düzenlemek için tıklayın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A69D2A-0FA4-4BC5-B8D3-7A9F351CA2D8}" type="datetimeFigureOut">
              <a:rPr lang="tr-TR" smtClean="0"/>
              <a:t>9.11.2022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76B1AC-39ED-465B-82D0-9D5C7AD76D63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9623066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A69D2A-0FA4-4BC5-B8D3-7A9F351CA2D8}" type="datetimeFigureOut">
              <a:rPr lang="tr-TR" smtClean="0"/>
              <a:t>9.11.2022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76B1AC-39ED-465B-82D0-9D5C7AD76D63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6039444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A69D2A-0FA4-4BC5-B8D3-7A9F351CA2D8}" type="datetimeFigureOut">
              <a:rPr lang="tr-TR" smtClean="0"/>
              <a:t>9.11.2022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76B1AC-39ED-465B-82D0-9D5C7AD76D63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1096884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A69D2A-0FA4-4BC5-B8D3-7A9F351CA2D8}" type="datetimeFigureOut">
              <a:rPr lang="tr-TR" smtClean="0"/>
              <a:t>9.11.2022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76B1AC-39ED-465B-82D0-9D5C7AD76D63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0580131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Metin Yer Tutucusu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</a:t>
            </a:r>
          </a:p>
        </p:txBody>
      </p:sp>
      <p:sp>
        <p:nvSpPr>
          <p:cNvPr id="6" name="İçerik Yer Tutucus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7" name="Veri Yer Tutucusu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A69D2A-0FA4-4BC5-B8D3-7A9F351CA2D8}" type="datetimeFigureOut">
              <a:rPr lang="tr-TR" smtClean="0"/>
              <a:t>9.11.2022</a:t>
            </a:fld>
            <a:endParaRPr lang="tr-TR"/>
          </a:p>
        </p:txBody>
      </p:sp>
      <p:sp>
        <p:nvSpPr>
          <p:cNvPr id="8" name="Altbilgi Yer Tutucusu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ayt Numarası Yer Tutucus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76B1AC-39ED-465B-82D0-9D5C7AD76D63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5917821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Veri Yer Tutucusu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A69D2A-0FA4-4BC5-B8D3-7A9F351CA2D8}" type="datetimeFigureOut">
              <a:rPr lang="tr-TR" smtClean="0"/>
              <a:t>9.11.2022</a:t>
            </a:fld>
            <a:endParaRPr lang="tr-TR"/>
          </a:p>
        </p:txBody>
      </p:sp>
      <p:sp>
        <p:nvSpPr>
          <p:cNvPr id="4" name="Altbilgi Yer Tutucusu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76B1AC-39ED-465B-82D0-9D5C7AD76D63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4379088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i Yer Tutucusu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A69D2A-0FA4-4BC5-B8D3-7A9F351CA2D8}" type="datetimeFigureOut">
              <a:rPr lang="tr-TR" smtClean="0"/>
              <a:t>9.11.2022</a:t>
            </a:fld>
            <a:endParaRPr lang="tr-TR"/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76B1AC-39ED-465B-82D0-9D5C7AD76D63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2747053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A69D2A-0FA4-4BC5-B8D3-7A9F351CA2D8}" type="datetimeFigureOut">
              <a:rPr lang="tr-TR" smtClean="0"/>
              <a:t>9.11.2022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76B1AC-39ED-465B-82D0-9D5C7AD76D63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2108301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Resim Yer Tutucusu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A69D2A-0FA4-4BC5-B8D3-7A9F351CA2D8}" type="datetimeFigureOut">
              <a:rPr lang="tr-TR" smtClean="0"/>
              <a:t>9.11.2022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76B1AC-39ED-465B-82D0-9D5C7AD76D63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7346629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A69D2A-0FA4-4BC5-B8D3-7A9F351CA2D8}" type="datetimeFigureOut">
              <a:rPr lang="tr-TR" smtClean="0"/>
              <a:t>9.11.2022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76B1AC-39ED-465B-82D0-9D5C7AD76D63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5742527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A69D2A-0FA4-4BC5-B8D3-7A9F351CA2D8}" type="datetimeFigureOut">
              <a:rPr lang="tr-TR" smtClean="0"/>
              <a:t>9.11.2022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76B1AC-39ED-465B-82D0-9D5C7AD76D63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7579478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Yer Tutucusu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A69D2A-0FA4-4BC5-B8D3-7A9F351CA2D8}" type="datetimeFigureOut">
              <a:rPr lang="tr-TR" smtClean="0"/>
              <a:t>9.11.2022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76B1AC-39ED-465B-82D0-9D5C7AD76D63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5661088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ctrTitle"/>
          </p:nvPr>
        </p:nvSpPr>
        <p:spPr>
          <a:xfrm>
            <a:off x="3380509" y="1759675"/>
            <a:ext cx="7287490" cy="2387600"/>
          </a:xfrm>
        </p:spPr>
        <p:txBody>
          <a:bodyPr/>
          <a:lstStyle/>
          <a:p>
            <a:pPr algn="l"/>
            <a:r>
              <a:rPr lang="tr-TR" b="1" dirty="0" smtClean="0">
                <a:solidFill>
                  <a:srgbClr val="C00000"/>
                </a:solidFill>
              </a:rPr>
              <a:t> </a:t>
            </a:r>
            <a:r>
              <a:rPr lang="tr-TR" sz="5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HEMODİYALİZ </a:t>
            </a:r>
            <a:br>
              <a:rPr lang="tr-TR" sz="5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tr-TR" sz="5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   </a:t>
            </a:r>
            <a:r>
              <a:rPr lang="tr-TR" sz="4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OLGU </a:t>
            </a:r>
            <a:r>
              <a:rPr lang="tr-TR" sz="4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SUNUMU</a:t>
            </a:r>
            <a:endParaRPr lang="tr-TR" sz="4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1524000" y="4835236"/>
            <a:ext cx="9144000" cy="1149928"/>
          </a:xfrm>
        </p:spPr>
        <p:txBody>
          <a:bodyPr/>
          <a:lstStyle/>
          <a:p>
            <a:pPr algn="l"/>
            <a:r>
              <a:rPr lang="tr-TR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                               Hem</a:t>
            </a:r>
            <a:r>
              <a:rPr lang="tr-TR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</a:t>
            </a:r>
            <a:r>
              <a:rPr lang="tr-TR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Fisun</a:t>
            </a:r>
            <a:r>
              <a:rPr lang="tr-TR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ERSUN</a:t>
            </a:r>
          </a:p>
          <a:p>
            <a:pPr algn="l"/>
            <a:r>
              <a:rPr lang="tr-TR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</a:t>
            </a:r>
            <a:r>
              <a:rPr lang="tr-TR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          İÜ-C </a:t>
            </a:r>
            <a:r>
              <a:rPr lang="tr-TR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Cerrahpaşa Tıp Fakültesi</a:t>
            </a:r>
          </a:p>
          <a:p>
            <a:endParaRPr lang="tr-TR" dirty="0"/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0388" y="312303"/>
            <a:ext cx="1283708" cy="1278003"/>
          </a:xfrm>
          <a:prstGeom prst="rect">
            <a:avLst/>
          </a:prstGeom>
        </p:spPr>
      </p:pic>
      <p:pic>
        <p:nvPicPr>
          <p:cNvPr id="5" name="Picture 2">
            <a:extLst>
              <a:ext uri="{FF2B5EF4-FFF2-40B4-BE49-F238E27FC236}">
                <a16:creationId xmlns:a16="http://schemas.microsoft.com/office/drawing/2014/main" id="{9D1E1C63-E8E1-0F3C-F95D-2E0D3AD2E69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404761" y="286716"/>
            <a:ext cx="1048179" cy="14431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736284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517789" y="2281461"/>
            <a:ext cx="8628185" cy="3618401"/>
          </a:xfrm>
        </p:spPr>
        <p:txBody>
          <a:bodyPr/>
          <a:lstStyle/>
          <a:p>
            <a:pPr marL="0" indent="0">
              <a:buNone/>
            </a:pPr>
            <a:r>
              <a:rPr lang="tr-TR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Öz Geçmiş</a:t>
            </a:r>
            <a:endParaRPr lang="tr-TR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1"/>
            <a:r>
              <a:rPr lang="tr-TR" dirty="0"/>
              <a:t>63 yaşında, </a:t>
            </a:r>
            <a:r>
              <a:rPr lang="tr-TR" dirty="0" smtClean="0"/>
              <a:t>kadın hasta</a:t>
            </a:r>
          </a:p>
          <a:p>
            <a:pPr lvl="1"/>
            <a:r>
              <a:rPr lang="tr-TR" dirty="0"/>
              <a:t>E</a:t>
            </a:r>
            <a:r>
              <a:rPr lang="tr-TR" dirty="0" smtClean="0"/>
              <a:t>v </a:t>
            </a:r>
            <a:r>
              <a:rPr lang="tr-TR" dirty="0"/>
              <a:t>hanımı </a:t>
            </a:r>
          </a:p>
          <a:p>
            <a:pPr lvl="1"/>
            <a:r>
              <a:rPr lang="tr-TR" dirty="0"/>
              <a:t>Sigara ve alkol kullanımı yok</a:t>
            </a:r>
          </a:p>
          <a:p>
            <a:pPr lvl="1"/>
            <a:r>
              <a:rPr lang="tr-TR" dirty="0"/>
              <a:t>Alerji öyküsü yok</a:t>
            </a:r>
          </a:p>
          <a:p>
            <a:pPr lvl="1"/>
            <a:r>
              <a:rPr lang="tr-TR" dirty="0"/>
              <a:t>Soy geçmişinde özellik yok</a:t>
            </a:r>
          </a:p>
          <a:p>
            <a:pPr marL="0" indent="0">
              <a:buNone/>
            </a:pPr>
            <a:endParaRPr lang="tr-TR" sz="2400" dirty="0"/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7654360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E9609B03-E545-61D1-DB90-FDAB15E0B14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35468" y="1961509"/>
            <a:ext cx="8918331" cy="357814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tr-TR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Mevcut Tanılar</a:t>
            </a:r>
          </a:p>
          <a:p>
            <a:r>
              <a:rPr lang="tr-TR" sz="2400" dirty="0" smtClean="0"/>
              <a:t>Hipertansiyona </a:t>
            </a:r>
            <a:r>
              <a:rPr lang="tr-TR" sz="2400" dirty="0"/>
              <a:t>bağlı </a:t>
            </a:r>
            <a:r>
              <a:rPr lang="tr-TR" sz="2400" dirty="0" smtClean="0"/>
              <a:t>son dönem kronik böbrek yetmezliği</a:t>
            </a:r>
          </a:p>
          <a:p>
            <a:r>
              <a:rPr lang="tr-TR" sz="2400" dirty="0" err="1" smtClean="0"/>
              <a:t>İskemik</a:t>
            </a:r>
            <a:r>
              <a:rPr lang="tr-TR" sz="2400" dirty="0" smtClean="0"/>
              <a:t> kalp hastalığı</a:t>
            </a:r>
          </a:p>
          <a:p>
            <a:r>
              <a:rPr lang="tr-TR" sz="2400" dirty="0" err="1" smtClean="0"/>
              <a:t>Konjestif</a:t>
            </a:r>
            <a:r>
              <a:rPr lang="tr-TR" sz="2400" dirty="0" smtClean="0"/>
              <a:t> kalp yetersizliği</a:t>
            </a:r>
            <a:endParaRPr lang="tr-TR" sz="2400" dirty="0"/>
          </a:p>
          <a:p>
            <a:r>
              <a:rPr lang="tr-TR" sz="2400" dirty="0" err="1"/>
              <a:t>O</a:t>
            </a:r>
            <a:r>
              <a:rPr lang="tr-TR" sz="2400" dirty="0" err="1" smtClean="0"/>
              <a:t>bstrüktif</a:t>
            </a:r>
            <a:r>
              <a:rPr lang="tr-TR" sz="2400" dirty="0" smtClean="0"/>
              <a:t> </a:t>
            </a:r>
            <a:r>
              <a:rPr lang="tr-TR" sz="2400" dirty="0"/>
              <a:t>uyku </a:t>
            </a:r>
            <a:r>
              <a:rPr lang="tr-TR" sz="2400" dirty="0" err="1"/>
              <a:t>apnesi</a:t>
            </a:r>
            <a:r>
              <a:rPr lang="tr-TR" sz="2400" dirty="0"/>
              <a:t> </a:t>
            </a:r>
            <a:r>
              <a:rPr lang="tr-TR" sz="2400" dirty="0" smtClean="0"/>
              <a:t>sendromu</a:t>
            </a:r>
            <a:endParaRPr lang="tr-TR" sz="2400" dirty="0"/>
          </a:p>
          <a:p>
            <a:r>
              <a:rPr lang="tr-TR" sz="2400" dirty="0" smtClean="0"/>
              <a:t>Parkinson hastalığı</a:t>
            </a:r>
            <a:endParaRPr lang="tr-TR" sz="2400" dirty="0"/>
          </a:p>
          <a:p>
            <a:r>
              <a:rPr lang="tr-TR" sz="2400" dirty="0" smtClean="0"/>
              <a:t>Serebrovasküler hastalık tanıları mevcut</a:t>
            </a:r>
            <a:endParaRPr lang="tr-TR" sz="2400" dirty="0"/>
          </a:p>
        </p:txBody>
      </p:sp>
    </p:spTree>
    <p:extLst>
      <p:ext uri="{BB962C8B-B14F-4D97-AF65-F5344CB8AC3E}">
        <p14:creationId xmlns:p14="http://schemas.microsoft.com/office/powerpoint/2010/main" val="40382634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1870364" y="1494692"/>
            <a:ext cx="9483435" cy="896816"/>
          </a:xfrm>
        </p:spPr>
        <p:txBody>
          <a:bodyPr>
            <a:normAutofit/>
          </a:bodyPr>
          <a:lstStyle/>
          <a:p>
            <a:r>
              <a:rPr lang="tr-TR" sz="4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ANAMNEZ</a:t>
            </a:r>
            <a:endParaRPr lang="tr-TR" sz="40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635369" y="2813537"/>
            <a:ext cx="9718430" cy="3363425"/>
          </a:xfrm>
        </p:spPr>
        <p:txBody>
          <a:bodyPr>
            <a:normAutofit/>
          </a:bodyPr>
          <a:lstStyle/>
          <a:p>
            <a:r>
              <a:rPr lang="tr-TR" sz="2400" dirty="0" smtClean="0"/>
              <a:t>2006 yılında serebrovasküler olay sonucunda sağ </a:t>
            </a:r>
            <a:r>
              <a:rPr lang="tr-TR" sz="2400" dirty="0" err="1"/>
              <a:t>hemipleji</a:t>
            </a:r>
            <a:r>
              <a:rPr lang="tr-TR" sz="2400" dirty="0"/>
              <a:t> </a:t>
            </a:r>
            <a:r>
              <a:rPr lang="tr-TR" sz="2400" dirty="0" smtClean="0"/>
              <a:t>gelişimi öyküsü</a:t>
            </a:r>
          </a:p>
          <a:p>
            <a:pPr marL="0" indent="0">
              <a:buNone/>
            </a:pPr>
            <a:r>
              <a:rPr lang="tr-TR" sz="2400" dirty="0"/>
              <a:t> </a:t>
            </a:r>
            <a:r>
              <a:rPr lang="tr-TR" sz="2400" dirty="0" smtClean="0"/>
              <a:t>  mevcut.</a:t>
            </a:r>
            <a:endParaRPr lang="tr-TR" sz="2400" dirty="0"/>
          </a:p>
          <a:p>
            <a:r>
              <a:rPr lang="tr-TR" sz="2400" dirty="0"/>
              <a:t>Ocak 2012 de </a:t>
            </a:r>
            <a:r>
              <a:rPr lang="tr-TR" sz="2400" dirty="0" smtClean="0"/>
              <a:t>acil servise bulantı-kusma ve iştahsızlık yakınmaları ile </a:t>
            </a:r>
          </a:p>
          <a:p>
            <a:pPr marL="0" indent="0">
              <a:buNone/>
            </a:pPr>
            <a:r>
              <a:rPr lang="tr-TR" sz="2400" dirty="0"/>
              <a:t> </a:t>
            </a:r>
            <a:r>
              <a:rPr lang="tr-TR" sz="2400" dirty="0" smtClean="0"/>
              <a:t>  başvuruyor ve yapılan tetkiklerinde </a:t>
            </a:r>
            <a:endParaRPr lang="tr-TR" sz="2400" dirty="0"/>
          </a:p>
          <a:p>
            <a:pPr marL="457200" lvl="1" indent="0">
              <a:buNone/>
            </a:pPr>
            <a:r>
              <a:rPr lang="tr-TR" dirty="0" smtClean="0"/>
              <a:t> - Serum üre</a:t>
            </a:r>
            <a:r>
              <a:rPr lang="tr-TR" dirty="0"/>
              <a:t>: </a:t>
            </a:r>
            <a:r>
              <a:rPr lang="tr-TR" dirty="0" smtClean="0"/>
              <a:t>155 mg/dl</a:t>
            </a:r>
            <a:endParaRPr lang="tr-TR" dirty="0"/>
          </a:p>
          <a:p>
            <a:pPr marL="457200" lvl="1" indent="0">
              <a:buNone/>
            </a:pPr>
            <a:r>
              <a:rPr lang="tr-TR" dirty="0" smtClean="0"/>
              <a:t> - Serum kreatinin</a:t>
            </a:r>
            <a:r>
              <a:rPr lang="tr-TR" dirty="0"/>
              <a:t>: </a:t>
            </a:r>
            <a:r>
              <a:rPr lang="tr-TR" dirty="0" smtClean="0"/>
              <a:t>2,8 mg/dl </a:t>
            </a:r>
            <a:endParaRPr lang="tr-TR" dirty="0"/>
          </a:p>
          <a:p>
            <a:pPr marL="457200" lvl="1" indent="0">
              <a:buNone/>
            </a:pPr>
            <a:r>
              <a:rPr lang="tr-TR" dirty="0" smtClean="0"/>
              <a:t> - CRP</a:t>
            </a:r>
            <a:r>
              <a:rPr lang="tr-TR" dirty="0"/>
              <a:t>: </a:t>
            </a:r>
            <a:r>
              <a:rPr lang="tr-TR" dirty="0" smtClean="0"/>
              <a:t>8,1 mg/L saptanıyor ve </a:t>
            </a:r>
            <a:r>
              <a:rPr lang="tr-TR" dirty="0" err="1" smtClean="0"/>
              <a:t>nefroloji</a:t>
            </a:r>
            <a:r>
              <a:rPr lang="tr-TR" dirty="0" smtClean="0"/>
              <a:t> polikliniğine yönlendiriliyor. </a:t>
            </a:r>
            <a:endParaRPr lang="tr-TR" dirty="0"/>
          </a:p>
          <a:p>
            <a:pPr marL="0" indent="0">
              <a:buNone/>
            </a:pP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716691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618548"/>
          </a:xfrm>
        </p:spPr>
        <p:txBody>
          <a:bodyPr>
            <a:normAutofit fontScale="90000"/>
          </a:bodyPr>
          <a:lstStyle/>
          <a:p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195754" y="1440874"/>
            <a:ext cx="10442064" cy="5250072"/>
          </a:xfrm>
        </p:spPr>
        <p:txBody>
          <a:bodyPr>
            <a:normAutofit fontScale="85000" lnSpcReduction="20000"/>
          </a:bodyPr>
          <a:lstStyle/>
          <a:p>
            <a:r>
              <a:rPr lang="tr-TR" dirty="0" smtClean="0"/>
              <a:t>Nefroloji polikliniğinde hipertansiyona bağlı kronik böbrek yetmezliği </a:t>
            </a:r>
          </a:p>
          <a:p>
            <a:pPr marL="0" indent="0">
              <a:buNone/>
            </a:pPr>
            <a:r>
              <a:rPr lang="tr-TR" dirty="0" smtClean="0"/>
              <a:t>tanısı konularak takibe alınıyor;   </a:t>
            </a:r>
          </a:p>
          <a:p>
            <a:pPr marL="0" indent="0">
              <a:buNone/>
            </a:pPr>
            <a:endParaRPr lang="tr-TR" dirty="0" smtClean="0"/>
          </a:p>
          <a:p>
            <a:pPr marL="0" indent="0">
              <a:buNone/>
            </a:pPr>
            <a:r>
              <a:rPr lang="tr-TR" dirty="0"/>
              <a:t> </a:t>
            </a:r>
            <a:r>
              <a:rPr lang="tr-TR" dirty="0" smtClean="0"/>
              <a:t>   - </a:t>
            </a:r>
            <a:r>
              <a:rPr lang="tr-TR" dirty="0"/>
              <a:t>09.02.2012’de eGFR: 18,1 </a:t>
            </a:r>
            <a:r>
              <a:rPr lang="tr-TR" dirty="0" smtClean="0"/>
              <a:t>ml/</a:t>
            </a:r>
            <a:r>
              <a:rPr lang="tr-TR" dirty="0" err="1" smtClean="0"/>
              <a:t>dk</a:t>
            </a:r>
            <a:r>
              <a:rPr lang="tr-TR" dirty="0" smtClean="0"/>
              <a:t> saptanarak AVF açılmak üzere KVC birimine gitmiş.</a:t>
            </a:r>
          </a:p>
          <a:p>
            <a:pPr marL="0" indent="0">
              <a:buNone/>
            </a:pPr>
            <a:endParaRPr lang="tr-TR" dirty="0"/>
          </a:p>
          <a:p>
            <a:r>
              <a:rPr lang="tr-TR" dirty="0"/>
              <a:t>N</a:t>
            </a:r>
            <a:r>
              <a:rPr lang="tr-TR" dirty="0" smtClean="0"/>
              <a:t>efroloji </a:t>
            </a:r>
            <a:r>
              <a:rPr lang="tr-TR" dirty="0"/>
              <a:t>ve nöroloji polikliniklerinde </a:t>
            </a:r>
            <a:r>
              <a:rPr lang="tr-TR" dirty="0" smtClean="0"/>
              <a:t>takipleri süren hastanın üremik</a:t>
            </a:r>
          </a:p>
          <a:p>
            <a:pPr marL="0" indent="0">
              <a:buNone/>
            </a:pPr>
            <a:r>
              <a:rPr lang="tr-TR" dirty="0" smtClean="0"/>
              <a:t> sendrom yakınmalarının </a:t>
            </a:r>
            <a:r>
              <a:rPr lang="tr-TR" dirty="0"/>
              <a:t>artması üzerine (AVF yeterli gelişmediği için) </a:t>
            </a:r>
            <a:r>
              <a:rPr lang="tr-TR" dirty="0" smtClean="0"/>
              <a:t>geçici</a:t>
            </a:r>
          </a:p>
          <a:p>
            <a:pPr marL="0" indent="0">
              <a:buNone/>
            </a:pPr>
            <a:r>
              <a:rPr lang="tr-TR" dirty="0" smtClean="0"/>
              <a:t> hemodiyaliz </a:t>
            </a:r>
            <a:r>
              <a:rPr lang="tr-TR" dirty="0" err="1" smtClean="0"/>
              <a:t>kateteri</a:t>
            </a:r>
            <a:r>
              <a:rPr lang="tr-TR" dirty="0" smtClean="0"/>
              <a:t> takılarak acil hemodiyalize alınıyor (26.05.2015).</a:t>
            </a:r>
          </a:p>
          <a:p>
            <a:pPr marL="0" indent="0">
              <a:buNone/>
            </a:pPr>
            <a:r>
              <a:rPr lang="tr-TR" dirty="0"/>
              <a:t> </a:t>
            </a:r>
            <a:r>
              <a:rPr lang="tr-TR" dirty="0" smtClean="0"/>
              <a:t>       - </a:t>
            </a:r>
            <a:r>
              <a:rPr lang="tr-TR" dirty="0"/>
              <a:t>Serum üre: </a:t>
            </a:r>
            <a:r>
              <a:rPr lang="tr-TR" dirty="0" smtClean="0"/>
              <a:t>185 </a:t>
            </a:r>
            <a:r>
              <a:rPr lang="tr-TR" dirty="0"/>
              <a:t>mg/dl</a:t>
            </a:r>
          </a:p>
          <a:p>
            <a:pPr marL="457200" lvl="1" indent="0">
              <a:buNone/>
            </a:pPr>
            <a:r>
              <a:rPr lang="tr-TR" sz="2800" dirty="0"/>
              <a:t> - Serum kreatinin: </a:t>
            </a:r>
            <a:r>
              <a:rPr lang="tr-TR" sz="2800" dirty="0" smtClean="0"/>
              <a:t>5,9 </a:t>
            </a:r>
            <a:r>
              <a:rPr lang="tr-TR" sz="2800" dirty="0"/>
              <a:t>mg/dl </a:t>
            </a:r>
          </a:p>
          <a:p>
            <a:pPr marL="457200" lvl="1" indent="0">
              <a:buNone/>
            </a:pPr>
            <a:r>
              <a:rPr lang="tr-TR" sz="2800" dirty="0" smtClean="0"/>
              <a:t> - eGFR</a:t>
            </a:r>
            <a:r>
              <a:rPr lang="tr-TR" sz="2800" dirty="0"/>
              <a:t>: </a:t>
            </a:r>
            <a:r>
              <a:rPr lang="tr-TR" sz="2800" dirty="0" smtClean="0"/>
              <a:t>10,88 ml/</a:t>
            </a:r>
            <a:r>
              <a:rPr lang="tr-TR" sz="2800" dirty="0" err="1" smtClean="0"/>
              <a:t>dk</a:t>
            </a:r>
            <a:endParaRPr lang="tr-TR" sz="2800" dirty="0"/>
          </a:p>
          <a:p>
            <a:pPr marL="0" indent="0">
              <a:buNone/>
            </a:pPr>
            <a:r>
              <a:rPr lang="tr-TR" sz="2400" dirty="0" smtClean="0"/>
              <a:t> </a:t>
            </a:r>
            <a:endParaRPr lang="tr-TR" sz="2400" dirty="0"/>
          </a:p>
          <a:p>
            <a:pPr marL="0" indent="0">
              <a:buNone/>
            </a:pPr>
            <a:r>
              <a:rPr lang="tr-TR" sz="2400" dirty="0" smtClean="0"/>
              <a:t> </a:t>
            </a:r>
            <a:endParaRPr lang="tr-TR" sz="2400" dirty="0"/>
          </a:p>
          <a:p>
            <a:endParaRPr lang="tr-TR" dirty="0"/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6767259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8AF87DB1-4A0A-B2AA-5B29-22A229A3C1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E23F61B4-CA9C-6BA1-F616-EF44EFA9BAD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637692"/>
            <a:ext cx="10515600" cy="3539271"/>
          </a:xfrm>
        </p:spPr>
        <p:txBody>
          <a:bodyPr>
            <a:normAutofit/>
          </a:bodyPr>
          <a:lstStyle/>
          <a:p>
            <a:r>
              <a:rPr lang="tr-TR" sz="2400" dirty="0" smtClean="0"/>
              <a:t>Hastamız </a:t>
            </a:r>
            <a:r>
              <a:rPr lang="tr-TR" sz="2400" dirty="0" err="1" smtClean="0"/>
              <a:t>kateter</a:t>
            </a:r>
            <a:r>
              <a:rPr lang="tr-TR" sz="2400" dirty="0" smtClean="0"/>
              <a:t> ile hemodiyalize devam ederken tekrar AVF </a:t>
            </a:r>
            <a:r>
              <a:rPr lang="tr-TR" sz="2400" dirty="0"/>
              <a:t>açılıyor. </a:t>
            </a:r>
            <a:endParaRPr lang="tr-TR" sz="2400" dirty="0" smtClean="0"/>
          </a:p>
          <a:p>
            <a:r>
              <a:rPr lang="tr-TR" sz="2400" dirty="0" smtClean="0"/>
              <a:t>AVF </a:t>
            </a:r>
            <a:r>
              <a:rPr lang="tr-TR" sz="2400" dirty="0"/>
              <a:t>olgunlaşma sürecini </a:t>
            </a:r>
            <a:r>
              <a:rPr lang="tr-TR" sz="2400" dirty="0" smtClean="0"/>
              <a:t>tamamlandıktan sonra  </a:t>
            </a:r>
            <a:r>
              <a:rPr lang="tr-TR" sz="2400" dirty="0"/>
              <a:t>ilk </a:t>
            </a:r>
            <a:r>
              <a:rPr lang="tr-TR" sz="2400" dirty="0" smtClean="0"/>
              <a:t>girişimin ardından, dış </a:t>
            </a:r>
          </a:p>
          <a:p>
            <a:pPr marL="0" indent="0">
              <a:buNone/>
            </a:pPr>
            <a:r>
              <a:rPr lang="tr-TR" sz="2400" dirty="0"/>
              <a:t> </a:t>
            </a:r>
            <a:r>
              <a:rPr lang="tr-TR" sz="2400" dirty="0" smtClean="0"/>
              <a:t>  merkeze </a:t>
            </a:r>
            <a:r>
              <a:rPr lang="tr-TR" sz="2400" dirty="0"/>
              <a:t>gönderiliyor</a:t>
            </a:r>
            <a:r>
              <a:rPr lang="tr-TR" sz="2400" dirty="0" smtClean="0"/>
              <a:t>.</a:t>
            </a:r>
          </a:p>
          <a:p>
            <a:pPr marL="0" indent="0">
              <a:buNone/>
            </a:pPr>
            <a:endParaRPr lang="tr-TR" sz="2400" dirty="0"/>
          </a:p>
          <a:p>
            <a:r>
              <a:rPr lang="tr-TR" sz="2400" dirty="0"/>
              <a:t>2019, 2020 ve </a:t>
            </a:r>
            <a:r>
              <a:rPr lang="tr-TR" sz="2400" dirty="0" smtClean="0"/>
              <a:t>2021’de </a:t>
            </a:r>
            <a:r>
              <a:rPr lang="tr-TR" sz="2400" dirty="0"/>
              <a:t>çalışmayan </a:t>
            </a:r>
            <a:r>
              <a:rPr lang="tr-TR" sz="2400" dirty="0" err="1" smtClean="0"/>
              <a:t>AVF’ler</a:t>
            </a:r>
            <a:r>
              <a:rPr lang="tr-TR" sz="2400" dirty="0" smtClean="0"/>
              <a:t> </a:t>
            </a:r>
            <a:r>
              <a:rPr lang="tr-TR" sz="2400" dirty="0"/>
              <a:t>nedeniyle takılan geçici </a:t>
            </a:r>
            <a:r>
              <a:rPr lang="tr-TR" sz="2400" dirty="0" smtClean="0"/>
              <a:t>ve kalıcı</a:t>
            </a:r>
          </a:p>
          <a:p>
            <a:pPr marL="0" indent="0">
              <a:buNone/>
            </a:pPr>
            <a:r>
              <a:rPr lang="tr-TR" sz="2400" dirty="0"/>
              <a:t> </a:t>
            </a:r>
            <a:r>
              <a:rPr lang="tr-TR" sz="2400" dirty="0" smtClean="0"/>
              <a:t>  hemodiyaliz </a:t>
            </a:r>
            <a:r>
              <a:rPr lang="tr-TR" sz="2400" dirty="0" err="1" smtClean="0"/>
              <a:t>kateterleri</a:t>
            </a:r>
            <a:r>
              <a:rPr lang="tr-TR" sz="2400" dirty="0" smtClean="0"/>
              <a:t> </a:t>
            </a:r>
            <a:r>
              <a:rPr lang="tr-TR" sz="2400" dirty="0"/>
              <a:t>ile </a:t>
            </a:r>
            <a:r>
              <a:rPr lang="tr-TR" sz="2400" dirty="0" smtClean="0"/>
              <a:t>hemodiyaliz diyaliz </a:t>
            </a:r>
            <a:r>
              <a:rPr lang="tr-TR" sz="2400" dirty="0"/>
              <a:t>tedavisi devam ettiriliyor.</a:t>
            </a:r>
          </a:p>
          <a:p>
            <a:endParaRPr lang="tr-TR" sz="2400" dirty="0"/>
          </a:p>
        </p:txBody>
      </p:sp>
    </p:spTree>
    <p:extLst>
      <p:ext uri="{BB962C8B-B14F-4D97-AF65-F5344CB8AC3E}">
        <p14:creationId xmlns:p14="http://schemas.microsoft.com/office/powerpoint/2010/main" val="39395040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838200" y="1825625"/>
            <a:ext cx="4883727" cy="4351338"/>
          </a:xfrm>
        </p:spPr>
        <p:txBody>
          <a:bodyPr/>
          <a:lstStyle/>
          <a:p>
            <a:endParaRPr lang="tr-TR" dirty="0"/>
          </a:p>
          <a:p>
            <a:endParaRPr lang="tr-TR" dirty="0"/>
          </a:p>
          <a:p>
            <a:r>
              <a:rPr lang="tr-TR" sz="2400" dirty="0"/>
              <a:t>21.02.2021’de sol </a:t>
            </a:r>
            <a:r>
              <a:rPr lang="tr-TR" sz="2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ön kola düz </a:t>
            </a:r>
            <a:r>
              <a:rPr lang="tr-TR" sz="2400" b="1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greft</a:t>
            </a:r>
            <a:endParaRPr lang="tr-TR" sz="2400" b="1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>
              <a:buNone/>
            </a:pPr>
            <a:r>
              <a:rPr lang="tr-TR" sz="2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r-TR" sz="2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</a:t>
            </a:r>
            <a:r>
              <a:rPr lang="tr-TR" sz="2400" dirty="0"/>
              <a:t>takılıyor. </a:t>
            </a:r>
            <a:endParaRPr lang="tr-TR" sz="2400" dirty="0" smtClean="0"/>
          </a:p>
          <a:p>
            <a:r>
              <a:rPr lang="tr-TR" sz="2400" dirty="0" smtClean="0"/>
              <a:t>İlk </a:t>
            </a:r>
            <a:r>
              <a:rPr lang="tr-TR" sz="2400" dirty="0"/>
              <a:t>girişi yapılarak eve </a:t>
            </a:r>
            <a:r>
              <a:rPr lang="tr-TR" sz="2400" dirty="0" smtClean="0"/>
              <a:t>taburcu</a:t>
            </a:r>
          </a:p>
          <a:p>
            <a:pPr marL="0" indent="0">
              <a:buNone/>
            </a:pPr>
            <a:r>
              <a:rPr lang="tr-TR" sz="2400" dirty="0"/>
              <a:t> </a:t>
            </a:r>
            <a:r>
              <a:rPr lang="tr-TR" sz="2400" dirty="0" smtClean="0"/>
              <a:t>  </a:t>
            </a:r>
            <a:r>
              <a:rPr lang="tr-TR" sz="2400" dirty="0"/>
              <a:t>ediliyor</a:t>
            </a:r>
            <a:r>
              <a:rPr lang="tr-TR" dirty="0"/>
              <a:t>.</a:t>
            </a:r>
          </a:p>
        </p:txBody>
      </p:sp>
      <p:pic>
        <p:nvPicPr>
          <p:cNvPr id="5" name="Resim 4"/>
          <p:cNvPicPr>
            <a:picLocks noChangeAspect="1"/>
          </p:cNvPicPr>
          <p:nvPr/>
        </p:nvPicPr>
        <p:blipFill rotWithShape="1">
          <a:blip r:embed="rId3"/>
          <a:srcRect l="2920" t="23006" r="3851" b="3408"/>
          <a:stretch/>
        </p:blipFill>
        <p:spPr>
          <a:xfrm>
            <a:off x="6233215" y="2812473"/>
            <a:ext cx="3862754" cy="2525784"/>
          </a:xfrm>
          <a:prstGeom prst="rect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</p:pic>
    </p:spTree>
    <p:extLst>
      <p:ext uri="{BB962C8B-B14F-4D97-AF65-F5344CB8AC3E}">
        <p14:creationId xmlns:p14="http://schemas.microsoft.com/office/powerpoint/2010/main" val="33152236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7207F08A-651E-0CD2-DC10-65344F7364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FF5F6166-9E9E-9EB0-B13A-A0AC81AC9A5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1164" y="1856509"/>
            <a:ext cx="10702636" cy="4320454"/>
          </a:xfrm>
        </p:spPr>
        <p:txBody>
          <a:bodyPr/>
          <a:lstStyle/>
          <a:p>
            <a:pPr marL="0" indent="0">
              <a:buNone/>
            </a:pPr>
            <a:endParaRPr lang="tr-TR" dirty="0"/>
          </a:p>
          <a:p>
            <a:endParaRPr lang="tr-TR" dirty="0"/>
          </a:p>
          <a:p>
            <a:r>
              <a:rPr lang="tr-TR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23.02.2021’de evde düşme öyküsü ile </a:t>
            </a:r>
            <a:r>
              <a:rPr lang="tr-TR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acil servise başvuruyor:</a:t>
            </a:r>
          </a:p>
          <a:p>
            <a:pPr marL="0" indent="0">
              <a:buNone/>
            </a:pPr>
            <a:r>
              <a:rPr lang="tr-TR" sz="2400" dirty="0"/>
              <a:t> </a:t>
            </a:r>
            <a:r>
              <a:rPr lang="tr-TR" sz="2400" dirty="0" smtClean="0"/>
              <a:t>   - </a:t>
            </a:r>
            <a:r>
              <a:rPr lang="tr-TR" sz="2400" dirty="0" err="1" smtClean="0"/>
              <a:t>Bilateral</a:t>
            </a:r>
            <a:r>
              <a:rPr lang="tr-TR" sz="2400" dirty="0" smtClean="0"/>
              <a:t>,  </a:t>
            </a:r>
            <a:r>
              <a:rPr lang="tr-TR" sz="2400" dirty="0" err="1"/>
              <a:t>collum</a:t>
            </a:r>
            <a:r>
              <a:rPr lang="tr-TR" sz="2400" dirty="0"/>
              <a:t> </a:t>
            </a:r>
            <a:r>
              <a:rPr lang="tr-TR" sz="2400" dirty="0" err="1" smtClean="0"/>
              <a:t>femoris</a:t>
            </a:r>
            <a:r>
              <a:rPr lang="tr-TR" sz="2400" dirty="0" smtClean="0"/>
              <a:t> </a:t>
            </a:r>
            <a:r>
              <a:rPr lang="tr-TR" sz="2400" dirty="0"/>
              <a:t>kırığı ile ortopedi tarafından </a:t>
            </a:r>
            <a:r>
              <a:rPr lang="tr-TR" sz="2400" dirty="0" err="1"/>
              <a:t>opere</a:t>
            </a:r>
            <a:r>
              <a:rPr lang="tr-TR" sz="2400" dirty="0"/>
              <a:t> ediliyor. </a:t>
            </a:r>
            <a:endParaRPr lang="tr-TR" sz="2400" dirty="0" smtClean="0"/>
          </a:p>
          <a:p>
            <a:pPr marL="0" indent="0">
              <a:buNone/>
            </a:pPr>
            <a:r>
              <a:rPr lang="tr-TR" sz="2400" dirty="0"/>
              <a:t> </a:t>
            </a:r>
            <a:r>
              <a:rPr lang="tr-TR" sz="2400" dirty="0" smtClean="0"/>
              <a:t>   - Bu</a:t>
            </a:r>
            <a:r>
              <a:rPr lang="tr-TR" sz="2400" dirty="0"/>
              <a:t> </a:t>
            </a:r>
            <a:r>
              <a:rPr lang="tr-TR" sz="2400" dirty="0" smtClean="0"/>
              <a:t>düşmeden </a:t>
            </a:r>
            <a:r>
              <a:rPr lang="tr-TR" sz="2400" dirty="0"/>
              <a:t>sonra hastanın hareketi kısıtlanıyor ve yarı yatağa bağımlı </a:t>
            </a:r>
            <a:r>
              <a:rPr lang="tr-TR" sz="2400" dirty="0" smtClean="0"/>
              <a:t>şekilde</a:t>
            </a:r>
          </a:p>
          <a:p>
            <a:pPr marL="0" indent="0">
              <a:buNone/>
            </a:pPr>
            <a:r>
              <a:rPr lang="tr-TR" sz="2400" dirty="0"/>
              <a:t> </a:t>
            </a:r>
            <a:r>
              <a:rPr lang="tr-TR" sz="2400" dirty="0" smtClean="0"/>
              <a:t>     </a:t>
            </a:r>
            <a:r>
              <a:rPr lang="tr-TR" sz="2400" dirty="0"/>
              <a:t>hayatını devam ettiriyor</a:t>
            </a:r>
            <a:r>
              <a:rPr lang="tr-TR" sz="2400" dirty="0" smtClean="0"/>
              <a:t>.</a:t>
            </a:r>
          </a:p>
          <a:p>
            <a:pPr marL="0" indent="0">
              <a:buNone/>
            </a:pPr>
            <a:endParaRPr lang="tr-TR" sz="2400" dirty="0"/>
          </a:p>
          <a:p>
            <a:endParaRPr lang="tr-TR" sz="2400" dirty="0"/>
          </a:p>
        </p:txBody>
      </p:sp>
    </p:spTree>
    <p:extLst>
      <p:ext uri="{BB962C8B-B14F-4D97-AF65-F5344CB8AC3E}">
        <p14:creationId xmlns:p14="http://schemas.microsoft.com/office/powerpoint/2010/main" val="21784185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838200" y="1825625"/>
            <a:ext cx="5673436" cy="4351338"/>
          </a:xfrm>
        </p:spPr>
        <p:txBody>
          <a:bodyPr/>
          <a:lstStyle/>
          <a:p>
            <a:endParaRPr lang="tr-TR" dirty="0" smtClean="0"/>
          </a:p>
          <a:p>
            <a:endParaRPr lang="tr-TR" dirty="0"/>
          </a:p>
          <a:p>
            <a:pPr>
              <a:lnSpc>
                <a:spcPct val="150000"/>
              </a:lnSpc>
            </a:pPr>
            <a:r>
              <a:rPr lang="tr-TR" sz="2400" dirty="0" smtClean="0"/>
              <a:t>Operasyon </a:t>
            </a:r>
            <a:r>
              <a:rPr lang="tr-TR" sz="2400" dirty="0"/>
              <a:t>sonrası </a:t>
            </a:r>
            <a:r>
              <a:rPr lang="tr-TR" sz="2400" dirty="0" err="1"/>
              <a:t>grefti</a:t>
            </a:r>
            <a:r>
              <a:rPr lang="tr-TR" sz="2400" dirty="0"/>
              <a:t> çalışmayan hasta tekrar geçici </a:t>
            </a:r>
            <a:r>
              <a:rPr lang="tr-TR" sz="2400" dirty="0" err="1"/>
              <a:t>kateterle</a:t>
            </a:r>
            <a:r>
              <a:rPr lang="tr-TR" sz="2400" dirty="0"/>
              <a:t> diyalize </a:t>
            </a:r>
            <a:r>
              <a:rPr lang="tr-TR" sz="2400" dirty="0" smtClean="0"/>
              <a:t>alınıyor </a:t>
            </a:r>
            <a:r>
              <a:rPr lang="tr-TR" sz="2400" dirty="0"/>
              <a:t>ve ardından sol </a:t>
            </a:r>
            <a:r>
              <a:rPr lang="tr-TR" sz="24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brakio-aksiller</a:t>
            </a:r>
            <a:r>
              <a:rPr lang="tr-TR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r-TR" sz="24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greft</a:t>
            </a:r>
            <a:r>
              <a:rPr lang="tr-TR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r-TR" sz="2400" dirty="0"/>
              <a:t>takılıyor.</a:t>
            </a:r>
          </a:p>
          <a:p>
            <a:pPr>
              <a:lnSpc>
                <a:spcPct val="150000"/>
              </a:lnSpc>
            </a:pPr>
            <a:endParaRPr lang="tr-TR" sz="2400" dirty="0"/>
          </a:p>
        </p:txBody>
      </p:sp>
      <p:pic>
        <p:nvPicPr>
          <p:cNvPr id="5" name="Resim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10996" y="2430751"/>
            <a:ext cx="5173186" cy="3141085"/>
          </a:xfrm>
          <a:prstGeom prst="rect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</p:pic>
    </p:spTree>
    <p:extLst>
      <p:ext uri="{BB962C8B-B14F-4D97-AF65-F5344CB8AC3E}">
        <p14:creationId xmlns:p14="http://schemas.microsoft.com/office/powerpoint/2010/main" val="2200810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838200" y="1690688"/>
            <a:ext cx="10515600" cy="4583690"/>
          </a:xfrm>
        </p:spPr>
        <p:txBody>
          <a:bodyPr>
            <a:normAutofit/>
          </a:bodyPr>
          <a:lstStyle/>
          <a:p>
            <a:r>
              <a:rPr lang="tr-TR" sz="2400" dirty="0"/>
              <a:t>02.06.2021 de AVG </a:t>
            </a:r>
            <a:r>
              <a:rPr lang="tr-TR" sz="2400" dirty="0" err="1"/>
              <a:t>trombüs</a:t>
            </a:r>
            <a:r>
              <a:rPr lang="tr-TR" sz="2400" dirty="0"/>
              <a:t> nedeniyle kullanılamıyor. </a:t>
            </a:r>
            <a:endParaRPr lang="tr-TR" sz="2400" dirty="0" smtClean="0"/>
          </a:p>
          <a:p>
            <a:r>
              <a:rPr lang="tr-TR" sz="2400" dirty="0" err="1" smtClean="0"/>
              <a:t>Trombüsler</a:t>
            </a:r>
            <a:r>
              <a:rPr lang="tr-TR" sz="2400" dirty="0" smtClean="0"/>
              <a:t> nedeniyle </a:t>
            </a:r>
            <a:r>
              <a:rPr lang="tr-TR" sz="2400" dirty="0" err="1"/>
              <a:t>j</a:t>
            </a:r>
            <a:r>
              <a:rPr lang="tr-TR" sz="2400" dirty="0" err="1" smtClean="0"/>
              <a:t>uguler</a:t>
            </a:r>
            <a:r>
              <a:rPr lang="tr-TR" sz="2400" dirty="0" smtClean="0"/>
              <a:t> ve </a:t>
            </a:r>
            <a:r>
              <a:rPr lang="tr-TR" sz="2400" dirty="0" err="1" smtClean="0"/>
              <a:t>subklavian</a:t>
            </a:r>
            <a:r>
              <a:rPr lang="tr-TR" sz="2400" dirty="0" smtClean="0"/>
              <a:t> </a:t>
            </a:r>
            <a:r>
              <a:rPr lang="tr-TR" sz="2400" dirty="0" err="1" smtClean="0"/>
              <a:t>vene</a:t>
            </a:r>
            <a:r>
              <a:rPr lang="tr-TR" sz="2400" dirty="0" smtClean="0"/>
              <a:t> de </a:t>
            </a:r>
            <a:r>
              <a:rPr lang="tr-TR" sz="2400" dirty="0" err="1" smtClean="0"/>
              <a:t>kateter</a:t>
            </a:r>
            <a:r>
              <a:rPr lang="tr-TR" sz="2400" dirty="0" smtClean="0"/>
              <a:t> takılamadığı için</a:t>
            </a:r>
          </a:p>
          <a:p>
            <a:pPr marL="0" indent="0">
              <a:buNone/>
            </a:pPr>
            <a:r>
              <a:rPr lang="tr-TR" sz="2400" dirty="0"/>
              <a:t> </a:t>
            </a:r>
            <a:r>
              <a:rPr lang="tr-TR" sz="2400" dirty="0" smtClean="0"/>
              <a:t>  </a:t>
            </a:r>
            <a:r>
              <a:rPr lang="tr-TR" sz="2400" dirty="0" err="1" smtClean="0"/>
              <a:t>femoral</a:t>
            </a:r>
            <a:r>
              <a:rPr lang="tr-TR" sz="2400" dirty="0" smtClean="0"/>
              <a:t> </a:t>
            </a:r>
            <a:r>
              <a:rPr lang="tr-TR" sz="2400" dirty="0" err="1" smtClean="0"/>
              <a:t>vene</a:t>
            </a:r>
            <a:r>
              <a:rPr lang="tr-TR" sz="2400" dirty="0" smtClean="0"/>
              <a:t> </a:t>
            </a:r>
            <a:r>
              <a:rPr lang="tr-TR" sz="2400" b="1" dirty="0" smtClean="0"/>
              <a:t>kalıcı </a:t>
            </a:r>
            <a:r>
              <a:rPr lang="tr-TR" sz="2400" b="1" dirty="0" err="1"/>
              <a:t>kateter</a:t>
            </a:r>
            <a:r>
              <a:rPr lang="tr-TR" sz="2400" b="1" dirty="0"/>
              <a:t> </a:t>
            </a:r>
            <a:r>
              <a:rPr lang="tr-TR" sz="2400" dirty="0" smtClean="0"/>
              <a:t>takılarak hemodiyalize alınıyor. </a:t>
            </a:r>
          </a:p>
          <a:p>
            <a:r>
              <a:rPr lang="tr-TR" sz="2400" dirty="0" smtClean="0"/>
              <a:t>3 </a:t>
            </a:r>
            <a:r>
              <a:rPr lang="tr-TR" sz="2400" dirty="0"/>
              <a:t>ay sonra tekrar </a:t>
            </a:r>
            <a:r>
              <a:rPr lang="tr-TR" sz="2400" dirty="0" err="1"/>
              <a:t>kateter</a:t>
            </a:r>
            <a:r>
              <a:rPr lang="tr-TR" sz="2400" dirty="0"/>
              <a:t> </a:t>
            </a:r>
            <a:r>
              <a:rPr lang="tr-TR" sz="2400" dirty="0" smtClean="0"/>
              <a:t>çalışmayınca, ikinci kalıcı </a:t>
            </a:r>
            <a:r>
              <a:rPr lang="tr-TR" sz="2400" dirty="0"/>
              <a:t>femoral </a:t>
            </a:r>
            <a:r>
              <a:rPr lang="tr-TR" sz="2400" dirty="0" err="1"/>
              <a:t>kateterle</a:t>
            </a:r>
            <a:r>
              <a:rPr lang="tr-TR" sz="2400" dirty="0"/>
              <a:t> </a:t>
            </a:r>
            <a:r>
              <a:rPr lang="tr-TR" sz="2400" dirty="0" smtClean="0"/>
              <a:t>dış</a:t>
            </a:r>
          </a:p>
          <a:p>
            <a:pPr marL="0" indent="0">
              <a:buNone/>
            </a:pPr>
            <a:r>
              <a:rPr lang="tr-TR" sz="2400" dirty="0"/>
              <a:t> </a:t>
            </a:r>
            <a:r>
              <a:rPr lang="tr-TR" sz="2400" dirty="0" smtClean="0"/>
              <a:t>  merkezde hemodiyalize </a:t>
            </a:r>
            <a:r>
              <a:rPr lang="tr-TR" sz="2400" dirty="0"/>
              <a:t>girmeye devam ediyor. </a:t>
            </a:r>
            <a:endParaRPr lang="tr-TR" sz="2400" dirty="0" smtClean="0"/>
          </a:p>
          <a:p>
            <a:pPr marL="0" indent="0">
              <a:buNone/>
            </a:pPr>
            <a:r>
              <a:rPr lang="tr-TR" sz="2400" dirty="0" smtClean="0"/>
              <a:t> </a:t>
            </a:r>
            <a:endParaRPr lang="tr-TR" sz="2400" dirty="0"/>
          </a:p>
          <a:p>
            <a:r>
              <a:rPr lang="tr-TR" sz="2400" dirty="0" smtClean="0"/>
              <a:t>02.03.2022’de bulantı</a:t>
            </a:r>
            <a:r>
              <a:rPr lang="tr-TR" sz="2400" dirty="0"/>
              <a:t>, </a:t>
            </a:r>
            <a:r>
              <a:rPr lang="tr-TR" sz="2400" dirty="0" smtClean="0"/>
              <a:t>kusma, iştahsızlık ve halsizlik </a:t>
            </a:r>
            <a:r>
              <a:rPr lang="tr-TR" sz="2400" dirty="0"/>
              <a:t>gibi </a:t>
            </a:r>
            <a:r>
              <a:rPr lang="tr-TR" sz="2400" dirty="0" smtClean="0"/>
              <a:t>üremik sendrom</a:t>
            </a:r>
          </a:p>
          <a:p>
            <a:pPr marL="0" indent="0">
              <a:buNone/>
            </a:pPr>
            <a:r>
              <a:rPr lang="tr-TR" sz="2400" dirty="0"/>
              <a:t> </a:t>
            </a:r>
            <a:r>
              <a:rPr lang="tr-TR" sz="2400" dirty="0" smtClean="0"/>
              <a:t>  bulguları ile acil servisimize başvuruyor: </a:t>
            </a:r>
          </a:p>
          <a:p>
            <a:pPr marL="0" indent="0">
              <a:buNone/>
            </a:pPr>
            <a:r>
              <a:rPr lang="tr-TR" sz="2400" dirty="0"/>
              <a:t> </a:t>
            </a:r>
            <a:r>
              <a:rPr lang="tr-TR" sz="2400" dirty="0" smtClean="0"/>
              <a:t>   -</a:t>
            </a:r>
            <a:r>
              <a:rPr lang="tr-TR" sz="2400" dirty="0"/>
              <a:t> </a:t>
            </a:r>
            <a:r>
              <a:rPr lang="tr-TR" sz="2400" dirty="0" smtClean="0"/>
              <a:t>Hastanın kalıcı </a:t>
            </a:r>
            <a:r>
              <a:rPr lang="tr-TR" sz="2400" dirty="0" err="1" smtClean="0"/>
              <a:t>femoral</a:t>
            </a:r>
            <a:r>
              <a:rPr lang="tr-TR" sz="2400" dirty="0" smtClean="0"/>
              <a:t> </a:t>
            </a:r>
            <a:r>
              <a:rPr lang="tr-TR" sz="2400" dirty="0" err="1"/>
              <a:t>kateteri</a:t>
            </a:r>
            <a:r>
              <a:rPr lang="tr-TR" sz="2400" dirty="0"/>
              <a:t> çalışmadığı için 10 gündür </a:t>
            </a:r>
            <a:r>
              <a:rPr lang="tr-TR" sz="2400" dirty="0" smtClean="0"/>
              <a:t>hemodiyalize</a:t>
            </a:r>
          </a:p>
          <a:p>
            <a:pPr marL="0" indent="0">
              <a:buNone/>
            </a:pPr>
            <a:r>
              <a:rPr lang="tr-TR" sz="2400" dirty="0"/>
              <a:t> </a:t>
            </a:r>
            <a:r>
              <a:rPr lang="tr-TR" sz="2400" dirty="0" smtClean="0"/>
              <a:t>     giremediği öğreniliyor. </a:t>
            </a:r>
            <a:endParaRPr lang="tr-TR" sz="2400" dirty="0"/>
          </a:p>
          <a:p>
            <a:pPr marL="0" indent="0">
              <a:buNone/>
            </a:pP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7579543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576984"/>
          </a:xfrm>
        </p:spPr>
        <p:txBody>
          <a:bodyPr>
            <a:normAutofit fontScale="90000"/>
          </a:bodyPr>
          <a:lstStyle/>
          <a:p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838199" y="1163783"/>
            <a:ext cx="10515601" cy="3610440"/>
          </a:xfrm>
        </p:spPr>
        <p:txBody>
          <a:bodyPr>
            <a:normAutofit/>
          </a:bodyPr>
          <a:lstStyle/>
          <a:p>
            <a:r>
              <a:rPr lang="tr-TR" sz="2400" dirty="0"/>
              <a:t>Diyaliz merkezinde alınan </a:t>
            </a:r>
            <a:r>
              <a:rPr lang="tr-TR" sz="2400" dirty="0" err="1" smtClean="0"/>
              <a:t>hemokültür</a:t>
            </a:r>
            <a:r>
              <a:rPr lang="tr-TR" sz="2400" dirty="0" smtClean="0"/>
              <a:t> de </a:t>
            </a:r>
            <a:r>
              <a:rPr lang="tr-TR" sz="2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stenotrophomonas</a:t>
            </a:r>
            <a:r>
              <a:rPr lang="tr-TR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r-TR" sz="2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maltophilia</a:t>
            </a:r>
            <a:r>
              <a:rPr lang="tr-TR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r-TR" sz="2400" dirty="0" smtClean="0"/>
              <a:t>üremesi</a:t>
            </a:r>
          </a:p>
          <a:p>
            <a:pPr marL="0" indent="0">
              <a:buNone/>
            </a:pPr>
            <a:r>
              <a:rPr lang="tr-TR" sz="2400" dirty="0"/>
              <a:t> </a:t>
            </a:r>
            <a:r>
              <a:rPr lang="tr-TR" sz="2400" dirty="0" smtClean="0"/>
              <a:t>  saptanıyor. </a:t>
            </a:r>
          </a:p>
          <a:p>
            <a:r>
              <a:rPr lang="tr-TR" sz="2400" dirty="0" smtClean="0"/>
              <a:t>Tekrar </a:t>
            </a:r>
            <a:r>
              <a:rPr lang="tr-TR" sz="2400" dirty="0"/>
              <a:t>edilen kan kültüründe de aynı üreme </a:t>
            </a:r>
            <a:r>
              <a:rPr lang="tr-TR" sz="2400" dirty="0" smtClean="0"/>
              <a:t>olunca </a:t>
            </a:r>
            <a:r>
              <a:rPr lang="tr-TR" sz="2400" dirty="0" err="1" smtClean="0"/>
              <a:t>kateter</a:t>
            </a:r>
            <a:endParaRPr lang="tr-TR" sz="2400" dirty="0" smtClean="0"/>
          </a:p>
          <a:p>
            <a:pPr marL="0" indent="0">
              <a:buNone/>
            </a:pPr>
            <a:r>
              <a:rPr lang="tr-TR" sz="2400" dirty="0"/>
              <a:t> </a:t>
            </a:r>
            <a:r>
              <a:rPr lang="tr-TR" sz="2400" dirty="0" smtClean="0"/>
              <a:t>  enfeksiyonu tanısıyla hastanın yatışı yapılıyor</a:t>
            </a:r>
            <a:r>
              <a:rPr lang="tr-TR" sz="2400" dirty="0"/>
              <a:t>:</a:t>
            </a:r>
            <a:r>
              <a:rPr lang="tr-TR" sz="2400" dirty="0" smtClean="0"/>
              <a:t> </a:t>
            </a:r>
            <a:endParaRPr lang="tr-TR" sz="2400" b="1" dirty="0"/>
          </a:p>
          <a:p>
            <a:pPr marL="0" indent="0">
              <a:buNone/>
            </a:pPr>
            <a:endParaRPr lang="tr-TR" sz="2400" dirty="0"/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5415" y="3024554"/>
            <a:ext cx="9478108" cy="2708031"/>
          </a:xfrm>
          <a:prstGeom prst="rect">
            <a:avLst/>
          </a:prstGeom>
          <a:ln w="28575">
            <a:solidFill>
              <a:srgbClr val="00B0F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pic>
    </p:spTree>
    <p:extLst>
      <p:ext uri="{BB962C8B-B14F-4D97-AF65-F5344CB8AC3E}">
        <p14:creationId xmlns:p14="http://schemas.microsoft.com/office/powerpoint/2010/main" val="10788614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681160"/>
          </a:xfrm>
        </p:spPr>
        <p:txBody>
          <a:bodyPr>
            <a:normAutofit fontScale="90000"/>
          </a:bodyPr>
          <a:lstStyle/>
          <a:p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310054" y="4501662"/>
            <a:ext cx="10043746" cy="1675300"/>
          </a:xfrm>
        </p:spPr>
        <p:txBody>
          <a:bodyPr/>
          <a:lstStyle/>
          <a:p>
            <a:pPr marL="457200" lvl="1" indent="0">
              <a:buNone/>
            </a:pPr>
            <a:endParaRPr lang="tr-TR" dirty="0"/>
          </a:p>
          <a:p>
            <a:r>
              <a:rPr lang="tr-TR" sz="2400" dirty="0" smtClean="0"/>
              <a:t>Femoral </a:t>
            </a:r>
            <a:r>
              <a:rPr lang="tr-TR" sz="2400" dirty="0" err="1" smtClean="0"/>
              <a:t>kateter</a:t>
            </a:r>
            <a:r>
              <a:rPr lang="tr-TR" sz="2400" dirty="0" smtClean="0"/>
              <a:t> çekilerek </a:t>
            </a:r>
            <a:r>
              <a:rPr lang="tr-TR" sz="2400" dirty="0" err="1" smtClean="0"/>
              <a:t>antibiyoterapi</a:t>
            </a:r>
            <a:r>
              <a:rPr lang="tr-TR" sz="2400" dirty="0"/>
              <a:t> </a:t>
            </a:r>
            <a:r>
              <a:rPr lang="tr-TR" sz="2400" dirty="0" smtClean="0"/>
              <a:t>(</a:t>
            </a:r>
            <a:r>
              <a:rPr lang="tr-TR" sz="2400" dirty="0" err="1"/>
              <a:t>b</a:t>
            </a:r>
            <a:r>
              <a:rPr lang="tr-TR" sz="2400" dirty="0" err="1" smtClean="0"/>
              <a:t>actrim</a:t>
            </a:r>
            <a:r>
              <a:rPr lang="tr-TR" sz="2400" dirty="0" smtClean="0"/>
              <a:t> 600 mg/gün IV +</a:t>
            </a:r>
          </a:p>
          <a:p>
            <a:pPr marL="0" indent="0">
              <a:buNone/>
            </a:pPr>
            <a:r>
              <a:rPr lang="tr-TR" sz="2400" dirty="0" smtClean="0"/>
              <a:t>   </a:t>
            </a:r>
            <a:r>
              <a:rPr lang="tr-TR" sz="2400" dirty="0" err="1"/>
              <a:t>l</a:t>
            </a:r>
            <a:r>
              <a:rPr lang="tr-TR" sz="2400" dirty="0" err="1" smtClean="0"/>
              <a:t>evofloksasin</a:t>
            </a:r>
            <a:r>
              <a:rPr lang="tr-TR" sz="2400" dirty="0" smtClean="0"/>
              <a:t> 750 mg/gün IV + </a:t>
            </a:r>
            <a:r>
              <a:rPr lang="tr-TR" sz="2400" dirty="0" err="1" smtClean="0"/>
              <a:t>seftazidim</a:t>
            </a:r>
            <a:r>
              <a:rPr lang="tr-TR" sz="2400" dirty="0" smtClean="0"/>
              <a:t> </a:t>
            </a:r>
            <a:r>
              <a:rPr lang="tr-TR" sz="2400" dirty="0"/>
              <a:t>1 </a:t>
            </a:r>
            <a:r>
              <a:rPr lang="tr-TR" sz="2400" dirty="0" smtClean="0"/>
              <a:t>g/gün) uygulanıyor.</a:t>
            </a:r>
            <a:endParaRPr lang="tr-TR" sz="2400" dirty="0"/>
          </a:p>
          <a:p>
            <a:endParaRPr lang="tr-TR" dirty="0"/>
          </a:p>
        </p:txBody>
      </p:sp>
      <p:sp>
        <p:nvSpPr>
          <p:cNvPr id="4" name="Metin kutusu 3"/>
          <p:cNvSpPr txBox="1"/>
          <p:nvPr/>
        </p:nvSpPr>
        <p:spPr>
          <a:xfrm>
            <a:off x="905608" y="1468314"/>
            <a:ext cx="9768254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tr-TR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Laboratuvar incelemelerinde</a:t>
            </a:r>
            <a:r>
              <a:rPr lang="tr-TR" sz="2400" b="1" dirty="0" smtClean="0"/>
              <a:t>:</a:t>
            </a:r>
            <a:endParaRPr lang="tr-TR" sz="2400" b="1" dirty="0"/>
          </a:p>
          <a:p>
            <a:pPr lvl="1"/>
            <a:r>
              <a:rPr lang="tr-TR" sz="2400" dirty="0" smtClean="0"/>
              <a:t>    - </a:t>
            </a:r>
            <a:r>
              <a:rPr lang="tr-TR" sz="2400" dirty="0"/>
              <a:t>Lökosit</a:t>
            </a:r>
            <a:r>
              <a:rPr lang="tr-TR" sz="2400" dirty="0" smtClean="0"/>
              <a:t>: 7.6  µL</a:t>
            </a:r>
            <a:endParaRPr lang="tr-TR" sz="2400" dirty="0"/>
          </a:p>
          <a:p>
            <a:pPr lvl="1"/>
            <a:r>
              <a:rPr lang="tr-TR" sz="2400" dirty="0"/>
              <a:t>    - </a:t>
            </a:r>
            <a:r>
              <a:rPr lang="tr-TR" sz="2400" dirty="0" err="1"/>
              <a:t>Hgb</a:t>
            </a:r>
            <a:r>
              <a:rPr lang="tr-TR" sz="2400" dirty="0"/>
              <a:t>: </a:t>
            </a:r>
            <a:r>
              <a:rPr lang="tr-TR" sz="2400" dirty="0" smtClean="0"/>
              <a:t>9,9 gr/dl</a:t>
            </a:r>
            <a:endParaRPr lang="tr-TR" sz="2400" dirty="0"/>
          </a:p>
          <a:p>
            <a:pPr lvl="1"/>
            <a:r>
              <a:rPr lang="tr-TR" sz="2400" dirty="0"/>
              <a:t>    - </a:t>
            </a:r>
            <a:r>
              <a:rPr lang="tr-TR" sz="2400" dirty="0" err="1"/>
              <a:t>Trombosit</a:t>
            </a:r>
            <a:r>
              <a:rPr lang="tr-TR" sz="2400" dirty="0"/>
              <a:t>: </a:t>
            </a:r>
            <a:r>
              <a:rPr lang="tr-TR" sz="2400" dirty="0" smtClean="0"/>
              <a:t>421 µL</a:t>
            </a:r>
            <a:endParaRPr lang="tr-TR" sz="2400" dirty="0"/>
          </a:p>
          <a:p>
            <a:pPr lvl="1"/>
            <a:r>
              <a:rPr lang="tr-TR" sz="2400" dirty="0"/>
              <a:t>    - CRP: </a:t>
            </a:r>
            <a:r>
              <a:rPr lang="tr-TR" sz="2400" dirty="0" smtClean="0"/>
              <a:t>54,4 mg/L</a:t>
            </a:r>
          </a:p>
          <a:p>
            <a:pPr lvl="1"/>
            <a:r>
              <a:rPr lang="tr-TR" sz="2400" dirty="0"/>
              <a:t> </a:t>
            </a:r>
            <a:r>
              <a:rPr lang="tr-TR" sz="2400" dirty="0" smtClean="0"/>
              <a:t>   - Üre: 176 mg/dl </a:t>
            </a:r>
          </a:p>
          <a:p>
            <a:pPr lvl="1"/>
            <a:r>
              <a:rPr lang="tr-TR" sz="2400" dirty="0"/>
              <a:t> </a:t>
            </a:r>
            <a:r>
              <a:rPr lang="tr-TR" sz="2400" dirty="0" smtClean="0"/>
              <a:t>   - </a:t>
            </a:r>
            <a:r>
              <a:rPr lang="tr-TR" sz="2400" b="1" dirty="0" err="1" smtClean="0"/>
              <a:t>Kreatinin</a:t>
            </a:r>
            <a:r>
              <a:rPr lang="tr-TR" sz="2400" dirty="0" smtClean="0"/>
              <a:t>: 6,19 mg/dl</a:t>
            </a:r>
          </a:p>
          <a:p>
            <a:pPr lvl="1"/>
            <a:r>
              <a:rPr lang="tr-TR" sz="2400" dirty="0"/>
              <a:t> </a:t>
            </a:r>
            <a:r>
              <a:rPr lang="tr-TR" sz="2400" dirty="0" smtClean="0"/>
              <a:t>   - Sodyum: 138 </a:t>
            </a:r>
            <a:r>
              <a:rPr lang="tr-TR" sz="2400" dirty="0" err="1" smtClean="0"/>
              <a:t>mmol</a:t>
            </a:r>
            <a:r>
              <a:rPr lang="tr-TR" sz="2400" dirty="0" smtClean="0"/>
              <a:t>/L</a:t>
            </a:r>
          </a:p>
          <a:p>
            <a:pPr lvl="1"/>
            <a:r>
              <a:rPr lang="tr-TR" sz="2400" dirty="0"/>
              <a:t> </a:t>
            </a:r>
            <a:r>
              <a:rPr lang="tr-TR" sz="2400" dirty="0" smtClean="0"/>
              <a:t>   - </a:t>
            </a:r>
            <a:r>
              <a:rPr lang="tr-TR" sz="2400" b="1" dirty="0" smtClean="0">
                <a:solidFill>
                  <a:srgbClr val="C00000"/>
                </a:solidFill>
              </a:rPr>
              <a:t>Potasyum: </a:t>
            </a:r>
            <a:r>
              <a:rPr lang="tr-TR" sz="2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6,2 </a:t>
            </a:r>
            <a:r>
              <a:rPr lang="tr-TR" sz="2400" dirty="0" err="1" smtClean="0"/>
              <a:t>mmol</a:t>
            </a:r>
            <a:r>
              <a:rPr lang="tr-TR" sz="2400" dirty="0" smtClean="0"/>
              <a:t>/L</a:t>
            </a:r>
            <a:endParaRPr lang="tr-TR" sz="2400" dirty="0"/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2756190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 dirty="0"/>
          </a:p>
          <a:p>
            <a:endParaRPr lang="tr-TR" dirty="0"/>
          </a:p>
          <a:p>
            <a:r>
              <a:rPr lang="tr-TR" sz="2400" dirty="0"/>
              <a:t>07.03.2022’de sağ </a:t>
            </a:r>
            <a:r>
              <a:rPr lang="tr-TR" sz="2400" dirty="0" err="1" smtClean="0"/>
              <a:t>femorale</a:t>
            </a:r>
            <a:r>
              <a:rPr lang="tr-TR" sz="2400" dirty="0" smtClean="0"/>
              <a:t> kalıcı </a:t>
            </a:r>
            <a:r>
              <a:rPr lang="tr-TR" sz="2400" dirty="0" err="1"/>
              <a:t>kateter</a:t>
            </a:r>
            <a:r>
              <a:rPr lang="tr-TR" sz="2400" dirty="0"/>
              <a:t> takılarak son diyalizinden </a:t>
            </a:r>
            <a:r>
              <a:rPr lang="tr-TR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14 gün sonra </a:t>
            </a:r>
            <a:endParaRPr lang="tr-TR" sz="2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>
              <a:buNone/>
            </a:pPr>
            <a:r>
              <a:rPr lang="tr-TR" sz="2400" dirty="0"/>
              <a:t> </a:t>
            </a:r>
            <a:r>
              <a:rPr lang="tr-TR" sz="2400" dirty="0" smtClean="0"/>
              <a:t>  hemodiyalize alınabiliyor.</a:t>
            </a:r>
          </a:p>
          <a:p>
            <a:endParaRPr lang="tr-TR" sz="2400" dirty="0"/>
          </a:p>
          <a:p>
            <a:r>
              <a:rPr lang="tr-TR" sz="2400" dirty="0" smtClean="0"/>
              <a:t>Bu kalıcı </a:t>
            </a:r>
            <a:r>
              <a:rPr lang="tr-TR" sz="2400" dirty="0" err="1" smtClean="0"/>
              <a:t>femoral</a:t>
            </a:r>
            <a:r>
              <a:rPr lang="tr-TR" sz="2400" dirty="0" smtClean="0"/>
              <a:t> </a:t>
            </a:r>
            <a:r>
              <a:rPr lang="tr-TR" sz="2400" dirty="0" err="1" smtClean="0"/>
              <a:t>kateter</a:t>
            </a:r>
            <a:r>
              <a:rPr lang="tr-TR" sz="2400" dirty="0" smtClean="0"/>
              <a:t> de son olarak </a:t>
            </a:r>
            <a:r>
              <a:rPr lang="tr-TR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10.05.2022</a:t>
            </a:r>
            <a:r>
              <a:rPr lang="tr-TR" sz="2400" dirty="0" smtClean="0"/>
              <a:t> </a:t>
            </a:r>
            <a:r>
              <a:rPr lang="tr-TR" sz="2400" dirty="0"/>
              <a:t>tarihine kadar kullanılıyor. </a:t>
            </a:r>
            <a:endParaRPr lang="tr-TR" sz="2400" dirty="0" smtClean="0"/>
          </a:p>
          <a:p>
            <a:r>
              <a:rPr lang="tr-TR" sz="2400" dirty="0" smtClean="0"/>
              <a:t>Fakat </a:t>
            </a:r>
            <a:r>
              <a:rPr lang="tr-TR" sz="2400" dirty="0"/>
              <a:t>kan akım hızı </a:t>
            </a:r>
            <a:r>
              <a:rPr lang="tr-TR" sz="2400" dirty="0" smtClean="0"/>
              <a:t>ve yetersiz hemodiyalizi bulgularından dolayı </a:t>
            </a:r>
            <a:r>
              <a:rPr lang="tr-TR" sz="2400" dirty="0"/>
              <a:t>yeni </a:t>
            </a:r>
            <a:r>
              <a:rPr lang="tr-TR" sz="2400" dirty="0" smtClean="0"/>
              <a:t>bir damar </a:t>
            </a:r>
          </a:p>
          <a:p>
            <a:pPr marL="0" indent="0">
              <a:buNone/>
            </a:pPr>
            <a:r>
              <a:rPr lang="tr-TR" sz="2400" dirty="0"/>
              <a:t> </a:t>
            </a:r>
            <a:r>
              <a:rPr lang="tr-TR" sz="2400" dirty="0" smtClean="0"/>
              <a:t>  yolu arayışına giriliyor</a:t>
            </a:r>
            <a:r>
              <a:rPr lang="tr-TR" sz="2400" dirty="0"/>
              <a:t>.</a:t>
            </a:r>
          </a:p>
          <a:p>
            <a:endParaRPr lang="tr-TR" sz="2400" dirty="0"/>
          </a:p>
        </p:txBody>
      </p:sp>
    </p:spTree>
    <p:extLst>
      <p:ext uri="{BB962C8B-B14F-4D97-AF65-F5344CB8AC3E}">
        <p14:creationId xmlns:p14="http://schemas.microsoft.com/office/powerpoint/2010/main" val="35948332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6608ABED-E164-F14B-7A51-CE119871AE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0526E7F0-A3A9-2909-FA00-93620AF3668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5243945" cy="4351338"/>
          </a:xfrm>
        </p:spPr>
        <p:txBody>
          <a:bodyPr/>
          <a:lstStyle/>
          <a:p>
            <a:endParaRPr lang="tr-TR" dirty="0"/>
          </a:p>
          <a:p>
            <a:r>
              <a:rPr lang="tr-TR" sz="2400" dirty="0"/>
              <a:t>Damarlara yapılan </a:t>
            </a:r>
            <a:r>
              <a:rPr lang="tr-TR" sz="2400" dirty="0" smtClean="0"/>
              <a:t>görüntülemelerde </a:t>
            </a:r>
          </a:p>
          <a:p>
            <a:pPr marL="0" indent="0">
              <a:buNone/>
            </a:pPr>
            <a:r>
              <a:rPr lang="tr-TR" sz="2400" dirty="0"/>
              <a:t> </a:t>
            </a:r>
            <a:r>
              <a:rPr lang="tr-TR" sz="2400" dirty="0" smtClean="0"/>
              <a:t>  tüm damarlarda </a:t>
            </a:r>
            <a:r>
              <a:rPr lang="tr-TR" sz="2400" dirty="0" err="1"/>
              <a:t>kateter</a:t>
            </a:r>
            <a:r>
              <a:rPr lang="tr-TR" sz="2400" dirty="0"/>
              <a:t> </a:t>
            </a:r>
            <a:r>
              <a:rPr lang="tr-TR" sz="2400" dirty="0" smtClean="0"/>
              <a:t>takılamayacak</a:t>
            </a:r>
          </a:p>
          <a:p>
            <a:pPr marL="0" indent="0">
              <a:buNone/>
            </a:pPr>
            <a:r>
              <a:rPr lang="tr-TR" sz="2400" dirty="0"/>
              <a:t> </a:t>
            </a:r>
            <a:r>
              <a:rPr lang="tr-TR" sz="2400" dirty="0" smtClean="0"/>
              <a:t>  </a:t>
            </a:r>
            <a:r>
              <a:rPr lang="tr-TR" sz="2400" dirty="0"/>
              <a:t>düzeyde </a:t>
            </a:r>
            <a:r>
              <a:rPr lang="tr-TR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trombüs</a:t>
            </a:r>
            <a:r>
              <a:rPr lang="tr-TR" sz="2400" dirty="0"/>
              <a:t> olduğu </a:t>
            </a:r>
            <a:r>
              <a:rPr lang="tr-TR" sz="2400" dirty="0" smtClean="0"/>
              <a:t>tespit</a:t>
            </a:r>
          </a:p>
          <a:p>
            <a:pPr marL="0" indent="0">
              <a:buNone/>
            </a:pPr>
            <a:r>
              <a:rPr lang="tr-TR" sz="2400" dirty="0"/>
              <a:t> </a:t>
            </a:r>
            <a:r>
              <a:rPr lang="tr-TR" sz="2400" dirty="0" smtClean="0"/>
              <a:t>  </a:t>
            </a:r>
            <a:r>
              <a:rPr lang="tr-TR" sz="2400" dirty="0"/>
              <a:t>ediliyor</a:t>
            </a:r>
            <a:r>
              <a:rPr lang="tr-TR" sz="2400" dirty="0" smtClean="0"/>
              <a:t>.</a:t>
            </a:r>
          </a:p>
          <a:p>
            <a:pPr marL="0" indent="0">
              <a:buNone/>
            </a:pPr>
            <a:endParaRPr lang="tr-TR" sz="2400" dirty="0"/>
          </a:p>
          <a:p>
            <a:r>
              <a:rPr lang="tr-TR" sz="2400" dirty="0"/>
              <a:t>Bu nedenle kalp damar </a:t>
            </a:r>
            <a:r>
              <a:rPr lang="tr-TR" sz="2400" dirty="0" smtClean="0"/>
              <a:t>cerrahisi</a:t>
            </a:r>
          </a:p>
          <a:p>
            <a:pPr marL="0" indent="0">
              <a:buNone/>
            </a:pPr>
            <a:r>
              <a:rPr lang="tr-TR" sz="2400" dirty="0"/>
              <a:t> </a:t>
            </a:r>
            <a:r>
              <a:rPr lang="tr-TR" sz="2400" dirty="0" smtClean="0"/>
              <a:t>  tarafından hastaya </a:t>
            </a:r>
            <a:r>
              <a:rPr lang="tr-TR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</a:t>
            </a:r>
            <a:r>
              <a:rPr lang="tr-TR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ubklaviyen </a:t>
            </a:r>
            <a:r>
              <a:rPr lang="tr-TR" sz="24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greft</a:t>
            </a:r>
            <a:r>
              <a:rPr lang="tr-TR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tr-TR" sz="24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>
              <a:buNone/>
            </a:pPr>
            <a:r>
              <a:rPr lang="tr-TR" sz="2400" dirty="0"/>
              <a:t> </a:t>
            </a:r>
            <a:r>
              <a:rPr lang="tr-TR" sz="2400" dirty="0" smtClean="0"/>
              <a:t>  </a:t>
            </a:r>
            <a:r>
              <a:rPr lang="tr-TR" sz="2400" smtClean="0"/>
              <a:t>takılıyor(11.05.2022).</a:t>
            </a:r>
            <a:endParaRPr lang="tr-TR" sz="2400" dirty="0"/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14655" y="2022232"/>
            <a:ext cx="4939145" cy="3436460"/>
          </a:xfrm>
          <a:prstGeom prst="rect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</p:pic>
    </p:spTree>
    <p:extLst>
      <p:ext uri="{BB962C8B-B14F-4D97-AF65-F5344CB8AC3E}">
        <p14:creationId xmlns:p14="http://schemas.microsoft.com/office/powerpoint/2010/main" val="2051588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F28F68A9-0760-D34A-75F4-2D732F795B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9F43FD2C-22CB-959E-BD49-C80D9FB6C26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13.05.2022</a:t>
            </a:r>
            <a:r>
              <a:rPr lang="tr-TR" sz="2400" dirty="0" smtClean="0"/>
              <a:t>’de </a:t>
            </a:r>
            <a:r>
              <a:rPr lang="tr-TR" sz="2400" dirty="0"/>
              <a:t>kalp damar cerrahı tarafından, mobil </a:t>
            </a:r>
            <a:r>
              <a:rPr lang="tr-TR" sz="2400" dirty="0" smtClean="0"/>
              <a:t>ultrasonografi eşliğinde</a:t>
            </a:r>
          </a:p>
          <a:p>
            <a:pPr marL="0" indent="0">
              <a:buNone/>
            </a:pPr>
            <a:r>
              <a:rPr lang="tr-TR" sz="2400" dirty="0"/>
              <a:t> </a:t>
            </a:r>
            <a:r>
              <a:rPr lang="tr-TR" sz="2400" dirty="0" smtClean="0"/>
              <a:t>  hemodiyaliz ünitesinde subklaviyen </a:t>
            </a:r>
            <a:r>
              <a:rPr lang="tr-TR" sz="2400" dirty="0" err="1" smtClean="0"/>
              <a:t>grefte</a:t>
            </a:r>
            <a:r>
              <a:rPr lang="tr-TR" sz="2400" dirty="0" smtClean="0"/>
              <a:t> </a:t>
            </a:r>
            <a:r>
              <a:rPr lang="tr-TR" sz="2400" dirty="0"/>
              <a:t>iğne girişi 45 derece açı ile yapılıyor</a:t>
            </a:r>
            <a:r>
              <a:rPr lang="tr-TR" sz="2400" dirty="0" smtClean="0"/>
              <a:t>.</a:t>
            </a:r>
          </a:p>
          <a:p>
            <a:r>
              <a:rPr lang="tr-TR" sz="2400" dirty="0" err="1" smtClean="0"/>
              <a:t>Grefte</a:t>
            </a:r>
            <a:r>
              <a:rPr lang="tr-TR" sz="2400" dirty="0" smtClean="0"/>
              <a:t> </a:t>
            </a:r>
            <a:r>
              <a:rPr lang="tr-TR" sz="2400" dirty="0"/>
              <a:t>yapılan tek iğne girişi arter olarak, efektif çalışmayan </a:t>
            </a:r>
            <a:r>
              <a:rPr lang="tr-TR" sz="2400" dirty="0" err="1"/>
              <a:t>femoral</a:t>
            </a:r>
            <a:r>
              <a:rPr lang="tr-TR" sz="2400" dirty="0"/>
              <a:t> </a:t>
            </a:r>
            <a:r>
              <a:rPr lang="tr-TR" sz="2400" dirty="0" err="1" smtClean="0"/>
              <a:t>kateter</a:t>
            </a:r>
            <a:r>
              <a:rPr lang="tr-TR" sz="2400" dirty="0" smtClean="0"/>
              <a:t> de </a:t>
            </a:r>
          </a:p>
          <a:p>
            <a:pPr marL="0" indent="0">
              <a:buNone/>
            </a:pPr>
            <a:r>
              <a:rPr lang="tr-TR" sz="2400" dirty="0"/>
              <a:t> </a:t>
            </a:r>
            <a:r>
              <a:rPr lang="tr-TR" sz="2400" dirty="0" smtClean="0"/>
              <a:t>  ven </a:t>
            </a:r>
            <a:r>
              <a:rPr lang="tr-TR" sz="2400" dirty="0"/>
              <a:t>olarak kullanılıyor</a:t>
            </a:r>
            <a:r>
              <a:rPr lang="tr-TR" sz="2400" dirty="0" smtClean="0"/>
              <a:t>.</a:t>
            </a:r>
          </a:p>
          <a:p>
            <a:pPr marL="0" indent="0">
              <a:buNone/>
            </a:pPr>
            <a:r>
              <a:rPr lang="tr-TR" sz="2400" dirty="0" smtClean="0"/>
              <a:t> </a:t>
            </a:r>
            <a:endParaRPr lang="tr-TR" sz="2400" dirty="0"/>
          </a:p>
          <a:p>
            <a:r>
              <a:rPr lang="tr-TR" sz="2400" dirty="0"/>
              <a:t>İğne girişi çok ağrılı </a:t>
            </a:r>
            <a:r>
              <a:rPr lang="tr-TR" sz="2400" dirty="0" smtClean="0"/>
              <a:t>olan hastada hemodiyaliz</a:t>
            </a:r>
            <a:r>
              <a:rPr lang="tr-TR" sz="2400" dirty="0"/>
              <a:t> </a:t>
            </a:r>
            <a:r>
              <a:rPr lang="tr-TR" sz="2400" dirty="0" smtClean="0"/>
              <a:t>başladığı </a:t>
            </a:r>
            <a:r>
              <a:rPr lang="tr-TR" sz="2400" dirty="0"/>
              <a:t>anda subklaviyen </a:t>
            </a:r>
            <a:r>
              <a:rPr lang="tr-TR" sz="2400" dirty="0" err="1" smtClean="0"/>
              <a:t>greft</a:t>
            </a:r>
            <a:endParaRPr lang="tr-TR" sz="2400" dirty="0" smtClean="0"/>
          </a:p>
          <a:p>
            <a:pPr marL="0" indent="0">
              <a:buNone/>
            </a:pPr>
            <a:r>
              <a:rPr lang="tr-TR" sz="2400" dirty="0"/>
              <a:t> </a:t>
            </a:r>
            <a:r>
              <a:rPr lang="tr-TR" sz="2400" dirty="0" smtClean="0"/>
              <a:t>  </a:t>
            </a:r>
            <a:r>
              <a:rPr lang="tr-TR" sz="2400" dirty="0"/>
              <a:t>etrafında cilt altı </a:t>
            </a:r>
            <a:r>
              <a:rPr lang="tr-TR" sz="2400" dirty="0" err="1" smtClean="0"/>
              <a:t>hematomun</a:t>
            </a:r>
            <a:r>
              <a:rPr lang="tr-TR" sz="2400" dirty="0" smtClean="0"/>
              <a:t> geliştiği görülünce arter </a:t>
            </a:r>
            <a:r>
              <a:rPr lang="tr-TR" sz="2400" dirty="0"/>
              <a:t>iğnesi çıkarılıp bası </a:t>
            </a:r>
            <a:endParaRPr lang="tr-TR" sz="2400" dirty="0" smtClean="0"/>
          </a:p>
          <a:p>
            <a:pPr marL="0" indent="0">
              <a:buNone/>
            </a:pPr>
            <a:r>
              <a:rPr lang="tr-TR" sz="2400" dirty="0"/>
              <a:t> </a:t>
            </a:r>
            <a:r>
              <a:rPr lang="tr-TR" sz="2400" dirty="0" smtClean="0"/>
              <a:t>  uygulanıyor</a:t>
            </a:r>
            <a:r>
              <a:rPr lang="tr-TR" sz="2400" dirty="0"/>
              <a:t>. </a:t>
            </a:r>
            <a:endParaRPr lang="tr-TR" sz="2400" dirty="0" smtClean="0"/>
          </a:p>
          <a:p>
            <a:r>
              <a:rPr lang="tr-TR" sz="2400" dirty="0" smtClean="0"/>
              <a:t>Hasta birkaç gün </a:t>
            </a:r>
            <a:r>
              <a:rPr lang="tr-TR" sz="2400" dirty="0" err="1" smtClean="0"/>
              <a:t>hematomun</a:t>
            </a:r>
            <a:r>
              <a:rPr lang="tr-TR" sz="2400" dirty="0" smtClean="0"/>
              <a:t> gerilemesi açısından dinlenmeye bırakılıyor. </a:t>
            </a:r>
            <a:endParaRPr lang="tr-TR" sz="2400" dirty="0"/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0832413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5E95E226-842C-1489-9B72-67B539EFE3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2DDA9574-2BAA-2AC2-5FBA-3648E89E21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526052"/>
            <a:ext cx="10515600" cy="3249125"/>
          </a:xfrm>
        </p:spPr>
        <p:txBody>
          <a:bodyPr>
            <a:normAutofit/>
          </a:bodyPr>
          <a:lstStyle/>
          <a:p>
            <a:endParaRPr lang="tr-TR" dirty="0"/>
          </a:p>
          <a:p>
            <a:r>
              <a:rPr lang="tr-TR" sz="2400" dirty="0" smtClean="0"/>
              <a:t>16.05.2022’de </a:t>
            </a:r>
            <a:r>
              <a:rPr lang="tr-TR" sz="2400" dirty="0"/>
              <a:t>iğne giriş bölgesine lokal analjezik uygulanıp </a:t>
            </a:r>
            <a:r>
              <a:rPr lang="tr-TR" sz="2400" dirty="0" err="1" smtClean="0"/>
              <a:t>doppler</a:t>
            </a:r>
            <a:r>
              <a:rPr lang="tr-TR" sz="2400" dirty="0" smtClean="0"/>
              <a:t> </a:t>
            </a:r>
            <a:r>
              <a:rPr lang="tr-TR" sz="2400" dirty="0" err="1" smtClean="0"/>
              <a:t>usg</a:t>
            </a:r>
            <a:endParaRPr lang="tr-TR" sz="2400" dirty="0" smtClean="0"/>
          </a:p>
          <a:p>
            <a:pPr marL="0" indent="0">
              <a:buNone/>
            </a:pPr>
            <a:r>
              <a:rPr lang="tr-TR" sz="2400" dirty="0"/>
              <a:t> </a:t>
            </a:r>
            <a:r>
              <a:rPr lang="tr-TR" sz="2400" dirty="0" smtClean="0"/>
              <a:t>  </a:t>
            </a:r>
            <a:r>
              <a:rPr lang="tr-TR" sz="2400" dirty="0"/>
              <a:t>eşliğinde arter </a:t>
            </a:r>
            <a:r>
              <a:rPr lang="tr-TR" sz="2400" dirty="0" smtClean="0"/>
              <a:t>ve </a:t>
            </a:r>
            <a:r>
              <a:rPr lang="tr-TR" sz="2400" dirty="0"/>
              <a:t>ven girişi </a:t>
            </a:r>
            <a:r>
              <a:rPr lang="tr-TR" sz="2400" dirty="0" smtClean="0"/>
              <a:t>yapılarak diyalize alınıyor.</a:t>
            </a:r>
          </a:p>
          <a:p>
            <a:pPr marL="0" indent="0">
              <a:buNone/>
            </a:pPr>
            <a:endParaRPr lang="tr-TR" sz="2400" dirty="0" smtClean="0"/>
          </a:p>
          <a:p>
            <a:r>
              <a:rPr lang="tr-TR" sz="2400" b="1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Subklaviyen</a:t>
            </a:r>
            <a:r>
              <a:rPr lang="tr-TR" sz="2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r-TR" sz="2400" b="1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greft</a:t>
            </a:r>
            <a:r>
              <a:rPr lang="tr-TR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r-TR" sz="2400" dirty="0" smtClean="0"/>
              <a:t>ile 6 seans hemodiyaliz yapılıyor. </a:t>
            </a:r>
          </a:p>
          <a:p>
            <a:pPr marL="0" indent="0">
              <a:buNone/>
            </a:pPr>
            <a:endParaRPr lang="tr-TR" sz="2400" dirty="0"/>
          </a:p>
          <a:p>
            <a:pPr marL="0" indent="0">
              <a:buNone/>
            </a:pPr>
            <a:r>
              <a:rPr lang="tr-TR" sz="24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7051534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İçerik Yer Tutucusu 7"/>
          <p:cNvSpPr>
            <a:spLocks noGrp="1"/>
          </p:cNvSpPr>
          <p:nvPr>
            <p:ph idx="1"/>
          </p:nvPr>
        </p:nvSpPr>
        <p:spPr>
          <a:xfrm>
            <a:off x="2883876" y="1825625"/>
            <a:ext cx="8469923" cy="4351338"/>
          </a:xfrm>
        </p:spPr>
        <p:txBody>
          <a:bodyPr>
            <a:normAutofit/>
          </a:bodyPr>
          <a:lstStyle/>
          <a:p>
            <a:r>
              <a:rPr lang="tr-TR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Fizik </a:t>
            </a:r>
            <a:r>
              <a:rPr lang="tr-TR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muayene (16.05.2022):</a:t>
            </a:r>
            <a:endParaRPr lang="tr-TR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>
              <a:buNone/>
            </a:pPr>
            <a:r>
              <a:rPr lang="tr-TR" sz="2400" dirty="0" smtClean="0"/>
              <a:t>   - Kan basıncı: 130/90 mmHg</a:t>
            </a:r>
            <a:endParaRPr lang="tr-TR" sz="2400" dirty="0"/>
          </a:p>
          <a:p>
            <a:pPr marL="0" indent="0">
              <a:buNone/>
            </a:pPr>
            <a:r>
              <a:rPr lang="tr-TR" sz="2400" dirty="0" smtClean="0"/>
              <a:t>   - Nabız</a:t>
            </a:r>
            <a:r>
              <a:rPr lang="tr-TR" sz="2400" dirty="0"/>
              <a:t>: </a:t>
            </a:r>
            <a:r>
              <a:rPr lang="tr-TR" sz="2400" dirty="0" smtClean="0"/>
              <a:t>95/</a:t>
            </a:r>
            <a:r>
              <a:rPr lang="tr-TR" sz="2400" dirty="0" err="1" smtClean="0"/>
              <a:t>dk</a:t>
            </a:r>
            <a:r>
              <a:rPr lang="tr-TR" sz="2400" dirty="0" smtClean="0"/>
              <a:t>, düzenli</a:t>
            </a:r>
            <a:endParaRPr lang="tr-TR" sz="2400" dirty="0"/>
          </a:p>
          <a:p>
            <a:pPr marL="0" indent="0">
              <a:buNone/>
            </a:pPr>
            <a:r>
              <a:rPr lang="tr-TR" sz="2400" dirty="0" smtClean="0"/>
              <a:t>   - Cilt </a:t>
            </a:r>
            <a:r>
              <a:rPr lang="tr-TR" sz="2400" dirty="0"/>
              <a:t>turgoru: </a:t>
            </a:r>
            <a:r>
              <a:rPr lang="tr-TR" sz="2400" dirty="0" smtClean="0"/>
              <a:t>normal</a:t>
            </a:r>
            <a:endParaRPr lang="tr-TR" sz="2400" dirty="0"/>
          </a:p>
          <a:p>
            <a:pPr marL="0" indent="0">
              <a:buNone/>
            </a:pPr>
            <a:r>
              <a:rPr lang="tr-TR" sz="2400" dirty="0" smtClean="0"/>
              <a:t>   - </a:t>
            </a:r>
            <a:r>
              <a:rPr lang="tr-TR" sz="2400" dirty="0" err="1" smtClean="0"/>
              <a:t>Venöz</a:t>
            </a:r>
            <a:r>
              <a:rPr lang="tr-TR" sz="2400" dirty="0" smtClean="0"/>
              <a:t> </a:t>
            </a:r>
            <a:r>
              <a:rPr lang="tr-TR" sz="2400" dirty="0"/>
              <a:t>dolgunluk: </a:t>
            </a:r>
            <a:r>
              <a:rPr lang="tr-TR" sz="2400" dirty="0" smtClean="0"/>
              <a:t>yok</a:t>
            </a:r>
            <a:endParaRPr lang="tr-TR" sz="2400" dirty="0"/>
          </a:p>
          <a:p>
            <a:pPr marL="0" indent="0">
              <a:buNone/>
            </a:pPr>
            <a:r>
              <a:rPr lang="tr-TR" sz="2400" dirty="0" smtClean="0"/>
              <a:t>   - Solunum </a:t>
            </a:r>
            <a:r>
              <a:rPr lang="tr-TR" sz="2400" dirty="0"/>
              <a:t>sesleri: </a:t>
            </a:r>
            <a:r>
              <a:rPr lang="tr-TR" sz="2400" dirty="0" smtClean="0"/>
              <a:t>doğal</a:t>
            </a:r>
          </a:p>
          <a:p>
            <a:pPr marL="0" indent="0">
              <a:buNone/>
            </a:pPr>
            <a:r>
              <a:rPr lang="tr-TR" sz="2400" dirty="0"/>
              <a:t> </a:t>
            </a:r>
            <a:r>
              <a:rPr lang="tr-TR" sz="2400" dirty="0" smtClean="0"/>
              <a:t>  - Kalp sesleri: 2/6 şiddetinde sistolik üfürüm duyulmakta</a:t>
            </a:r>
            <a:endParaRPr lang="tr-TR" sz="2400" dirty="0"/>
          </a:p>
          <a:p>
            <a:pPr marL="0" indent="0">
              <a:buNone/>
            </a:pPr>
            <a:r>
              <a:rPr lang="tr-TR" sz="2400" dirty="0" smtClean="0"/>
              <a:t>   - </a:t>
            </a:r>
            <a:r>
              <a:rPr lang="tr-TR" sz="2400" dirty="0" err="1" smtClean="0"/>
              <a:t>Hepatomegali</a:t>
            </a:r>
            <a:r>
              <a:rPr lang="tr-TR" sz="2400" dirty="0"/>
              <a:t> </a:t>
            </a:r>
            <a:r>
              <a:rPr lang="tr-TR" sz="2400" dirty="0" smtClean="0"/>
              <a:t>/</a:t>
            </a:r>
            <a:r>
              <a:rPr lang="tr-TR" sz="2400" dirty="0" err="1"/>
              <a:t>s</a:t>
            </a:r>
            <a:r>
              <a:rPr lang="tr-TR" sz="2400" dirty="0" err="1" smtClean="0"/>
              <a:t>plemomegali</a:t>
            </a:r>
            <a:r>
              <a:rPr lang="tr-TR" sz="2400" dirty="0" smtClean="0"/>
              <a:t> : yok</a:t>
            </a:r>
          </a:p>
          <a:p>
            <a:pPr marL="0" indent="0">
              <a:buNone/>
            </a:pPr>
            <a:r>
              <a:rPr lang="tr-TR" sz="2400" dirty="0"/>
              <a:t> </a:t>
            </a:r>
            <a:r>
              <a:rPr lang="tr-TR" sz="2400" dirty="0" smtClean="0"/>
              <a:t>  - Asit: yok</a:t>
            </a:r>
            <a:endParaRPr lang="tr-TR" sz="2400" dirty="0"/>
          </a:p>
          <a:p>
            <a:pPr marL="0" indent="0">
              <a:buNone/>
            </a:pPr>
            <a:endParaRPr lang="tr-TR" sz="2400" dirty="0"/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9909846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299856" y="1953491"/>
            <a:ext cx="9053944" cy="4223472"/>
          </a:xfrm>
        </p:spPr>
        <p:txBody>
          <a:bodyPr>
            <a:normAutofit/>
          </a:bodyPr>
          <a:lstStyle/>
          <a:p>
            <a:pPr lvl="1"/>
            <a:r>
              <a:rPr lang="tr-TR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Laboratuvar Bulguları: </a:t>
            </a:r>
          </a:p>
          <a:p>
            <a:pPr marL="457200" lvl="1" indent="0">
              <a:lnSpc>
                <a:spcPct val="100000"/>
              </a:lnSpc>
              <a:buNone/>
            </a:pPr>
            <a:r>
              <a:rPr lang="tr-TR" dirty="0"/>
              <a:t> </a:t>
            </a:r>
            <a:r>
              <a:rPr lang="tr-TR" dirty="0" smtClean="0"/>
              <a:t>   - Lökosit</a:t>
            </a:r>
            <a:r>
              <a:rPr lang="tr-TR" dirty="0"/>
              <a:t>: </a:t>
            </a:r>
            <a:r>
              <a:rPr lang="tr-TR" dirty="0" smtClean="0"/>
              <a:t>6,8  µL</a:t>
            </a:r>
            <a:endParaRPr lang="tr-TR" dirty="0"/>
          </a:p>
          <a:p>
            <a:pPr marL="457200" lvl="1" indent="0">
              <a:lnSpc>
                <a:spcPct val="100000"/>
              </a:lnSpc>
              <a:buNone/>
            </a:pPr>
            <a:r>
              <a:rPr lang="tr-TR" dirty="0"/>
              <a:t>    - </a:t>
            </a:r>
            <a:r>
              <a:rPr lang="tr-TR" dirty="0" err="1"/>
              <a:t>Hgb</a:t>
            </a:r>
            <a:r>
              <a:rPr lang="tr-TR" dirty="0"/>
              <a:t>: </a:t>
            </a:r>
            <a:r>
              <a:rPr lang="tr-TR" dirty="0" smtClean="0"/>
              <a:t>9,4 </a:t>
            </a:r>
            <a:r>
              <a:rPr lang="tr-TR" dirty="0"/>
              <a:t>gr/dl</a:t>
            </a:r>
          </a:p>
          <a:p>
            <a:pPr marL="457200" lvl="1" indent="0">
              <a:lnSpc>
                <a:spcPct val="100000"/>
              </a:lnSpc>
              <a:buNone/>
            </a:pPr>
            <a:r>
              <a:rPr lang="tr-TR" dirty="0"/>
              <a:t>    - </a:t>
            </a:r>
            <a:r>
              <a:rPr lang="tr-TR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Trombosit</a:t>
            </a:r>
            <a:r>
              <a:rPr lang="tr-TR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</a:t>
            </a:r>
            <a:r>
              <a:rPr lang="tr-TR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243 </a:t>
            </a:r>
            <a:r>
              <a:rPr lang="tr-TR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µL</a:t>
            </a:r>
          </a:p>
          <a:p>
            <a:pPr marL="457200" lvl="1" indent="0">
              <a:lnSpc>
                <a:spcPct val="100000"/>
              </a:lnSpc>
              <a:buNone/>
            </a:pPr>
            <a:r>
              <a:rPr lang="tr-TR" dirty="0"/>
              <a:t>    - CRP: </a:t>
            </a:r>
            <a:r>
              <a:rPr lang="tr-TR" dirty="0" smtClean="0"/>
              <a:t>31,6 </a:t>
            </a:r>
            <a:r>
              <a:rPr lang="tr-TR" dirty="0"/>
              <a:t>mg/L</a:t>
            </a:r>
          </a:p>
          <a:p>
            <a:pPr marL="457200" lvl="1" indent="0">
              <a:lnSpc>
                <a:spcPct val="100000"/>
              </a:lnSpc>
              <a:buNone/>
            </a:pPr>
            <a:r>
              <a:rPr lang="tr-TR" dirty="0"/>
              <a:t>    - </a:t>
            </a:r>
            <a:r>
              <a:rPr lang="tr-TR" b="1" dirty="0"/>
              <a:t>Üre: </a:t>
            </a:r>
            <a:r>
              <a:rPr lang="tr-TR" b="1" dirty="0" smtClean="0"/>
              <a:t>154 </a:t>
            </a:r>
            <a:r>
              <a:rPr lang="tr-TR" b="1" dirty="0"/>
              <a:t>mg/dl </a:t>
            </a:r>
          </a:p>
          <a:p>
            <a:pPr marL="457200" lvl="1" indent="0">
              <a:lnSpc>
                <a:spcPct val="100000"/>
              </a:lnSpc>
              <a:buNone/>
            </a:pPr>
            <a:r>
              <a:rPr lang="tr-TR" dirty="0"/>
              <a:t>    - </a:t>
            </a:r>
            <a:r>
              <a:rPr lang="tr-TR" b="1" dirty="0" err="1"/>
              <a:t>Kreatinin</a:t>
            </a:r>
            <a:r>
              <a:rPr lang="tr-TR" b="1" dirty="0"/>
              <a:t>: </a:t>
            </a:r>
            <a:r>
              <a:rPr lang="tr-TR" b="1" dirty="0" smtClean="0"/>
              <a:t>5,6 </a:t>
            </a:r>
            <a:r>
              <a:rPr lang="tr-TR" b="1" dirty="0"/>
              <a:t>mg/dl</a:t>
            </a:r>
          </a:p>
          <a:p>
            <a:pPr marL="457200" lvl="1" indent="0">
              <a:lnSpc>
                <a:spcPct val="100000"/>
              </a:lnSpc>
              <a:buNone/>
            </a:pPr>
            <a:r>
              <a:rPr lang="tr-TR" dirty="0"/>
              <a:t>    - Sodyum: </a:t>
            </a:r>
            <a:r>
              <a:rPr lang="tr-TR" dirty="0" smtClean="0"/>
              <a:t>134 </a:t>
            </a:r>
            <a:r>
              <a:rPr lang="tr-TR" dirty="0" err="1"/>
              <a:t>mmol</a:t>
            </a:r>
            <a:r>
              <a:rPr lang="tr-TR" dirty="0"/>
              <a:t>/L</a:t>
            </a:r>
          </a:p>
          <a:p>
            <a:pPr marL="457200" lvl="1" indent="0">
              <a:lnSpc>
                <a:spcPct val="100000"/>
              </a:lnSpc>
              <a:buNone/>
            </a:pPr>
            <a:r>
              <a:rPr lang="tr-TR" dirty="0"/>
              <a:t>    - Potasyum: </a:t>
            </a:r>
            <a:r>
              <a:rPr lang="tr-TR" dirty="0" smtClean="0"/>
              <a:t>4,7 </a:t>
            </a:r>
            <a:r>
              <a:rPr lang="tr-TR" dirty="0" err="1"/>
              <a:t>mmol</a:t>
            </a:r>
            <a:r>
              <a:rPr lang="tr-TR" dirty="0"/>
              <a:t>/L</a:t>
            </a:r>
          </a:p>
          <a:p>
            <a:pPr marL="0" indent="0">
              <a:buNone/>
            </a:pP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5754657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Unvan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sz="half" idx="1"/>
          </p:nvPr>
        </p:nvSpPr>
        <p:spPr>
          <a:xfrm>
            <a:off x="2795954" y="1825625"/>
            <a:ext cx="8557844" cy="4351338"/>
          </a:xfrm>
        </p:spPr>
        <p:txBody>
          <a:bodyPr>
            <a:normAutofit/>
          </a:bodyPr>
          <a:lstStyle/>
          <a:p>
            <a:r>
              <a:rPr lang="tr-TR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Hemodiyaliz reçetesi:</a:t>
            </a:r>
            <a:endParaRPr lang="tr-TR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>
              <a:buNone/>
            </a:pPr>
            <a:r>
              <a:rPr lang="tr-TR" sz="2400" dirty="0" smtClean="0"/>
              <a:t>   - 4 </a:t>
            </a:r>
            <a:r>
              <a:rPr lang="tr-TR" sz="2400" dirty="0"/>
              <a:t>saat </a:t>
            </a:r>
          </a:p>
          <a:p>
            <a:pPr marL="0" indent="0">
              <a:buNone/>
            </a:pPr>
            <a:r>
              <a:rPr lang="tr-TR" sz="2400" dirty="0" smtClean="0"/>
              <a:t>   - Medium </a:t>
            </a:r>
            <a:r>
              <a:rPr lang="tr-TR" sz="2400" dirty="0" err="1"/>
              <a:t>cut-off</a:t>
            </a:r>
            <a:r>
              <a:rPr lang="tr-TR" sz="2400" dirty="0"/>
              <a:t> </a:t>
            </a:r>
            <a:r>
              <a:rPr lang="tr-TR" sz="2400" dirty="0" err="1" smtClean="0"/>
              <a:t>diyalizör</a:t>
            </a:r>
            <a:r>
              <a:rPr lang="tr-TR" sz="2400" dirty="0" smtClean="0"/>
              <a:t>, 1,7 m</a:t>
            </a:r>
            <a:r>
              <a:rPr lang="tr-TR" sz="2400" baseline="30000" dirty="0" smtClean="0"/>
              <a:t>2</a:t>
            </a:r>
            <a:endParaRPr lang="tr-TR" sz="2400" dirty="0"/>
          </a:p>
          <a:p>
            <a:pPr marL="0" indent="0">
              <a:buNone/>
            </a:pPr>
            <a:r>
              <a:rPr lang="tr-TR" sz="2400" dirty="0" smtClean="0"/>
              <a:t>   - 138 </a:t>
            </a:r>
            <a:r>
              <a:rPr lang="tr-TR" sz="2400" dirty="0" err="1" smtClean="0"/>
              <a:t>mmol</a:t>
            </a:r>
            <a:r>
              <a:rPr lang="tr-TR" sz="2400" dirty="0" smtClean="0"/>
              <a:t> sodyum, 34 </a:t>
            </a:r>
            <a:r>
              <a:rPr lang="tr-TR" sz="2400" dirty="0" err="1" smtClean="0"/>
              <a:t>mmol</a:t>
            </a:r>
            <a:r>
              <a:rPr lang="tr-TR" sz="2400" dirty="0" smtClean="0"/>
              <a:t> bikarbonat </a:t>
            </a:r>
          </a:p>
          <a:p>
            <a:pPr marL="0" indent="0">
              <a:buNone/>
            </a:pPr>
            <a:r>
              <a:rPr lang="tr-TR" sz="2400" dirty="0"/>
              <a:t> </a:t>
            </a:r>
            <a:r>
              <a:rPr lang="tr-TR" sz="2400" dirty="0" smtClean="0"/>
              <a:t>  -</a:t>
            </a:r>
            <a:r>
              <a:rPr lang="tr-TR" sz="2400" dirty="0"/>
              <a:t> 2 </a:t>
            </a:r>
            <a:r>
              <a:rPr lang="tr-TR" sz="2400" dirty="0" err="1"/>
              <a:t>mmol</a:t>
            </a:r>
            <a:r>
              <a:rPr lang="tr-TR" sz="2400" dirty="0"/>
              <a:t> potasyum, 1,25 </a:t>
            </a:r>
            <a:r>
              <a:rPr lang="tr-TR" sz="2400" dirty="0" err="1"/>
              <a:t>mmol</a:t>
            </a:r>
            <a:r>
              <a:rPr lang="tr-TR" sz="2400" dirty="0"/>
              <a:t> </a:t>
            </a:r>
            <a:r>
              <a:rPr lang="tr-TR" sz="2400" dirty="0" smtClean="0"/>
              <a:t>Ca </a:t>
            </a:r>
            <a:endParaRPr lang="tr-TR" sz="2400" dirty="0"/>
          </a:p>
          <a:p>
            <a:pPr marL="0" indent="0">
              <a:buNone/>
            </a:pPr>
            <a:r>
              <a:rPr lang="tr-TR" sz="2400" dirty="0" smtClean="0"/>
              <a:t>   - Kan akım hızı: 250-300 ml/</a:t>
            </a:r>
            <a:r>
              <a:rPr lang="tr-TR" sz="2400" dirty="0" err="1" smtClean="0"/>
              <a:t>dk</a:t>
            </a:r>
            <a:endParaRPr lang="tr-TR" sz="2400" dirty="0"/>
          </a:p>
          <a:p>
            <a:pPr marL="0" indent="0">
              <a:buNone/>
            </a:pPr>
            <a:r>
              <a:rPr lang="tr-TR" sz="2400" dirty="0" smtClean="0"/>
              <a:t>   - Diyalizat akım hızı: 500 ml/</a:t>
            </a:r>
            <a:r>
              <a:rPr lang="tr-TR" sz="2400" dirty="0" err="1" smtClean="0"/>
              <a:t>dk</a:t>
            </a:r>
            <a:endParaRPr lang="tr-TR" sz="2400" dirty="0"/>
          </a:p>
          <a:p>
            <a:pPr marL="0" indent="0">
              <a:buNone/>
            </a:pPr>
            <a:r>
              <a:rPr lang="tr-TR" sz="2400" dirty="0" smtClean="0"/>
              <a:t>   - </a:t>
            </a:r>
            <a:r>
              <a:rPr lang="tr-TR" sz="2400" dirty="0" err="1" smtClean="0"/>
              <a:t>Antikogülasyon</a:t>
            </a:r>
            <a:r>
              <a:rPr lang="tr-TR" sz="2400" dirty="0"/>
              <a:t>: </a:t>
            </a:r>
            <a:r>
              <a:rPr lang="tr-TR" sz="2400" dirty="0" smtClean="0"/>
              <a:t>0,6ml düşük molekül ağırlıklı </a:t>
            </a:r>
            <a:r>
              <a:rPr lang="tr-TR" sz="2400" dirty="0" err="1" smtClean="0"/>
              <a:t>heparin</a:t>
            </a:r>
            <a:endParaRPr lang="tr-TR" sz="2400" dirty="0"/>
          </a:p>
          <a:p>
            <a:pPr marL="0" indent="0">
              <a:buNone/>
            </a:pPr>
            <a:r>
              <a:rPr lang="tr-TR" sz="2400" dirty="0" smtClean="0"/>
              <a:t>   - </a:t>
            </a:r>
            <a:r>
              <a:rPr lang="tr-TR" sz="2400" dirty="0" err="1" smtClean="0"/>
              <a:t>Ultrafiltrasyon</a:t>
            </a:r>
            <a:r>
              <a:rPr lang="tr-TR" sz="2400" dirty="0" smtClean="0"/>
              <a:t>: </a:t>
            </a:r>
            <a:r>
              <a:rPr lang="tr-TR" sz="2400" dirty="0"/>
              <a:t>2000 </a:t>
            </a:r>
            <a:r>
              <a:rPr lang="tr-TR" sz="2400" dirty="0" smtClean="0"/>
              <a:t>ml</a:t>
            </a:r>
            <a:endParaRPr lang="tr-TR" sz="2400" dirty="0"/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6723323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690254" y="2175162"/>
            <a:ext cx="9317182" cy="393252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tr-TR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Diyaliz seansında yaşanılan sorunlar:</a:t>
            </a:r>
          </a:p>
          <a:p>
            <a:endParaRPr lang="tr-TR" sz="2400" dirty="0" smtClean="0"/>
          </a:p>
          <a:p>
            <a:r>
              <a:rPr lang="tr-TR" sz="2400" dirty="0" smtClean="0"/>
              <a:t>Hipotansiyon</a:t>
            </a:r>
          </a:p>
          <a:p>
            <a:pPr marL="457200" lvl="1" indent="0">
              <a:buNone/>
            </a:pPr>
            <a:r>
              <a:rPr lang="tr-TR" dirty="0" smtClean="0"/>
              <a:t>- Protez nedeni ile </a:t>
            </a:r>
            <a:r>
              <a:rPr lang="tr-TR" dirty="0"/>
              <a:t>p</a:t>
            </a:r>
            <a:r>
              <a:rPr lang="tr-TR" dirty="0" smtClean="0"/>
              <a:t>ozisyon verme güçlüğü,,</a:t>
            </a:r>
          </a:p>
          <a:p>
            <a:r>
              <a:rPr lang="tr-TR" sz="2400" dirty="0" smtClean="0"/>
              <a:t>AVG iğne giriş yerinde ağrı,</a:t>
            </a:r>
          </a:p>
          <a:p>
            <a:r>
              <a:rPr lang="tr-TR" sz="2400" dirty="0" smtClean="0"/>
              <a:t>Yetersiz akımdan dolayı, setlerde pıhtılaşma. </a:t>
            </a:r>
            <a:endParaRPr lang="tr-TR" sz="2400" dirty="0"/>
          </a:p>
        </p:txBody>
      </p:sp>
    </p:spTree>
    <p:extLst>
      <p:ext uri="{BB962C8B-B14F-4D97-AF65-F5344CB8AC3E}">
        <p14:creationId xmlns:p14="http://schemas.microsoft.com/office/powerpoint/2010/main" val="8557435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95602D86-41E1-88F7-9817-C3B7AF0788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3E626FEF-0C09-2EC6-4D99-BC8D781AB4E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681653"/>
            <a:ext cx="10515600" cy="3495309"/>
          </a:xfrm>
        </p:spPr>
        <p:txBody>
          <a:bodyPr>
            <a:normAutofit/>
          </a:bodyPr>
          <a:lstStyle/>
          <a:p>
            <a:r>
              <a:rPr lang="tr-TR" sz="2400" dirty="0" smtClean="0"/>
              <a:t>Kalıcı damar yolu problemi nedeniyle daha </a:t>
            </a:r>
            <a:r>
              <a:rPr lang="tr-TR" sz="2400" dirty="0"/>
              <a:t>önce </a:t>
            </a:r>
            <a:r>
              <a:rPr lang="tr-TR" sz="2400" dirty="0" smtClean="0"/>
              <a:t>önerilen </a:t>
            </a:r>
            <a:r>
              <a:rPr lang="tr-TR" sz="2400" dirty="0"/>
              <a:t>ve aile </a:t>
            </a:r>
            <a:r>
              <a:rPr lang="tr-TR" sz="2400" dirty="0" smtClean="0"/>
              <a:t>tarafından</a:t>
            </a:r>
          </a:p>
          <a:p>
            <a:pPr marL="0" indent="0">
              <a:buNone/>
            </a:pPr>
            <a:r>
              <a:rPr lang="tr-TR" sz="2400" dirty="0"/>
              <a:t> </a:t>
            </a:r>
            <a:r>
              <a:rPr lang="tr-TR" sz="2400" dirty="0" smtClean="0"/>
              <a:t>  </a:t>
            </a:r>
            <a:r>
              <a:rPr lang="tr-TR" sz="2400" dirty="0"/>
              <a:t>istenmeyen </a:t>
            </a:r>
            <a:r>
              <a:rPr lang="tr-TR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periton diyalizine </a:t>
            </a:r>
            <a:r>
              <a:rPr lang="tr-TR" sz="2400" dirty="0" smtClean="0"/>
              <a:t>geçilmesine karar veriliyor:</a:t>
            </a:r>
            <a:endParaRPr lang="tr-TR" sz="2400" dirty="0"/>
          </a:p>
          <a:p>
            <a:pPr marL="0" indent="0">
              <a:buNone/>
            </a:pPr>
            <a:r>
              <a:rPr lang="tr-TR" sz="2400" dirty="0" smtClean="0"/>
              <a:t>     - 17.05.2022’de hastaya genel anestezi altında çift keçeli, </a:t>
            </a:r>
            <a:r>
              <a:rPr lang="tr-TR" sz="2400" dirty="0"/>
              <a:t>kıvrık uçlu  </a:t>
            </a:r>
            <a:r>
              <a:rPr lang="tr-TR" sz="2400" dirty="0" smtClean="0"/>
              <a:t>periton</a:t>
            </a:r>
          </a:p>
          <a:p>
            <a:pPr marL="0" indent="0">
              <a:buNone/>
            </a:pPr>
            <a:r>
              <a:rPr lang="tr-TR" sz="2400" dirty="0"/>
              <a:t> </a:t>
            </a:r>
            <a:r>
              <a:rPr lang="tr-TR" sz="2400" dirty="0" smtClean="0"/>
              <a:t>  diyalizi </a:t>
            </a:r>
            <a:r>
              <a:rPr lang="tr-TR" sz="2400" dirty="0" err="1"/>
              <a:t>kateteri</a:t>
            </a:r>
            <a:r>
              <a:rPr lang="tr-TR" sz="2400" dirty="0"/>
              <a:t> </a:t>
            </a:r>
            <a:r>
              <a:rPr lang="tr-TR" sz="2400" dirty="0" smtClean="0"/>
              <a:t>yerleştiriliyor.</a:t>
            </a:r>
          </a:p>
          <a:p>
            <a:pPr marL="0" indent="0">
              <a:buNone/>
            </a:pPr>
            <a:r>
              <a:rPr lang="tr-TR" sz="2400" dirty="0"/>
              <a:t> </a:t>
            </a:r>
            <a:r>
              <a:rPr lang="tr-TR" sz="2400" dirty="0" smtClean="0"/>
              <a:t>    - Ameliyathanede </a:t>
            </a:r>
            <a:r>
              <a:rPr lang="tr-TR" sz="2400" dirty="0"/>
              <a:t>yapılan sorunsuz lavaj sonrası aynı </a:t>
            </a:r>
            <a:r>
              <a:rPr lang="tr-TR" sz="2400" dirty="0" smtClean="0"/>
              <a:t>gün hastaya aletli periton</a:t>
            </a:r>
          </a:p>
          <a:p>
            <a:pPr marL="0" indent="0">
              <a:buNone/>
            </a:pPr>
            <a:r>
              <a:rPr lang="tr-TR" sz="2400" dirty="0"/>
              <a:t> </a:t>
            </a:r>
            <a:r>
              <a:rPr lang="tr-TR" sz="2400" dirty="0" smtClean="0"/>
              <a:t>   diyalizi (APD</a:t>
            </a:r>
            <a:r>
              <a:rPr lang="tr-TR" sz="2400" dirty="0"/>
              <a:t>) başlanıyor. 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2509058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838200" y="1825625"/>
            <a:ext cx="5216236" cy="4351338"/>
          </a:xfrm>
        </p:spPr>
        <p:txBody>
          <a:bodyPr/>
          <a:lstStyle/>
          <a:p>
            <a:r>
              <a:rPr lang="tr-TR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APD </a:t>
            </a:r>
            <a:r>
              <a:rPr lang="tr-TR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tedavisi</a:t>
            </a:r>
            <a:r>
              <a:rPr lang="tr-TR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r-TR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reçetesi:</a:t>
            </a:r>
            <a:endParaRPr lang="tr-TR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>
              <a:buNone/>
            </a:pPr>
            <a:r>
              <a:rPr lang="tr-TR" sz="2400" dirty="0" smtClean="0"/>
              <a:t>    - 2 x 2,27               </a:t>
            </a:r>
            <a:endParaRPr lang="tr-TR" sz="2400" dirty="0"/>
          </a:p>
          <a:p>
            <a:pPr marL="0" indent="0">
              <a:buNone/>
            </a:pPr>
            <a:r>
              <a:rPr lang="tr-TR" sz="2400" dirty="0" smtClean="0"/>
              <a:t>    - Dolum </a:t>
            </a:r>
            <a:r>
              <a:rPr lang="tr-TR" sz="2400" dirty="0"/>
              <a:t>1000 </a:t>
            </a:r>
            <a:r>
              <a:rPr lang="tr-TR" sz="2400" dirty="0" smtClean="0"/>
              <a:t>ml </a:t>
            </a:r>
            <a:endParaRPr lang="tr-TR" sz="2400" dirty="0"/>
          </a:p>
          <a:p>
            <a:pPr marL="0" indent="0">
              <a:buNone/>
            </a:pPr>
            <a:r>
              <a:rPr lang="tr-TR" sz="2400" dirty="0" smtClean="0"/>
              <a:t>    - Toplam </a:t>
            </a:r>
            <a:r>
              <a:rPr lang="tr-TR" sz="2400" dirty="0"/>
              <a:t>volüm </a:t>
            </a:r>
            <a:r>
              <a:rPr lang="tr-TR" sz="2400" dirty="0" smtClean="0"/>
              <a:t>9000 ml </a:t>
            </a:r>
            <a:endParaRPr lang="tr-TR" sz="2400" dirty="0"/>
          </a:p>
          <a:p>
            <a:pPr marL="0" indent="0">
              <a:buNone/>
            </a:pPr>
            <a:r>
              <a:rPr lang="tr-TR" sz="2400" dirty="0" smtClean="0"/>
              <a:t>    - Süre </a:t>
            </a:r>
            <a:r>
              <a:rPr lang="tr-TR" sz="2400" dirty="0"/>
              <a:t>9 saat </a:t>
            </a:r>
            <a:r>
              <a:rPr lang="tr-TR" sz="2400" dirty="0">
                <a:solidFill>
                  <a:srgbClr val="FF0000"/>
                </a:solidFill>
              </a:rPr>
              <a:t> </a:t>
            </a:r>
            <a:r>
              <a:rPr lang="tr-TR" sz="2400" dirty="0"/>
              <a:t>olarak </a:t>
            </a:r>
            <a:r>
              <a:rPr lang="tr-TR" sz="2400" dirty="0" smtClean="0"/>
              <a:t>ayarlanıyor.</a:t>
            </a:r>
          </a:p>
          <a:p>
            <a:pPr marL="0" indent="0">
              <a:buNone/>
            </a:pPr>
            <a:r>
              <a:rPr lang="tr-TR" sz="2400" dirty="0"/>
              <a:t> </a:t>
            </a:r>
            <a:r>
              <a:rPr lang="tr-TR" sz="2400" dirty="0" smtClean="0"/>
              <a:t>   - UF: 1500 cc</a:t>
            </a:r>
          </a:p>
          <a:p>
            <a:pPr marL="0" indent="0">
              <a:buNone/>
            </a:pPr>
            <a:endParaRPr lang="tr-TR" sz="2400" dirty="0"/>
          </a:p>
          <a:p>
            <a:r>
              <a:rPr lang="tr-TR" sz="2400" dirty="0"/>
              <a:t>Aileye </a:t>
            </a:r>
            <a:r>
              <a:rPr lang="tr-TR" sz="2400" dirty="0" smtClean="0"/>
              <a:t>APD ile ilgili eğitim verilmeye</a:t>
            </a:r>
          </a:p>
          <a:p>
            <a:pPr marL="0" indent="0">
              <a:buNone/>
            </a:pPr>
            <a:r>
              <a:rPr lang="tr-TR" sz="2400" dirty="0"/>
              <a:t> </a:t>
            </a:r>
            <a:r>
              <a:rPr lang="tr-TR" sz="2400" dirty="0" smtClean="0"/>
              <a:t>  </a:t>
            </a:r>
            <a:r>
              <a:rPr lang="tr-TR" sz="2400" dirty="0"/>
              <a:t>başlanıyor.</a:t>
            </a:r>
          </a:p>
          <a:p>
            <a:endParaRPr lang="tr-TR" dirty="0"/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61785" y="1690688"/>
            <a:ext cx="4774131" cy="43513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44197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F3A641AA-39E4-AE28-8BF3-F4A2248192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777D5661-B378-0C88-2959-81B5AC8488D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10054" y="3130061"/>
            <a:ext cx="10043746" cy="3046901"/>
          </a:xfrm>
        </p:spPr>
        <p:txBody>
          <a:bodyPr/>
          <a:lstStyle/>
          <a:p>
            <a:endParaRPr lang="tr-TR" dirty="0"/>
          </a:p>
          <a:p>
            <a:r>
              <a:rPr lang="tr-TR" sz="2400" dirty="0" smtClean="0"/>
              <a:t>Yakınına verilen APD eğitimi tamamlandıktan ve sorunsuz tedavilerin</a:t>
            </a:r>
          </a:p>
          <a:p>
            <a:pPr marL="0" indent="0">
              <a:buNone/>
            </a:pPr>
            <a:r>
              <a:rPr lang="tr-TR" sz="2400" dirty="0"/>
              <a:t> </a:t>
            </a:r>
            <a:r>
              <a:rPr lang="tr-TR" sz="2400" dirty="0" smtClean="0"/>
              <a:t>   ardından,</a:t>
            </a:r>
          </a:p>
          <a:p>
            <a:r>
              <a:rPr lang="tr-TR" sz="2400" dirty="0" smtClean="0"/>
              <a:t>Periton Diyaliz polikliniği </a:t>
            </a:r>
            <a:r>
              <a:rPr lang="tr-TR" sz="2400" dirty="0"/>
              <a:t>randevusu verilerek 01.06.2022’de taburcu ediliyor. </a:t>
            </a:r>
          </a:p>
          <a:p>
            <a:pPr marL="0" indent="0">
              <a:buNone/>
            </a:pPr>
            <a:endParaRPr lang="tr-TR" sz="2400" dirty="0" smtClean="0"/>
          </a:p>
          <a:p>
            <a:endParaRPr lang="tr-TR" sz="2400" dirty="0"/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7311919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r-TR" sz="2400" dirty="0" smtClean="0"/>
              <a:t>16.06.2022 tarihinde hasta periton diyalizi polikliniğinde görülüyor:</a:t>
            </a:r>
          </a:p>
          <a:p>
            <a:pPr marL="0" indent="0">
              <a:buNone/>
            </a:pPr>
            <a:r>
              <a:rPr lang="tr-TR" sz="2400" dirty="0"/>
              <a:t> </a:t>
            </a:r>
            <a:r>
              <a:rPr lang="tr-TR" sz="2400" dirty="0" smtClean="0"/>
              <a:t>    - Yakınmasız</a:t>
            </a:r>
          </a:p>
          <a:p>
            <a:pPr marL="0" indent="0">
              <a:buNone/>
            </a:pPr>
            <a:r>
              <a:rPr lang="tr-TR" sz="2400" b="1" dirty="0"/>
              <a:t> </a:t>
            </a:r>
            <a:r>
              <a:rPr lang="tr-TR" sz="2400" b="1" dirty="0" smtClean="0"/>
              <a:t>    - </a:t>
            </a:r>
            <a:r>
              <a:rPr lang="tr-TR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Fizik muayene:</a:t>
            </a:r>
          </a:p>
          <a:p>
            <a:pPr marL="0" indent="0">
              <a:buNone/>
            </a:pPr>
            <a:r>
              <a:rPr lang="tr-TR" sz="2400" dirty="0"/>
              <a:t> </a:t>
            </a:r>
            <a:r>
              <a:rPr lang="tr-TR" sz="2400" dirty="0" smtClean="0"/>
              <a:t>          - </a:t>
            </a:r>
            <a:r>
              <a:rPr lang="tr-TR" sz="2400" dirty="0" err="1" smtClean="0"/>
              <a:t>Periferik</a:t>
            </a:r>
            <a:r>
              <a:rPr lang="tr-TR" sz="2400" dirty="0" smtClean="0"/>
              <a:t> ödem: yok</a:t>
            </a:r>
          </a:p>
          <a:p>
            <a:pPr marL="0" indent="0">
              <a:buNone/>
            </a:pPr>
            <a:r>
              <a:rPr lang="tr-TR" sz="2400" dirty="0"/>
              <a:t> </a:t>
            </a:r>
            <a:r>
              <a:rPr lang="tr-TR" sz="2400" dirty="0" smtClean="0"/>
              <a:t>          - Nabız: 96/</a:t>
            </a:r>
            <a:r>
              <a:rPr lang="tr-TR" sz="2400" dirty="0" err="1" smtClean="0"/>
              <a:t>dk</a:t>
            </a:r>
            <a:endParaRPr lang="tr-TR" sz="2400" dirty="0" smtClean="0"/>
          </a:p>
          <a:p>
            <a:pPr marL="0" indent="0">
              <a:buNone/>
            </a:pPr>
            <a:r>
              <a:rPr lang="tr-TR" sz="2400" dirty="0"/>
              <a:t> </a:t>
            </a:r>
            <a:r>
              <a:rPr lang="tr-TR" sz="2400" dirty="0" smtClean="0"/>
              <a:t>          - Kan basıncı: 120/80 mmHg</a:t>
            </a:r>
          </a:p>
          <a:p>
            <a:pPr marL="0" indent="0">
              <a:buNone/>
            </a:pPr>
            <a:r>
              <a:rPr lang="tr-TR" sz="2400" dirty="0"/>
              <a:t> </a:t>
            </a:r>
            <a:r>
              <a:rPr lang="tr-TR" sz="2400" dirty="0" smtClean="0"/>
              <a:t>          - Solunum sesleri: tabanlarda seyrek </a:t>
            </a:r>
            <a:r>
              <a:rPr lang="tr-TR" sz="2400" dirty="0" err="1" smtClean="0"/>
              <a:t>krepitan</a:t>
            </a:r>
            <a:r>
              <a:rPr lang="tr-TR" sz="2400" dirty="0" smtClean="0"/>
              <a:t> </a:t>
            </a:r>
            <a:r>
              <a:rPr lang="tr-TR" sz="2400" dirty="0" err="1" smtClean="0"/>
              <a:t>raller</a:t>
            </a:r>
            <a:endParaRPr lang="tr-TR" sz="2400" dirty="0" smtClean="0"/>
          </a:p>
          <a:p>
            <a:pPr marL="0" indent="0">
              <a:buNone/>
            </a:pPr>
            <a:r>
              <a:rPr lang="tr-TR" sz="2400" dirty="0"/>
              <a:t> </a:t>
            </a:r>
            <a:r>
              <a:rPr lang="tr-TR" sz="2400" dirty="0" smtClean="0"/>
              <a:t>          - Kalp sesleri: 2/6 şiddetinde sistolik üfürüm</a:t>
            </a:r>
          </a:p>
          <a:p>
            <a:pPr marL="0" indent="0">
              <a:buNone/>
            </a:pPr>
            <a:r>
              <a:rPr lang="tr-TR" sz="2400" dirty="0"/>
              <a:t> </a:t>
            </a:r>
            <a:r>
              <a:rPr lang="tr-TR" sz="2400" dirty="0" smtClean="0"/>
              <a:t>          - Karın: serbest, </a:t>
            </a:r>
            <a:r>
              <a:rPr lang="tr-TR" sz="2400" dirty="0" err="1" smtClean="0"/>
              <a:t>hepatomegali</a:t>
            </a:r>
            <a:r>
              <a:rPr lang="tr-TR" sz="2400" dirty="0" smtClean="0"/>
              <a:t> ve </a:t>
            </a:r>
            <a:r>
              <a:rPr lang="tr-TR" sz="2400" dirty="0" err="1" smtClean="0"/>
              <a:t>splenomegali</a:t>
            </a:r>
            <a:r>
              <a:rPr lang="tr-TR" sz="2400" dirty="0" smtClean="0"/>
              <a:t> yok</a:t>
            </a:r>
            <a:endParaRPr lang="tr-TR" sz="2400" dirty="0"/>
          </a:p>
        </p:txBody>
      </p:sp>
    </p:spTree>
    <p:extLst>
      <p:ext uri="{BB962C8B-B14F-4D97-AF65-F5344CB8AC3E}">
        <p14:creationId xmlns:p14="http://schemas.microsoft.com/office/powerpoint/2010/main" val="35878278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tr-TR" dirty="0" smtClean="0"/>
              <a:t>   </a:t>
            </a:r>
            <a:r>
              <a:rPr lang="tr-TR" sz="2400" b="1" dirty="0" smtClean="0"/>
              <a:t>- </a:t>
            </a:r>
            <a:r>
              <a:rPr lang="tr-TR" sz="2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Laboratuvar değerleri:</a:t>
            </a:r>
          </a:p>
          <a:p>
            <a:pPr marL="457200" lvl="1" indent="0">
              <a:lnSpc>
                <a:spcPct val="100000"/>
              </a:lnSpc>
              <a:buNone/>
            </a:pPr>
            <a:r>
              <a:rPr lang="tr-TR" sz="2600" dirty="0"/>
              <a:t> </a:t>
            </a:r>
            <a:r>
              <a:rPr lang="tr-TR" sz="2600" dirty="0" smtClean="0"/>
              <a:t>   - Lökosit</a:t>
            </a:r>
            <a:r>
              <a:rPr lang="tr-TR" sz="2600" dirty="0"/>
              <a:t>: </a:t>
            </a:r>
            <a:r>
              <a:rPr lang="tr-TR" sz="2600" dirty="0" smtClean="0"/>
              <a:t>10,1  </a:t>
            </a:r>
            <a:r>
              <a:rPr lang="tr-TR" sz="2600" dirty="0"/>
              <a:t>µL</a:t>
            </a:r>
          </a:p>
          <a:p>
            <a:pPr marL="457200" lvl="1" indent="0">
              <a:lnSpc>
                <a:spcPct val="100000"/>
              </a:lnSpc>
              <a:buNone/>
            </a:pPr>
            <a:r>
              <a:rPr lang="tr-TR" sz="2600" dirty="0"/>
              <a:t>    - </a:t>
            </a:r>
            <a:r>
              <a:rPr lang="tr-TR" sz="26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Hgb</a:t>
            </a:r>
            <a:r>
              <a:rPr lang="tr-TR" sz="2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</a:t>
            </a:r>
            <a:r>
              <a:rPr lang="tr-TR" sz="2600" b="1" dirty="0"/>
              <a:t> </a:t>
            </a:r>
            <a:r>
              <a:rPr lang="tr-TR" sz="2600" dirty="0" smtClean="0"/>
              <a:t>9,5 </a:t>
            </a:r>
            <a:r>
              <a:rPr lang="tr-TR" sz="2600" dirty="0"/>
              <a:t>gr/dl</a:t>
            </a:r>
          </a:p>
          <a:p>
            <a:pPr marL="457200" lvl="1" indent="0">
              <a:lnSpc>
                <a:spcPct val="100000"/>
              </a:lnSpc>
              <a:buNone/>
            </a:pPr>
            <a:r>
              <a:rPr lang="tr-TR" sz="2600" dirty="0"/>
              <a:t>    - </a:t>
            </a:r>
            <a:r>
              <a:rPr lang="tr-TR" sz="2600" dirty="0" err="1"/>
              <a:t>Trombosit</a:t>
            </a:r>
            <a:r>
              <a:rPr lang="tr-TR" sz="2600" dirty="0"/>
              <a:t>: </a:t>
            </a:r>
            <a:r>
              <a:rPr lang="tr-TR" sz="2600" dirty="0" smtClean="0"/>
              <a:t>250 </a:t>
            </a:r>
            <a:r>
              <a:rPr lang="tr-TR" sz="2600" dirty="0"/>
              <a:t>µL</a:t>
            </a:r>
          </a:p>
          <a:p>
            <a:pPr marL="457200" lvl="1" indent="0">
              <a:lnSpc>
                <a:spcPct val="100000"/>
              </a:lnSpc>
              <a:buNone/>
            </a:pPr>
            <a:r>
              <a:rPr lang="tr-TR" sz="2600" dirty="0"/>
              <a:t>    - CRP: </a:t>
            </a:r>
            <a:r>
              <a:rPr lang="tr-TR" sz="2600" dirty="0" smtClean="0"/>
              <a:t>11 </a:t>
            </a:r>
            <a:r>
              <a:rPr lang="tr-TR" sz="2600" dirty="0"/>
              <a:t>mg/L</a:t>
            </a:r>
          </a:p>
          <a:p>
            <a:pPr marL="457200" lvl="1" indent="0">
              <a:lnSpc>
                <a:spcPct val="100000"/>
              </a:lnSpc>
              <a:buNone/>
            </a:pPr>
            <a:r>
              <a:rPr lang="tr-TR" sz="2600" dirty="0"/>
              <a:t>    - Üre: </a:t>
            </a:r>
            <a:r>
              <a:rPr lang="tr-TR" sz="2600" dirty="0" smtClean="0"/>
              <a:t>132 </a:t>
            </a:r>
            <a:r>
              <a:rPr lang="tr-TR" sz="2600" dirty="0"/>
              <a:t>mg/dl </a:t>
            </a:r>
          </a:p>
          <a:p>
            <a:pPr marL="457200" lvl="1" indent="0">
              <a:lnSpc>
                <a:spcPct val="100000"/>
              </a:lnSpc>
              <a:buNone/>
            </a:pPr>
            <a:r>
              <a:rPr lang="tr-TR" sz="2600" dirty="0"/>
              <a:t>    </a:t>
            </a:r>
            <a:r>
              <a:rPr lang="tr-TR" sz="2600" b="1" dirty="0"/>
              <a:t>- </a:t>
            </a:r>
            <a:r>
              <a:rPr lang="tr-TR" sz="26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Kreatinin</a:t>
            </a:r>
            <a:r>
              <a:rPr lang="tr-TR" sz="2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</a:t>
            </a:r>
            <a:r>
              <a:rPr lang="tr-TR" sz="2600" b="1" dirty="0"/>
              <a:t> </a:t>
            </a:r>
            <a:r>
              <a:rPr lang="tr-TR" sz="2600" dirty="0"/>
              <a:t>7</a:t>
            </a:r>
            <a:r>
              <a:rPr lang="tr-TR" sz="2600" dirty="0" smtClean="0"/>
              <a:t> </a:t>
            </a:r>
            <a:r>
              <a:rPr lang="tr-TR" sz="2600" dirty="0"/>
              <a:t>mg/dl</a:t>
            </a:r>
          </a:p>
          <a:p>
            <a:pPr marL="457200" lvl="1" indent="0">
              <a:lnSpc>
                <a:spcPct val="100000"/>
              </a:lnSpc>
              <a:buNone/>
            </a:pPr>
            <a:r>
              <a:rPr lang="tr-TR" sz="2600" dirty="0"/>
              <a:t>    - Sodyum: </a:t>
            </a:r>
            <a:r>
              <a:rPr lang="tr-TR" sz="2600" dirty="0" smtClean="0"/>
              <a:t>139 </a:t>
            </a:r>
            <a:r>
              <a:rPr lang="tr-TR" sz="2600" dirty="0" err="1"/>
              <a:t>mmol</a:t>
            </a:r>
            <a:r>
              <a:rPr lang="tr-TR" sz="2600" dirty="0"/>
              <a:t>/L</a:t>
            </a:r>
          </a:p>
          <a:p>
            <a:pPr marL="457200" lvl="1" indent="0">
              <a:lnSpc>
                <a:spcPct val="100000"/>
              </a:lnSpc>
              <a:buNone/>
            </a:pPr>
            <a:r>
              <a:rPr lang="tr-TR" sz="2600" dirty="0"/>
              <a:t>    - </a:t>
            </a:r>
            <a:r>
              <a:rPr lang="tr-TR" sz="2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Potasyum</a:t>
            </a:r>
            <a:r>
              <a:rPr lang="tr-TR" sz="2600" b="1" dirty="0"/>
              <a:t>:</a:t>
            </a:r>
            <a:r>
              <a:rPr lang="tr-TR" sz="2600" dirty="0"/>
              <a:t> </a:t>
            </a:r>
            <a:r>
              <a:rPr lang="tr-TR" sz="2600" dirty="0" smtClean="0"/>
              <a:t>4,8 </a:t>
            </a:r>
            <a:r>
              <a:rPr lang="tr-TR" sz="2600" dirty="0" err="1" smtClean="0"/>
              <a:t>mmol</a:t>
            </a:r>
            <a:r>
              <a:rPr lang="tr-TR" sz="2600" dirty="0" smtClean="0"/>
              <a:t>/L</a:t>
            </a:r>
          </a:p>
          <a:p>
            <a:pPr marL="457200" lvl="1" indent="0">
              <a:lnSpc>
                <a:spcPct val="100000"/>
              </a:lnSpc>
              <a:buNone/>
            </a:pPr>
            <a:endParaRPr lang="tr-TR" sz="2400" dirty="0"/>
          </a:p>
          <a:p>
            <a:pPr marL="0" indent="0">
              <a:buNone/>
            </a:pPr>
            <a:r>
              <a:rPr lang="tr-TR" sz="2400" dirty="0" smtClean="0"/>
              <a:t>    </a:t>
            </a:r>
            <a:endParaRPr lang="tr-TR" sz="2400" dirty="0"/>
          </a:p>
        </p:txBody>
      </p:sp>
    </p:spTree>
    <p:extLst>
      <p:ext uri="{BB962C8B-B14F-4D97-AF65-F5344CB8AC3E}">
        <p14:creationId xmlns:p14="http://schemas.microsoft.com/office/powerpoint/2010/main" val="1885829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717964" y="2061152"/>
            <a:ext cx="9635836" cy="4351338"/>
          </a:xfrm>
        </p:spPr>
        <p:txBody>
          <a:bodyPr/>
          <a:lstStyle/>
          <a:p>
            <a:pPr>
              <a:buFontTx/>
              <a:buChar char="-"/>
            </a:pPr>
            <a:r>
              <a:rPr lang="tr-TR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APD Tedavi</a:t>
            </a:r>
            <a:r>
              <a:rPr lang="tr-TR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r-TR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reçetesi: </a:t>
            </a:r>
          </a:p>
          <a:p>
            <a:pPr marL="457200" lvl="1" indent="0">
              <a:buNone/>
            </a:pPr>
            <a:r>
              <a:rPr lang="tr-TR" b="1" dirty="0"/>
              <a:t> </a:t>
            </a:r>
            <a:r>
              <a:rPr lang="tr-TR" b="1" dirty="0" smtClean="0"/>
              <a:t> </a:t>
            </a:r>
            <a:r>
              <a:rPr lang="tr-TR" dirty="0" smtClean="0"/>
              <a:t>- Solüsyon: 2 </a:t>
            </a:r>
            <a:r>
              <a:rPr lang="tr-TR" dirty="0"/>
              <a:t>x </a:t>
            </a:r>
            <a:r>
              <a:rPr lang="tr-TR" dirty="0" smtClean="0"/>
              <a:t>2,27 </a:t>
            </a:r>
          </a:p>
          <a:p>
            <a:pPr marL="457200" lvl="1" indent="0">
              <a:buNone/>
            </a:pPr>
            <a:r>
              <a:rPr lang="tr-TR" dirty="0"/>
              <a:t> </a:t>
            </a:r>
            <a:r>
              <a:rPr lang="tr-TR" dirty="0" smtClean="0"/>
              <a:t> - Süre: 10 </a:t>
            </a:r>
            <a:r>
              <a:rPr lang="tr-TR" dirty="0"/>
              <a:t>saat, </a:t>
            </a:r>
            <a:endParaRPr lang="tr-TR" dirty="0" smtClean="0"/>
          </a:p>
          <a:p>
            <a:pPr marL="457200" lvl="1" indent="0">
              <a:buNone/>
            </a:pPr>
            <a:r>
              <a:rPr lang="tr-TR" dirty="0" smtClean="0"/>
              <a:t>  - Toplam volüm: 9600 ml</a:t>
            </a:r>
          </a:p>
          <a:p>
            <a:pPr marL="457200" lvl="1" indent="0">
              <a:buNone/>
            </a:pPr>
            <a:r>
              <a:rPr lang="tr-TR" dirty="0" smtClean="0"/>
              <a:t>  - Dolum miktarı: 1200 ml</a:t>
            </a:r>
          </a:p>
          <a:p>
            <a:pPr marL="457200" lvl="1" indent="0">
              <a:buNone/>
            </a:pPr>
            <a:r>
              <a:rPr lang="tr-TR" dirty="0"/>
              <a:t> </a:t>
            </a:r>
            <a:r>
              <a:rPr lang="tr-TR" dirty="0" smtClean="0"/>
              <a:t> - Değişim sayısı: 7 </a:t>
            </a:r>
          </a:p>
          <a:p>
            <a:pPr marL="457200" lvl="1" indent="0">
              <a:buNone/>
            </a:pPr>
            <a:r>
              <a:rPr lang="tr-TR" dirty="0" smtClean="0"/>
              <a:t>  - UF</a:t>
            </a:r>
            <a:r>
              <a:rPr lang="tr-TR" dirty="0"/>
              <a:t>: 1000ml</a:t>
            </a:r>
          </a:p>
        </p:txBody>
      </p:sp>
    </p:spTree>
    <p:extLst>
      <p:ext uri="{BB962C8B-B14F-4D97-AF65-F5344CB8AC3E}">
        <p14:creationId xmlns:p14="http://schemas.microsoft.com/office/powerpoint/2010/main" val="12665507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33747234-A9CC-F7A9-891D-CC8EF0A2D6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6E370EA6-AA31-3E9C-3760-CB37FA461D0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36072" y="2646218"/>
            <a:ext cx="10328564" cy="3863254"/>
          </a:xfrm>
        </p:spPr>
        <p:txBody>
          <a:bodyPr>
            <a:normAutofit/>
          </a:bodyPr>
          <a:lstStyle/>
          <a:p>
            <a:r>
              <a:rPr lang="tr-TR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28.06 2022 </a:t>
            </a:r>
            <a:r>
              <a:rPr lang="tr-TR" sz="2400" dirty="0"/>
              <a:t>de yüklenme bulguları nedeniyle </a:t>
            </a:r>
            <a:r>
              <a:rPr lang="tr-TR" sz="2400" dirty="0" smtClean="0"/>
              <a:t>acil servisimize başvuruyor. </a:t>
            </a:r>
          </a:p>
          <a:p>
            <a:r>
              <a:rPr lang="tr-TR" sz="2400" dirty="0" smtClean="0"/>
              <a:t>Acil serviste sağ </a:t>
            </a:r>
            <a:r>
              <a:rPr lang="tr-TR" sz="2400" dirty="0" err="1" smtClean="0"/>
              <a:t>femoral</a:t>
            </a:r>
            <a:r>
              <a:rPr lang="tr-TR" sz="2400" dirty="0" smtClean="0"/>
              <a:t> arterden alınan kan gazı  sonrasında, </a:t>
            </a:r>
            <a:r>
              <a:rPr lang="tr-TR" sz="2400" dirty="0" err="1" smtClean="0"/>
              <a:t>psödoanevrizma</a:t>
            </a:r>
            <a:endParaRPr lang="tr-TR" sz="2400" dirty="0" smtClean="0"/>
          </a:p>
          <a:p>
            <a:pPr marL="0" indent="0">
              <a:buNone/>
            </a:pPr>
            <a:r>
              <a:rPr lang="tr-TR" sz="2400" dirty="0"/>
              <a:t> </a:t>
            </a:r>
            <a:r>
              <a:rPr lang="tr-TR" sz="2400" dirty="0" smtClean="0"/>
              <a:t>  gelişen </a:t>
            </a:r>
            <a:r>
              <a:rPr lang="tr-TR" sz="2400" dirty="0"/>
              <a:t>hasta kalp damar cerrahisi tarafından acil </a:t>
            </a:r>
            <a:r>
              <a:rPr lang="tr-TR" sz="2400" dirty="0" smtClean="0"/>
              <a:t>ameliyat </a:t>
            </a:r>
            <a:r>
              <a:rPr lang="tr-TR" sz="2400" dirty="0"/>
              <a:t>ediliyor. </a:t>
            </a:r>
            <a:endParaRPr lang="tr-TR" sz="2400" dirty="0" smtClean="0"/>
          </a:p>
          <a:p>
            <a:pPr marL="0" indent="0">
              <a:buNone/>
            </a:pPr>
            <a:endParaRPr lang="tr-TR" sz="2400" dirty="0" smtClean="0"/>
          </a:p>
          <a:p>
            <a:r>
              <a:rPr lang="tr-TR" sz="2400" dirty="0" err="1" smtClean="0"/>
              <a:t>Postop</a:t>
            </a:r>
            <a:r>
              <a:rPr lang="tr-TR" sz="2400" dirty="0" smtClean="0"/>
              <a:t> yoğun </a:t>
            </a:r>
            <a:r>
              <a:rPr lang="tr-TR" sz="2400" dirty="0"/>
              <a:t>bakım </a:t>
            </a:r>
            <a:r>
              <a:rPr lang="tr-TR" sz="2400" dirty="0" smtClean="0"/>
              <a:t>ünitesinde takibe alınıyor.</a:t>
            </a:r>
            <a:endParaRPr lang="tr-TR" sz="2400" dirty="0"/>
          </a:p>
        </p:txBody>
      </p:sp>
    </p:spTree>
    <p:extLst>
      <p:ext uri="{BB962C8B-B14F-4D97-AF65-F5344CB8AC3E}">
        <p14:creationId xmlns:p14="http://schemas.microsoft.com/office/powerpoint/2010/main" val="1376013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03F00296-4425-CEB5-9B73-BC2C556BC3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1DDE2D14-2C98-3AD8-8E6F-85591124024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708031"/>
            <a:ext cx="10515600" cy="3468932"/>
          </a:xfrm>
        </p:spPr>
        <p:txBody>
          <a:bodyPr>
            <a:normAutofit/>
          </a:bodyPr>
          <a:lstStyle/>
          <a:p>
            <a:r>
              <a:rPr lang="tr-TR" sz="2400" dirty="0"/>
              <a:t>Bu süreçte yoğun </a:t>
            </a:r>
            <a:r>
              <a:rPr lang="tr-TR" sz="2400" dirty="0" smtClean="0"/>
              <a:t>bakımda zor şartlarda  </a:t>
            </a:r>
            <a:r>
              <a:rPr lang="tr-TR" sz="2400" dirty="0"/>
              <a:t>takılan sol </a:t>
            </a:r>
            <a:r>
              <a:rPr lang="tr-TR" sz="2400" dirty="0" err="1" smtClean="0"/>
              <a:t>femoral</a:t>
            </a:r>
            <a:r>
              <a:rPr lang="tr-TR" sz="2400" dirty="0" smtClean="0"/>
              <a:t> geçici </a:t>
            </a:r>
            <a:r>
              <a:rPr lang="tr-TR" sz="2400" dirty="0"/>
              <a:t>kateter ile </a:t>
            </a:r>
            <a:endParaRPr lang="tr-TR" sz="2400" dirty="0" smtClean="0"/>
          </a:p>
          <a:p>
            <a:pPr marL="0" indent="0">
              <a:buNone/>
            </a:pPr>
            <a:r>
              <a:rPr lang="tr-TR" sz="2400" dirty="0"/>
              <a:t> </a:t>
            </a:r>
            <a:r>
              <a:rPr lang="tr-TR" sz="2400" dirty="0" smtClean="0"/>
              <a:t>  </a:t>
            </a:r>
            <a:r>
              <a:rPr lang="tr-TR" sz="2400" dirty="0" err="1" smtClean="0"/>
              <a:t>hemodiyafiltrasyon</a:t>
            </a:r>
            <a:r>
              <a:rPr lang="tr-TR" sz="2400" dirty="0"/>
              <a:t> </a:t>
            </a:r>
            <a:r>
              <a:rPr lang="tr-TR" sz="2400" dirty="0" smtClean="0"/>
              <a:t>uygulanan hastanın genel durumu düzelerek </a:t>
            </a:r>
            <a:r>
              <a:rPr lang="tr-TR" sz="2400" dirty="0" err="1" smtClean="0"/>
              <a:t>nefroloji</a:t>
            </a:r>
            <a:r>
              <a:rPr lang="tr-TR" sz="2400" dirty="0" smtClean="0"/>
              <a:t> </a:t>
            </a:r>
          </a:p>
          <a:p>
            <a:pPr marL="0" indent="0">
              <a:buNone/>
            </a:pPr>
            <a:r>
              <a:rPr lang="tr-TR" sz="2400" dirty="0"/>
              <a:t> </a:t>
            </a:r>
            <a:r>
              <a:rPr lang="tr-TR" sz="2400" dirty="0" smtClean="0"/>
              <a:t>  servisine geçişi sağlanıyor.</a:t>
            </a:r>
          </a:p>
          <a:p>
            <a:endParaRPr lang="tr-TR" sz="2400" dirty="0" smtClean="0"/>
          </a:p>
          <a:p>
            <a:r>
              <a:rPr lang="tr-TR" sz="2400" dirty="0" smtClean="0"/>
              <a:t> </a:t>
            </a:r>
            <a:r>
              <a:rPr lang="tr-TR" sz="2400" dirty="0" err="1" smtClean="0"/>
              <a:t>Nefroloji</a:t>
            </a:r>
            <a:r>
              <a:rPr lang="tr-TR" sz="2400" dirty="0" smtClean="0"/>
              <a:t> servisinde yattığı sürede APD </a:t>
            </a:r>
            <a:r>
              <a:rPr lang="tr-TR" sz="2400" dirty="0"/>
              <a:t>uygulamasına devam </a:t>
            </a:r>
            <a:r>
              <a:rPr lang="tr-TR" sz="2400" dirty="0" smtClean="0"/>
              <a:t>ediliyor.</a:t>
            </a:r>
            <a:endParaRPr lang="tr-TR" sz="2400" dirty="0"/>
          </a:p>
          <a:p>
            <a:r>
              <a:rPr lang="tr-TR" sz="2400" dirty="0"/>
              <a:t> Yoğun bakım </a:t>
            </a:r>
            <a:r>
              <a:rPr lang="tr-TR" sz="2400" dirty="0" smtClean="0"/>
              <a:t>sürecinde gelişen </a:t>
            </a:r>
            <a:r>
              <a:rPr lang="tr-TR" sz="2400" dirty="0" err="1"/>
              <a:t>g</a:t>
            </a:r>
            <a:r>
              <a:rPr lang="tr-TR" sz="2400" dirty="0" err="1" smtClean="0"/>
              <a:t>luteal</a:t>
            </a:r>
            <a:r>
              <a:rPr lang="tr-TR" sz="2400" dirty="0" smtClean="0"/>
              <a:t> bölgedeki </a:t>
            </a:r>
            <a:r>
              <a:rPr lang="tr-TR" sz="2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grade</a:t>
            </a:r>
            <a:r>
              <a:rPr lang="tr-TR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r-TR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II</a:t>
            </a:r>
            <a:r>
              <a:rPr lang="tr-TR" sz="2400" b="1" dirty="0" smtClean="0"/>
              <a:t> </a:t>
            </a:r>
            <a:r>
              <a:rPr lang="tr-TR" sz="2400" dirty="0" smtClean="0"/>
              <a:t>bası yarasına</a:t>
            </a:r>
          </a:p>
          <a:p>
            <a:pPr marL="0" indent="0">
              <a:buNone/>
            </a:pPr>
            <a:r>
              <a:rPr lang="tr-TR" sz="2400" dirty="0"/>
              <a:t> </a:t>
            </a:r>
            <a:r>
              <a:rPr lang="tr-TR" sz="2400" dirty="0" smtClean="0"/>
              <a:t>   yönelik tedavi ve hemşirelik bakımı yapılıyor.</a:t>
            </a:r>
            <a:endParaRPr lang="tr-TR" sz="2400" dirty="0"/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8970362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B0D002CC-3B03-DEAC-C369-E89A7FEAD3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41275A9C-983B-35EF-F706-F97F803A97A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80654" y="2341418"/>
            <a:ext cx="10273145" cy="3713018"/>
          </a:xfrm>
        </p:spPr>
        <p:txBody>
          <a:bodyPr>
            <a:normAutofit/>
          </a:bodyPr>
          <a:lstStyle/>
          <a:p>
            <a:r>
              <a:rPr lang="tr-TR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01.08.2022</a:t>
            </a:r>
            <a:r>
              <a:rPr lang="tr-TR" sz="2400" dirty="0" smtClean="0"/>
              <a:t> tarihinde genel </a:t>
            </a:r>
            <a:r>
              <a:rPr lang="tr-TR" sz="2400" dirty="0"/>
              <a:t>durum </a:t>
            </a:r>
            <a:r>
              <a:rPr lang="tr-TR" sz="2400" dirty="0" smtClean="0"/>
              <a:t>bozukluğu, hipotansiyon ve nefes darlığı </a:t>
            </a:r>
          </a:p>
          <a:p>
            <a:pPr marL="0" indent="0">
              <a:buNone/>
            </a:pPr>
            <a:r>
              <a:rPr lang="tr-TR" sz="2400" dirty="0" smtClean="0"/>
              <a:t>   yakınmaları ile </a:t>
            </a:r>
            <a:r>
              <a:rPr lang="tr-TR" sz="2400" dirty="0" err="1" smtClean="0"/>
              <a:t>APD’ye</a:t>
            </a:r>
            <a:r>
              <a:rPr lang="tr-TR" sz="2400" dirty="0" smtClean="0"/>
              <a:t> ara verilerek, </a:t>
            </a:r>
            <a:r>
              <a:rPr lang="tr-TR" sz="2400" dirty="0" err="1" smtClean="0"/>
              <a:t>subklaviyen</a:t>
            </a:r>
            <a:r>
              <a:rPr lang="tr-TR" sz="2400" dirty="0" smtClean="0"/>
              <a:t> AVG ile hemodiyalize alınıyor. </a:t>
            </a:r>
          </a:p>
          <a:p>
            <a:r>
              <a:rPr lang="tr-TR" sz="2400" dirty="0" smtClean="0"/>
              <a:t>Hasta diyalizde yoğun bakım tarafından değerlendiriliyor,</a:t>
            </a:r>
          </a:p>
          <a:p>
            <a:r>
              <a:rPr lang="tr-TR" sz="2400" dirty="0" smtClean="0"/>
              <a:t> </a:t>
            </a:r>
            <a:r>
              <a:rPr lang="tr-TR" sz="2400" dirty="0" err="1"/>
              <a:t>H</a:t>
            </a:r>
            <a:r>
              <a:rPr lang="tr-TR" sz="2400" dirty="0" err="1" smtClean="0"/>
              <a:t>ipervolemi</a:t>
            </a:r>
            <a:r>
              <a:rPr lang="tr-TR" sz="2400" dirty="0" smtClean="0"/>
              <a:t> ve akciğer ödemi tanıları ile yoğun bakım ünitesinde takibi kararı </a:t>
            </a:r>
          </a:p>
          <a:p>
            <a:pPr marL="0" indent="0">
              <a:buNone/>
            </a:pPr>
            <a:r>
              <a:rPr lang="tr-TR" sz="2400" dirty="0"/>
              <a:t> </a:t>
            </a:r>
            <a:r>
              <a:rPr lang="tr-TR" sz="2400" dirty="0" smtClean="0"/>
              <a:t>   veriliyor.</a:t>
            </a:r>
          </a:p>
          <a:p>
            <a:pPr marL="0" indent="0">
              <a:buNone/>
            </a:pPr>
            <a:endParaRPr lang="tr-TR" sz="2400" dirty="0" smtClean="0"/>
          </a:p>
          <a:p>
            <a:r>
              <a:rPr lang="tr-TR" sz="2400" dirty="0" smtClean="0"/>
              <a:t>Yoğun </a:t>
            </a:r>
            <a:r>
              <a:rPr lang="tr-TR" sz="2400" dirty="0"/>
              <a:t>bakımda </a:t>
            </a:r>
            <a:r>
              <a:rPr lang="tr-TR" sz="2400" dirty="0" smtClean="0"/>
              <a:t> </a:t>
            </a:r>
            <a:r>
              <a:rPr lang="tr-TR" sz="2400" dirty="0" err="1" smtClean="0"/>
              <a:t>hemodiyafiltrasyon</a:t>
            </a:r>
            <a:r>
              <a:rPr lang="tr-TR" sz="2400" dirty="0" smtClean="0"/>
              <a:t> (HDF) yapılıyor. </a:t>
            </a:r>
          </a:p>
          <a:p>
            <a:pPr marL="0" indent="0">
              <a:buNone/>
            </a:pPr>
            <a:r>
              <a:rPr lang="tr-TR" sz="2400" dirty="0" smtClean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974136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838200" y="2244435"/>
            <a:ext cx="10515600" cy="3932527"/>
          </a:xfrm>
        </p:spPr>
        <p:txBody>
          <a:bodyPr/>
          <a:lstStyle/>
          <a:p>
            <a:r>
              <a:rPr lang="tr-TR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06.08.2022</a:t>
            </a:r>
            <a:r>
              <a:rPr lang="tr-TR" sz="2400" dirty="0" smtClean="0"/>
              <a:t>’de </a:t>
            </a:r>
            <a:r>
              <a:rPr lang="tr-TR" sz="2400" dirty="0"/>
              <a:t>hasta tekrar </a:t>
            </a:r>
            <a:r>
              <a:rPr lang="tr-TR" sz="2400" dirty="0" err="1"/>
              <a:t>nefroloji</a:t>
            </a:r>
            <a:r>
              <a:rPr lang="tr-TR" sz="2400" dirty="0"/>
              <a:t> servisine alınıyor. </a:t>
            </a:r>
            <a:r>
              <a:rPr lang="tr-TR" sz="2400" dirty="0" err="1"/>
              <a:t>APD’ye</a:t>
            </a:r>
            <a:r>
              <a:rPr lang="tr-TR" sz="2400" dirty="0"/>
              <a:t> devam </a:t>
            </a:r>
            <a:r>
              <a:rPr lang="tr-TR" sz="2400" dirty="0" smtClean="0"/>
              <a:t>ediliyor.</a:t>
            </a:r>
            <a:endParaRPr lang="tr-TR" sz="2400" dirty="0"/>
          </a:p>
          <a:p>
            <a:r>
              <a:rPr lang="tr-TR" sz="2400" dirty="0"/>
              <a:t>Genel durumu orta.</a:t>
            </a:r>
          </a:p>
          <a:p>
            <a:r>
              <a:rPr lang="tr-TR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APD </a:t>
            </a:r>
            <a:r>
              <a:rPr lang="tr-TR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tedavi reçetesi:</a:t>
            </a:r>
          </a:p>
          <a:p>
            <a:pPr marL="0" indent="0">
              <a:buNone/>
            </a:pPr>
            <a:r>
              <a:rPr lang="tr-TR" sz="2400" b="1" dirty="0"/>
              <a:t> </a:t>
            </a:r>
            <a:r>
              <a:rPr lang="tr-TR" sz="2400" b="1" dirty="0" smtClean="0"/>
              <a:t>                           -</a:t>
            </a:r>
            <a:r>
              <a:rPr lang="tr-TR" sz="2400" dirty="0" smtClean="0"/>
              <a:t>2 </a:t>
            </a:r>
            <a:r>
              <a:rPr lang="tr-TR" sz="2400" dirty="0"/>
              <a:t>x 3,86 </a:t>
            </a:r>
          </a:p>
          <a:p>
            <a:pPr marL="0" indent="0">
              <a:buNone/>
            </a:pPr>
            <a:r>
              <a:rPr lang="tr-TR" sz="2400" dirty="0"/>
              <a:t>                            </a:t>
            </a:r>
            <a:r>
              <a:rPr lang="tr-TR" sz="2400" dirty="0" smtClean="0"/>
              <a:t>-T.V </a:t>
            </a:r>
            <a:r>
              <a:rPr lang="tr-TR" sz="2400" dirty="0"/>
              <a:t>: 9000 ml</a:t>
            </a:r>
          </a:p>
          <a:p>
            <a:pPr marL="0" indent="0">
              <a:buNone/>
            </a:pPr>
            <a:r>
              <a:rPr lang="tr-TR" sz="2400" dirty="0"/>
              <a:t>                             </a:t>
            </a:r>
            <a:r>
              <a:rPr lang="tr-TR" sz="2400" dirty="0" smtClean="0"/>
              <a:t>-Süre</a:t>
            </a:r>
            <a:r>
              <a:rPr lang="tr-TR" sz="2400" dirty="0"/>
              <a:t>: 10 saat</a:t>
            </a:r>
          </a:p>
          <a:p>
            <a:pPr marL="0" indent="0">
              <a:buNone/>
            </a:pPr>
            <a:r>
              <a:rPr lang="tr-TR" sz="2400" dirty="0"/>
              <a:t>                             </a:t>
            </a:r>
            <a:r>
              <a:rPr lang="tr-TR" sz="2400" dirty="0" smtClean="0"/>
              <a:t>-UF</a:t>
            </a:r>
            <a:r>
              <a:rPr lang="tr-TR" sz="2400" dirty="0"/>
              <a:t>: 1700 ml şeklinde devam ediyor. 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8844295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 dirty="0" smtClean="0"/>
          </a:p>
          <a:p>
            <a:r>
              <a:rPr lang="tr-TR" sz="2400" dirty="0" smtClean="0"/>
              <a:t>19.08.2022 serviste yatışı devam eden hastanın </a:t>
            </a:r>
            <a:r>
              <a:rPr lang="tr-TR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genel durumu orta</a:t>
            </a:r>
            <a:r>
              <a:rPr lang="tr-TR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</a:p>
          <a:p>
            <a:endParaRPr lang="tr-TR" sz="2400" dirty="0" smtClean="0"/>
          </a:p>
          <a:p>
            <a:r>
              <a:rPr lang="tr-TR" sz="2400" dirty="0" smtClean="0"/>
              <a:t>20.08.2022 de serviste yakını tarafından yemek yedirilirken besinleri </a:t>
            </a:r>
            <a:r>
              <a:rPr lang="tr-TR" sz="2400" dirty="0" err="1" smtClean="0"/>
              <a:t>aspire</a:t>
            </a:r>
            <a:endParaRPr lang="tr-TR" sz="2400" dirty="0" smtClean="0"/>
          </a:p>
          <a:p>
            <a:pPr marL="0" indent="0">
              <a:buNone/>
            </a:pPr>
            <a:r>
              <a:rPr lang="tr-TR" sz="2400" dirty="0"/>
              <a:t> </a:t>
            </a:r>
            <a:r>
              <a:rPr lang="tr-TR" sz="2400" dirty="0" smtClean="0"/>
              <a:t>  etmesi nedeni ile </a:t>
            </a:r>
            <a:r>
              <a:rPr lang="tr-TR" sz="2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aspirasyon</a:t>
            </a:r>
            <a:r>
              <a:rPr lang="tr-TR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r-TR" sz="2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pnomonisi</a:t>
            </a:r>
            <a:r>
              <a:rPr lang="tr-TR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r-TR" sz="2400" dirty="0" smtClean="0"/>
              <a:t>gelişen hasta tekrar yoğun bakıma</a:t>
            </a:r>
          </a:p>
          <a:p>
            <a:pPr marL="0" indent="0">
              <a:buNone/>
            </a:pPr>
            <a:r>
              <a:rPr lang="tr-TR" sz="2400" dirty="0"/>
              <a:t> </a:t>
            </a:r>
            <a:r>
              <a:rPr lang="tr-TR" sz="2400" dirty="0" smtClean="0"/>
              <a:t>  alınıyor.</a:t>
            </a:r>
          </a:p>
          <a:p>
            <a:pPr marL="0" indent="0">
              <a:buNone/>
            </a:pPr>
            <a:endParaRPr lang="tr-TR" sz="2400" dirty="0" smtClean="0"/>
          </a:p>
          <a:p>
            <a:r>
              <a:rPr lang="tr-TR" sz="2400" dirty="0" smtClean="0"/>
              <a:t>Hasta aynı gün </a:t>
            </a:r>
            <a:r>
              <a:rPr lang="tr-TR" sz="2400" dirty="0" err="1" smtClean="0"/>
              <a:t>eksitus</a:t>
            </a:r>
            <a:r>
              <a:rPr lang="tr-TR" sz="2400" dirty="0" smtClean="0"/>
              <a:t> </a:t>
            </a:r>
            <a:r>
              <a:rPr lang="tr-TR" sz="2400" dirty="0"/>
              <a:t>oluyor.</a:t>
            </a:r>
          </a:p>
          <a:p>
            <a:endParaRPr lang="tr-TR" sz="2400" dirty="0"/>
          </a:p>
        </p:txBody>
      </p:sp>
    </p:spTree>
    <p:extLst>
      <p:ext uri="{BB962C8B-B14F-4D97-AF65-F5344CB8AC3E}">
        <p14:creationId xmlns:p14="http://schemas.microsoft.com/office/powerpoint/2010/main" val="15413956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838200" y="770021"/>
            <a:ext cx="10515600" cy="686172"/>
          </a:xfrm>
        </p:spPr>
        <p:txBody>
          <a:bodyPr/>
          <a:lstStyle/>
          <a:p>
            <a:pPr marL="0" indent="0">
              <a:buNone/>
            </a:pPr>
            <a:r>
              <a:rPr lang="tr-TR" dirty="0" smtClean="0"/>
              <a:t>                </a:t>
            </a:r>
            <a:r>
              <a:rPr lang="tr-TR" sz="2400" dirty="0"/>
              <a:t> </a:t>
            </a:r>
            <a:r>
              <a:rPr lang="tr-TR" sz="2400" dirty="0" smtClean="0"/>
              <a:t>      </a:t>
            </a:r>
            <a:r>
              <a:rPr lang="tr-TR" sz="2400" b="1" dirty="0" smtClean="0"/>
              <a:t>Son dönem böbrek yetmezliği tanısı  (09.02.2012) </a:t>
            </a:r>
            <a:endParaRPr lang="tr-TR" sz="2400" b="1" dirty="0"/>
          </a:p>
        </p:txBody>
      </p:sp>
      <p:sp>
        <p:nvSpPr>
          <p:cNvPr id="7" name="Aşağı Ok 6"/>
          <p:cNvSpPr/>
          <p:nvPr/>
        </p:nvSpPr>
        <p:spPr>
          <a:xfrm flipH="1">
            <a:off x="4946073" y="1373063"/>
            <a:ext cx="302934" cy="553916"/>
          </a:xfrm>
          <a:prstGeom prst="downArrow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8" name="Metin kutusu 7"/>
          <p:cNvSpPr txBox="1"/>
          <p:nvPr/>
        </p:nvSpPr>
        <p:spPr>
          <a:xfrm>
            <a:off x="4496596" y="2091513"/>
            <a:ext cx="173254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b="1" dirty="0" smtClean="0"/>
              <a:t>AVF </a:t>
            </a:r>
            <a:r>
              <a:rPr lang="tr-TR" sz="2400" b="1" dirty="0"/>
              <a:t>(</a:t>
            </a:r>
            <a:r>
              <a:rPr lang="tr-TR" sz="2400" b="1" dirty="0" smtClean="0"/>
              <a:t>4 kez)</a:t>
            </a:r>
            <a:endParaRPr lang="tr-TR" sz="2400" b="1" dirty="0"/>
          </a:p>
        </p:txBody>
      </p:sp>
      <p:sp>
        <p:nvSpPr>
          <p:cNvPr id="12" name="Metin kutusu 11"/>
          <p:cNvSpPr txBox="1"/>
          <p:nvPr/>
        </p:nvSpPr>
        <p:spPr>
          <a:xfrm>
            <a:off x="3129077" y="3235560"/>
            <a:ext cx="396444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/>
              <a:t>	</a:t>
            </a:r>
            <a:r>
              <a:rPr lang="tr-TR" sz="2400" b="1" dirty="0" smtClean="0"/>
              <a:t>Geçici </a:t>
            </a:r>
            <a:r>
              <a:rPr lang="tr-TR" sz="2400" b="1" dirty="0" err="1" smtClean="0"/>
              <a:t>kateter</a:t>
            </a:r>
            <a:r>
              <a:rPr lang="tr-TR" sz="2400" b="1" dirty="0" smtClean="0"/>
              <a:t> (24 kez)</a:t>
            </a:r>
          </a:p>
          <a:p>
            <a:r>
              <a:rPr lang="tr-TR" sz="2400" b="1" dirty="0"/>
              <a:t> </a:t>
            </a:r>
            <a:r>
              <a:rPr lang="tr-TR" sz="2400" b="1" dirty="0" smtClean="0"/>
              <a:t>             Kalıcı </a:t>
            </a:r>
            <a:r>
              <a:rPr lang="tr-TR" sz="2400" b="1" dirty="0" err="1" smtClean="0"/>
              <a:t>kateter</a:t>
            </a:r>
            <a:r>
              <a:rPr lang="tr-TR" sz="2400" b="1" dirty="0" smtClean="0"/>
              <a:t>  (10 kez)   </a:t>
            </a:r>
            <a:endParaRPr lang="tr-TR" sz="2400" b="1" dirty="0"/>
          </a:p>
        </p:txBody>
      </p:sp>
      <p:sp>
        <p:nvSpPr>
          <p:cNvPr id="13" name="Aşağı Ok 12"/>
          <p:cNvSpPr/>
          <p:nvPr/>
        </p:nvSpPr>
        <p:spPr>
          <a:xfrm flipH="1">
            <a:off x="5028365" y="4197795"/>
            <a:ext cx="272562" cy="553916"/>
          </a:xfrm>
          <a:prstGeom prst="downArrow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4" name="Aşağı Ok 13"/>
          <p:cNvSpPr/>
          <p:nvPr/>
        </p:nvSpPr>
        <p:spPr>
          <a:xfrm flipH="1">
            <a:off x="5003720" y="2657750"/>
            <a:ext cx="272562" cy="553916"/>
          </a:xfrm>
          <a:prstGeom prst="downArrow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dirty="0" smtClean="0"/>
              <a:t>  </a:t>
            </a:r>
            <a:endParaRPr lang="tr-TR" dirty="0"/>
          </a:p>
        </p:txBody>
      </p:sp>
      <p:sp>
        <p:nvSpPr>
          <p:cNvPr id="15" name="Metin kutusu 14"/>
          <p:cNvSpPr txBox="1"/>
          <p:nvPr/>
        </p:nvSpPr>
        <p:spPr>
          <a:xfrm>
            <a:off x="4478078" y="4882950"/>
            <a:ext cx="206585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b="1" dirty="0" smtClean="0"/>
              <a:t> AVG (3 kez)</a:t>
            </a:r>
            <a:endParaRPr lang="tr-TR" sz="2400" b="1" dirty="0"/>
          </a:p>
        </p:txBody>
      </p:sp>
      <p:sp>
        <p:nvSpPr>
          <p:cNvPr id="17" name="Aşağı Ok 16"/>
          <p:cNvSpPr/>
          <p:nvPr/>
        </p:nvSpPr>
        <p:spPr>
          <a:xfrm flipH="1">
            <a:off x="5033325" y="5391617"/>
            <a:ext cx="272562" cy="553916"/>
          </a:xfrm>
          <a:prstGeom prst="downArrow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8" name="Metin kutusu 17"/>
          <p:cNvSpPr txBox="1"/>
          <p:nvPr/>
        </p:nvSpPr>
        <p:spPr>
          <a:xfrm>
            <a:off x="4325673" y="6015790"/>
            <a:ext cx="21097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b="1" dirty="0" smtClean="0"/>
              <a:t>Periton diyalizi</a:t>
            </a:r>
            <a:endParaRPr lang="tr-TR" sz="2400" b="1" dirty="0"/>
          </a:p>
        </p:txBody>
      </p:sp>
    </p:spTree>
    <p:extLst>
      <p:ext uri="{BB962C8B-B14F-4D97-AF65-F5344CB8AC3E}">
        <p14:creationId xmlns:p14="http://schemas.microsoft.com/office/powerpoint/2010/main" val="23389894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838200" y="914400"/>
            <a:ext cx="10515600" cy="526256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tr-TR" sz="6600" dirty="0" smtClean="0"/>
          </a:p>
          <a:p>
            <a:pPr marL="0" indent="0" algn="ctr">
              <a:buNone/>
            </a:pPr>
            <a:endParaRPr lang="tr-TR" sz="4000" dirty="0" smtClean="0"/>
          </a:p>
          <a:p>
            <a:pPr marL="0" indent="0" algn="ctr">
              <a:buNone/>
            </a:pPr>
            <a:r>
              <a:rPr lang="tr-TR" sz="6600" b="1" dirty="0" smtClean="0">
                <a:solidFill>
                  <a:srgbClr val="C00000"/>
                </a:solidFill>
              </a:rPr>
              <a:t>TEŞEKKÜR </a:t>
            </a:r>
            <a:r>
              <a:rPr lang="tr-TR" sz="6600" b="1" dirty="0">
                <a:solidFill>
                  <a:srgbClr val="C00000"/>
                </a:solidFill>
              </a:rPr>
              <a:t>EDERİM</a:t>
            </a:r>
            <a:r>
              <a:rPr lang="tr-TR" sz="6600" b="1" dirty="0" smtClean="0">
                <a:solidFill>
                  <a:srgbClr val="C00000"/>
                </a:solidFill>
              </a:rPr>
              <a:t>🌼🎉</a:t>
            </a:r>
            <a:endParaRPr lang="tr-TR" sz="66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147957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2011</TotalTime>
  <Words>1405</Words>
  <Application>Microsoft Office PowerPoint</Application>
  <PresentationFormat>Geniş ekran</PresentationFormat>
  <Paragraphs>244</Paragraphs>
  <Slides>33</Slides>
  <Notes>2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3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33</vt:i4>
      </vt:variant>
    </vt:vector>
  </HeadingPairs>
  <TitlesOfParts>
    <vt:vector size="37" baseType="lpstr">
      <vt:lpstr>Arial</vt:lpstr>
      <vt:lpstr>Calibri</vt:lpstr>
      <vt:lpstr>Calibri Light</vt:lpstr>
      <vt:lpstr>Office Teması</vt:lpstr>
      <vt:lpstr> HEMODİYALİZ     OLGU SUNUMU</vt:lpstr>
      <vt:lpstr>PowerPoint Sunusu</vt:lpstr>
      <vt:lpstr>PowerPoint Sunusu</vt:lpstr>
      <vt:lpstr>ANAMNEZ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Sunusu</dc:title>
  <dc:creator>Fatih KUŞBURNU</dc:creator>
  <cp:lastModifiedBy>Etud</cp:lastModifiedBy>
  <cp:revision>156</cp:revision>
  <cp:lastPrinted>2022-10-31T12:41:51Z</cp:lastPrinted>
  <dcterms:created xsi:type="dcterms:W3CDTF">2022-10-18T08:46:18Z</dcterms:created>
  <dcterms:modified xsi:type="dcterms:W3CDTF">2022-11-09T14:26:49Z</dcterms:modified>
</cp:coreProperties>
</file>