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10" r:id="rId1"/>
  </p:sldMasterIdLst>
  <p:notesMasterIdLst>
    <p:notesMasterId r:id="rId40"/>
  </p:notesMasterIdLst>
  <p:sldIdLst>
    <p:sldId id="256" r:id="rId2"/>
    <p:sldId id="257" r:id="rId3"/>
    <p:sldId id="258" r:id="rId4"/>
    <p:sldId id="259" r:id="rId5"/>
    <p:sldId id="309" r:id="rId6"/>
    <p:sldId id="267" r:id="rId7"/>
    <p:sldId id="260" r:id="rId8"/>
    <p:sldId id="285" r:id="rId9"/>
    <p:sldId id="310" r:id="rId10"/>
    <p:sldId id="273" r:id="rId11"/>
    <p:sldId id="261" r:id="rId12"/>
    <p:sldId id="264" r:id="rId13"/>
    <p:sldId id="265" r:id="rId14"/>
    <p:sldId id="270" r:id="rId15"/>
    <p:sldId id="269" r:id="rId16"/>
    <p:sldId id="272" r:id="rId17"/>
    <p:sldId id="276" r:id="rId18"/>
    <p:sldId id="312" r:id="rId19"/>
    <p:sldId id="275" r:id="rId20"/>
    <p:sldId id="277" r:id="rId21"/>
    <p:sldId id="299" r:id="rId22"/>
    <p:sldId id="288" r:id="rId23"/>
    <p:sldId id="278" r:id="rId24"/>
    <p:sldId id="279" r:id="rId25"/>
    <p:sldId id="287" r:id="rId26"/>
    <p:sldId id="281" r:id="rId27"/>
    <p:sldId id="282" r:id="rId28"/>
    <p:sldId id="293" r:id="rId29"/>
    <p:sldId id="297" r:id="rId30"/>
    <p:sldId id="294" r:id="rId31"/>
    <p:sldId id="313" r:id="rId32"/>
    <p:sldId id="283" r:id="rId33"/>
    <p:sldId id="284" r:id="rId34"/>
    <p:sldId id="286" r:id="rId35"/>
    <p:sldId id="307" r:id="rId36"/>
    <p:sldId id="316" r:id="rId37"/>
    <p:sldId id="308" r:id="rId38"/>
    <p:sldId id="315" r:id="rId39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676" autoAdjust="0"/>
    <p:restoredTop sz="85019" autoAdjust="0"/>
  </p:normalViewPr>
  <p:slideViewPr>
    <p:cSldViewPr>
      <p:cViewPr varScale="1">
        <p:scale>
          <a:sx n="73" d="100"/>
          <a:sy n="73" d="100"/>
        </p:scale>
        <p:origin x="1133" y="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59800AD-DB61-429F-B3F0-41945F43229A}" type="doc">
      <dgm:prSet loTypeId="urn:microsoft.com/office/officeart/2005/8/layout/default#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D97DCA38-989D-4766-93E8-439DC79206E5}">
      <dgm:prSet phldrT="[Metin]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tr-TR" dirty="0">
              <a:solidFill>
                <a:schemeClr val="tx1"/>
              </a:solidFill>
              <a:latin typeface="+mj-lt"/>
              <a:cs typeface="Arial" panose="020B0604020202020204" pitchFamily="34" charset="0"/>
            </a:rPr>
            <a:t>Arter basıncı limit alarmları</a:t>
          </a:r>
          <a:endParaRPr lang="tr-TR" dirty="0">
            <a:solidFill>
              <a:schemeClr val="tx1"/>
            </a:solidFill>
          </a:endParaRPr>
        </a:p>
      </dgm:t>
    </dgm:pt>
    <dgm:pt modelId="{1DAC913C-EA61-4DD9-A500-A448F416E7A3}" type="parTrans" cxnId="{638D9596-ADE9-4164-8675-3A4E1E4CA0A8}">
      <dgm:prSet/>
      <dgm:spPr/>
      <dgm:t>
        <a:bodyPr/>
        <a:lstStyle/>
        <a:p>
          <a:endParaRPr lang="tr-TR"/>
        </a:p>
      </dgm:t>
    </dgm:pt>
    <dgm:pt modelId="{FD7BBE08-4EE8-460D-AF55-CDD6D224143F}" type="sibTrans" cxnId="{638D9596-ADE9-4164-8675-3A4E1E4CA0A8}">
      <dgm:prSet/>
      <dgm:spPr/>
      <dgm:t>
        <a:bodyPr/>
        <a:lstStyle/>
        <a:p>
          <a:endParaRPr lang="tr-TR"/>
        </a:p>
      </dgm:t>
    </dgm:pt>
    <dgm:pt modelId="{66EA421B-DC7B-4C32-AA43-7554A4E7E5D2}">
      <dgm:prSet phldrT="[Metin]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tr-TR" dirty="0" err="1">
              <a:solidFill>
                <a:schemeClr val="tx1"/>
              </a:solidFill>
              <a:latin typeface="+mj-lt"/>
              <a:cs typeface="Arial" panose="020B0604020202020204" pitchFamily="34" charset="0"/>
            </a:rPr>
            <a:t>Ven</a:t>
          </a:r>
          <a:r>
            <a:rPr lang="tr-TR" dirty="0">
              <a:solidFill>
                <a:schemeClr val="tx1"/>
              </a:solidFill>
              <a:latin typeface="+mj-lt"/>
              <a:cs typeface="Arial" panose="020B0604020202020204" pitchFamily="34" charset="0"/>
            </a:rPr>
            <a:t> basıncı limit alarmları</a:t>
          </a:r>
          <a:endParaRPr lang="tr-TR" dirty="0">
            <a:solidFill>
              <a:schemeClr val="tx1"/>
            </a:solidFill>
          </a:endParaRPr>
        </a:p>
      </dgm:t>
    </dgm:pt>
    <dgm:pt modelId="{AE1E5C88-BF7E-4228-BBF1-CAF1CD6CE6BD}" type="parTrans" cxnId="{E5AC1ECE-CCC7-4F58-A655-E3A9ACBD21EE}">
      <dgm:prSet/>
      <dgm:spPr/>
      <dgm:t>
        <a:bodyPr/>
        <a:lstStyle/>
        <a:p>
          <a:endParaRPr lang="tr-TR"/>
        </a:p>
      </dgm:t>
    </dgm:pt>
    <dgm:pt modelId="{98A49D53-D101-491A-ABAD-FD1A40BBBA2B}" type="sibTrans" cxnId="{E5AC1ECE-CCC7-4F58-A655-E3A9ACBD21EE}">
      <dgm:prSet/>
      <dgm:spPr/>
      <dgm:t>
        <a:bodyPr/>
        <a:lstStyle/>
        <a:p>
          <a:endParaRPr lang="tr-TR"/>
        </a:p>
      </dgm:t>
    </dgm:pt>
    <dgm:pt modelId="{BF0D9249-6E0A-44A8-B519-425AA6827425}">
      <dgm:prSet phldrT="[Metin]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tr-TR" dirty="0" err="1">
              <a:solidFill>
                <a:schemeClr val="tx1"/>
              </a:solidFill>
              <a:latin typeface="+mj-lt"/>
              <a:cs typeface="Arial" panose="020B0604020202020204" pitchFamily="34" charset="0"/>
            </a:rPr>
            <a:t>Heparin</a:t>
          </a:r>
          <a:r>
            <a:rPr lang="tr-TR" dirty="0">
              <a:solidFill>
                <a:schemeClr val="tx1"/>
              </a:solidFill>
              <a:latin typeface="+mj-lt"/>
              <a:cs typeface="Arial" panose="020B0604020202020204" pitchFamily="34" charset="0"/>
            </a:rPr>
            <a:t> pompası </a:t>
          </a:r>
          <a:endParaRPr lang="tr-TR" dirty="0">
            <a:solidFill>
              <a:schemeClr val="tx1"/>
            </a:solidFill>
          </a:endParaRPr>
        </a:p>
      </dgm:t>
    </dgm:pt>
    <dgm:pt modelId="{FF8C91B5-4C1D-451B-AFA6-6CE4EAD39C10}" type="parTrans" cxnId="{D7F1D5D7-6CB0-4D98-82CA-4022D1A4DAA7}">
      <dgm:prSet/>
      <dgm:spPr/>
      <dgm:t>
        <a:bodyPr/>
        <a:lstStyle/>
        <a:p>
          <a:endParaRPr lang="tr-TR"/>
        </a:p>
      </dgm:t>
    </dgm:pt>
    <dgm:pt modelId="{53BEF639-B947-45A2-84F2-06D73EF4AC0C}" type="sibTrans" cxnId="{D7F1D5D7-6CB0-4D98-82CA-4022D1A4DAA7}">
      <dgm:prSet/>
      <dgm:spPr/>
      <dgm:t>
        <a:bodyPr/>
        <a:lstStyle/>
        <a:p>
          <a:endParaRPr lang="tr-TR"/>
        </a:p>
      </dgm:t>
    </dgm:pt>
    <dgm:pt modelId="{1A4D95FF-0241-4B1A-86A1-BAFFDC6A3CF4}">
      <dgm:prSet phldrT="[Metin]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tr-TR" dirty="0" err="1">
              <a:solidFill>
                <a:schemeClr val="tx1"/>
              </a:solidFill>
              <a:latin typeface="+mj-lt"/>
              <a:cs typeface="Arial" panose="020B0604020202020204" pitchFamily="34" charset="0"/>
            </a:rPr>
            <a:t>Transmembran</a:t>
          </a:r>
          <a:r>
            <a:rPr lang="tr-TR" dirty="0">
              <a:solidFill>
                <a:schemeClr val="tx1"/>
              </a:solidFill>
              <a:latin typeface="+mj-lt"/>
              <a:cs typeface="Arial" panose="020B0604020202020204" pitchFamily="34" charset="0"/>
            </a:rPr>
            <a:t> (TMP ) </a:t>
          </a:r>
          <a:endParaRPr lang="tr-TR" dirty="0">
            <a:solidFill>
              <a:schemeClr val="tx1"/>
            </a:solidFill>
          </a:endParaRPr>
        </a:p>
      </dgm:t>
    </dgm:pt>
    <dgm:pt modelId="{52F323CF-6EAC-4E9B-9C31-B9A6E158F06C}" type="parTrans" cxnId="{61543900-42D7-4BA7-A550-51326FE63CFB}">
      <dgm:prSet/>
      <dgm:spPr/>
      <dgm:t>
        <a:bodyPr/>
        <a:lstStyle/>
        <a:p>
          <a:endParaRPr lang="tr-TR"/>
        </a:p>
      </dgm:t>
    </dgm:pt>
    <dgm:pt modelId="{0243702D-4A53-47B6-8F24-72F680DE8916}" type="sibTrans" cxnId="{61543900-42D7-4BA7-A550-51326FE63CFB}">
      <dgm:prSet/>
      <dgm:spPr/>
      <dgm:t>
        <a:bodyPr/>
        <a:lstStyle/>
        <a:p>
          <a:endParaRPr lang="tr-TR"/>
        </a:p>
      </dgm:t>
    </dgm:pt>
    <dgm:pt modelId="{EB7F5C9A-B555-4F48-8F65-FEC99AEFE9D4}">
      <dgm:prSet phldrT="[Metin]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tr-TR" dirty="0" err="1">
              <a:solidFill>
                <a:schemeClr val="tx1"/>
              </a:solidFill>
              <a:latin typeface="+mj-lt"/>
              <a:cs typeface="Arial" panose="020B0604020202020204" pitchFamily="34" charset="0"/>
            </a:rPr>
            <a:t>Air</a:t>
          </a:r>
          <a:r>
            <a:rPr lang="tr-TR" dirty="0">
              <a:solidFill>
                <a:schemeClr val="tx1"/>
              </a:solidFill>
              <a:latin typeface="+mj-lt"/>
              <a:cs typeface="Arial" panose="020B0604020202020204" pitchFamily="34" charset="0"/>
            </a:rPr>
            <a:t> </a:t>
          </a:r>
          <a:r>
            <a:rPr lang="tr-TR" dirty="0" err="1">
              <a:solidFill>
                <a:schemeClr val="tx1"/>
              </a:solidFill>
              <a:latin typeface="+mj-lt"/>
              <a:cs typeface="Arial" panose="020B0604020202020204" pitchFamily="34" charset="0"/>
            </a:rPr>
            <a:t>dedektör</a:t>
          </a:r>
          <a:r>
            <a:rPr lang="tr-TR" dirty="0">
              <a:solidFill>
                <a:schemeClr val="tx1"/>
              </a:solidFill>
              <a:latin typeface="+mj-lt"/>
              <a:cs typeface="Arial" panose="020B0604020202020204" pitchFamily="34" charset="0"/>
            </a:rPr>
            <a:t> </a:t>
          </a:r>
          <a:endParaRPr lang="tr-TR" dirty="0">
            <a:solidFill>
              <a:schemeClr val="tx1"/>
            </a:solidFill>
          </a:endParaRPr>
        </a:p>
      </dgm:t>
    </dgm:pt>
    <dgm:pt modelId="{36C1129C-DFD2-444A-9417-84A4866BD160}" type="parTrans" cxnId="{F1D1855D-9D83-4128-B9E6-08F75724B161}">
      <dgm:prSet/>
      <dgm:spPr/>
      <dgm:t>
        <a:bodyPr/>
        <a:lstStyle/>
        <a:p>
          <a:endParaRPr lang="tr-TR"/>
        </a:p>
      </dgm:t>
    </dgm:pt>
    <dgm:pt modelId="{8CFDA245-0178-416D-9758-B7FB2EEA1245}" type="sibTrans" cxnId="{F1D1855D-9D83-4128-B9E6-08F75724B161}">
      <dgm:prSet/>
      <dgm:spPr/>
      <dgm:t>
        <a:bodyPr/>
        <a:lstStyle/>
        <a:p>
          <a:endParaRPr lang="tr-TR"/>
        </a:p>
      </dgm:t>
    </dgm:pt>
    <dgm:pt modelId="{EC9BE83A-1D0F-47F4-8903-2C69552AF4F6}" type="pres">
      <dgm:prSet presAssocID="{F59800AD-DB61-429F-B3F0-41945F43229A}" presName="diagram" presStyleCnt="0">
        <dgm:presLayoutVars>
          <dgm:dir/>
          <dgm:resizeHandles val="exact"/>
        </dgm:presLayoutVars>
      </dgm:prSet>
      <dgm:spPr/>
    </dgm:pt>
    <dgm:pt modelId="{FE185A75-1BDA-4559-80B1-83797EF8CBF8}" type="pres">
      <dgm:prSet presAssocID="{D97DCA38-989D-4766-93E8-439DC79206E5}" presName="node" presStyleLbl="node1" presStyleIdx="0" presStyleCnt="5">
        <dgm:presLayoutVars>
          <dgm:bulletEnabled val="1"/>
        </dgm:presLayoutVars>
      </dgm:prSet>
      <dgm:spPr/>
    </dgm:pt>
    <dgm:pt modelId="{C1EC58E2-4A7D-48FA-97A0-B0C90DE33393}" type="pres">
      <dgm:prSet presAssocID="{FD7BBE08-4EE8-460D-AF55-CDD6D224143F}" presName="sibTrans" presStyleCnt="0"/>
      <dgm:spPr/>
    </dgm:pt>
    <dgm:pt modelId="{C2902E6D-99EF-45AE-87D9-8FF460916DE5}" type="pres">
      <dgm:prSet presAssocID="{66EA421B-DC7B-4C32-AA43-7554A4E7E5D2}" presName="node" presStyleLbl="node1" presStyleIdx="1" presStyleCnt="5">
        <dgm:presLayoutVars>
          <dgm:bulletEnabled val="1"/>
        </dgm:presLayoutVars>
      </dgm:prSet>
      <dgm:spPr/>
    </dgm:pt>
    <dgm:pt modelId="{5EEEDA6A-96B5-4B3A-897A-EBDB7A660578}" type="pres">
      <dgm:prSet presAssocID="{98A49D53-D101-491A-ABAD-FD1A40BBBA2B}" presName="sibTrans" presStyleCnt="0"/>
      <dgm:spPr/>
    </dgm:pt>
    <dgm:pt modelId="{D40913D8-EBE9-4B1F-91A1-91C6D7B86258}" type="pres">
      <dgm:prSet presAssocID="{BF0D9249-6E0A-44A8-B519-425AA6827425}" presName="node" presStyleLbl="node1" presStyleIdx="2" presStyleCnt="5">
        <dgm:presLayoutVars>
          <dgm:bulletEnabled val="1"/>
        </dgm:presLayoutVars>
      </dgm:prSet>
      <dgm:spPr/>
    </dgm:pt>
    <dgm:pt modelId="{EB7F204D-CCCA-4F45-BF4F-E241FBAF79AA}" type="pres">
      <dgm:prSet presAssocID="{53BEF639-B947-45A2-84F2-06D73EF4AC0C}" presName="sibTrans" presStyleCnt="0"/>
      <dgm:spPr/>
    </dgm:pt>
    <dgm:pt modelId="{F035DA25-CEAD-44AD-B27D-5911D5DD00AC}" type="pres">
      <dgm:prSet presAssocID="{1A4D95FF-0241-4B1A-86A1-BAFFDC6A3CF4}" presName="node" presStyleLbl="node1" presStyleIdx="3" presStyleCnt="5">
        <dgm:presLayoutVars>
          <dgm:bulletEnabled val="1"/>
        </dgm:presLayoutVars>
      </dgm:prSet>
      <dgm:spPr/>
    </dgm:pt>
    <dgm:pt modelId="{668E800D-2A0D-46DC-BC27-EE26557337FA}" type="pres">
      <dgm:prSet presAssocID="{0243702D-4A53-47B6-8F24-72F680DE8916}" presName="sibTrans" presStyleCnt="0"/>
      <dgm:spPr/>
    </dgm:pt>
    <dgm:pt modelId="{E9641C33-3BC6-4A13-8D6A-C047017AE4DA}" type="pres">
      <dgm:prSet presAssocID="{EB7F5C9A-B555-4F48-8F65-FEC99AEFE9D4}" presName="node" presStyleLbl="node1" presStyleIdx="4" presStyleCnt="5">
        <dgm:presLayoutVars>
          <dgm:bulletEnabled val="1"/>
        </dgm:presLayoutVars>
      </dgm:prSet>
      <dgm:spPr/>
    </dgm:pt>
  </dgm:ptLst>
  <dgm:cxnLst>
    <dgm:cxn modelId="{61543900-42D7-4BA7-A550-51326FE63CFB}" srcId="{F59800AD-DB61-429F-B3F0-41945F43229A}" destId="{1A4D95FF-0241-4B1A-86A1-BAFFDC6A3CF4}" srcOrd="3" destOrd="0" parTransId="{52F323CF-6EAC-4E9B-9C31-B9A6E158F06C}" sibTransId="{0243702D-4A53-47B6-8F24-72F680DE8916}"/>
    <dgm:cxn modelId="{F1D1855D-9D83-4128-B9E6-08F75724B161}" srcId="{F59800AD-DB61-429F-B3F0-41945F43229A}" destId="{EB7F5C9A-B555-4F48-8F65-FEC99AEFE9D4}" srcOrd="4" destOrd="0" parTransId="{36C1129C-DFD2-444A-9417-84A4866BD160}" sibTransId="{8CFDA245-0178-416D-9758-B7FB2EEA1245}"/>
    <dgm:cxn modelId="{4F112C67-66D4-4A01-8025-66764273E273}" type="presOf" srcId="{1A4D95FF-0241-4B1A-86A1-BAFFDC6A3CF4}" destId="{F035DA25-CEAD-44AD-B27D-5911D5DD00AC}" srcOrd="0" destOrd="0" presId="urn:microsoft.com/office/officeart/2005/8/layout/default#1"/>
    <dgm:cxn modelId="{45463C57-1C87-4F07-AA04-8882563D726C}" type="presOf" srcId="{BF0D9249-6E0A-44A8-B519-425AA6827425}" destId="{D40913D8-EBE9-4B1F-91A1-91C6D7B86258}" srcOrd="0" destOrd="0" presId="urn:microsoft.com/office/officeart/2005/8/layout/default#1"/>
    <dgm:cxn modelId="{1CE2F07B-205C-4CD8-94C7-1887C01E9ECE}" type="presOf" srcId="{D97DCA38-989D-4766-93E8-439DC79206E5}" destId="{FE185A75-1BDA-4559-80B1-83797EF8CBF8}" srcOrd="0" destOrd="0" presId="urn:microsoft.com/office/officeart/2005/8/layout/default#1"/>
    <dgm:cxn modelId="{638D9596-ADE9-4164-8675-3A4E1E4CA0A8}" srcId="{F59800AD-DB61-429F-B3F0-41945F43229A}" destId="{D97DCA38-989D-4766-93E8-439DC79206E5}" srcOrd="0" destOrd="0" parTransId="{1DAC913C-EA61-4DD9-A500-A448F416E7A3}" sibTransId="{FD7BBE08-4EE8-460D-AF55-CDD6D224143F}"/>
    <dgm:cxn modelId="{153326AB-D214-4811-870E-1A9601EE4BB7}" type="presOf" srcId="{66EA421B-DC7B-4C32-AA43-7554A4E7E5D2}" destId="{C2902E6D-99EF-45AE-87D9-8FF460916DE5}" srcOrd="0" destOrd="0" presId="urn:microsoft.com/office/officeart/2005/8/layout/default#1"/>
    <dgm:cxn modelId="{E5AC1ECE-CCC7-4F58-A655-E3A9ACBD21EE}" srcId="{F59800AD-DB61-429F-B3F0-41945F43229A}" destId="{66EA421B-DC7B-4C32-AA43-7554A4E7E5D2}" srcOrd="1" destOrd="0" parTransId="{AE1E5C88-BF7E-4228-BBF1-CAF1CD6CE6BD}" sibTransId="{98A49D53-D101-491A-ABAD-FD1A40BBBA2B}"/>
    <dgm:cxn modelId="{1908EACF-2A58-4BD6-A238-2C54A1B9F0D6}" type="presOf" srcId="{EB7F5C9A-B555-4F48-8F65-FEC99AEFE9D4}" destId="{E9641C33-3BC6-4A13-8D6A-C047017AE4DA}" srcOrd="0" destOrd="0" presId="urn:microsoft.com/office/officeart/2005/8/layout/default#1"/>
    <dgm:cxn modelId="{D7F1D5D7-6CB0-4D98-82CA-4022D1A4DAA7}" srcId="{F59800AD-DB61-429F-B3F0-41945F43229A}" destId="{BF0D9249-6E0A-44A8-B519-425AA6827425}" srcOrd="2" destOrd="0" parTransId="{FF8C91B5-4C1D-451B-AFA6-6CE4EAD39C10}" sibTransId="{53BEF639-B947-45A2-84F2-06D73EF4AC0C}"/>
    <dgm:cxn modelId="{B12499EB-F56B-4DF5-876E-22CA45D906EE}" type="presOf" srcId="{F59800AD-DB61-429F-B3F0-41945F43229A}" destId="{EC9BE83A-1D0F-47F4-8903-2C69552AF4F6}" srcOrd="0" destOrd="0" presId="urn:microsoft.com/office/officeart/2005/8/layout/default#1"/>
    <dgm:cxn modelId="{1D50AEC4-2E5A-41D2-9608-2A77050C4263}" type="presParOf" srcId="{EC9BE83A-1D0F-47F4-8903-2C69552AF4F6}" destId="{FE185A75-1BDA-4559-80B1-83797EF8CBF8}" srcOrd="0" destOrd="0" presId="urn:microsoft.com/office/officeart/2005/8/layout/default#1"/>
    <dgm:cxn modelId="{33D65049-0CD4-4DE4-84A3-B5A7AB8CE59E}" type="presParOf" srcId="{EC9BE83A-1D0F-47F4-8903-2C69552AF4F6}" destId="{C1EC58E2-4A7D-48FA-97A0-B0C90DE33393}" srcOrd="1" destOrd="0" presId="urn:microsoft.com/office/officeart/2005/8/layout/default#1"/>
    <dgm:cxn modelId="{9AE2097F-5F7B-4D70-A59F-3B4DF3210684}" type="presParOf" srcId="{EC9BE83A-1D0F-47F4-8903-2C69552AF4F6}" destId="{C2902E6D-99EF-45AE-87D9-8FF460916DE5}" srcOrd="2" destOrd="0" presId="urn:microsoft.com/office/officeart/2005/8/layout/default#1"/>
    <dgm:cxn modelId="{646D631C-372D-4563-9AD9-75B4F9D738CB}" type="presParOf" srcId="{EC9BE83A-1D0F-47F4-8903-2C69552AF4F6}" destId="{5EEEDA6A-96B5-4B3A-897A-EBDB7A660578}" srcOrd="3" destOrd="0" presId="urn:microsoft.com/office/officeart/2005/8/layout/default#1"/>
    <dgm:cxn modelId="{1D025777-1986-4960-A459-032A82BDB1A5}" type="presParOf" srcId="{EC9BE83A-1D0F-47F4-8903-2C69552AF4F6}" destId="{D40913D8-EBE9-4B1F-91A1-91C6D7B86258}" srcOrd="4" destOrd="0" presId="urn:microsoft.com/office/officeart/2005/8/layout/default#1"/>
    <dgm:cxn modelId="{9EDDE37F-C8EA-4702-B803-110CFE707294}" type="presParOf" srcId="{EC9BE83A-1D0F-47F4-8903-2C69552AF4F6}" destId="{EB7F204D-CCCA-4F45-BF4F-E241FBAF79AA}" srcOrd="5" destOrd="0" presId="urn:microsoft.com/office/officeart/2005/8/layout/default#1"/>
    <dgm:cxn modelId="{9E67FA5D-7916-4523-83E3-EDFE98976F39}" type="presParOf" srcId="{EC9BE83A-1D0F-47F4-8903-2C69552AF4F6}" destId="{F035DA25-CEAD-44AD-B27D-5911D5DD00AC}" srcOrd="6" destOrd="0" presId="urn:microsoft.com/office/officeart/2005/8/layout/default#1"/>
    <dgm:cxn modelId="{3955833B-D3F1-4F4A-951B-1E426945854B}" type="presParOf" srcId="{EC9BE83A-1D0F-47F4-8903-2C69552AF4F6}" destId="{668E800D-2A0D-46DC-BC27-EE26557337FA}" srcOrd="7" destOrd="0" presId="urn:microsoft.com/office/officeart/2005/8/layout/default#1"/>
    <dgm:cxn modelId="{59938A3D-DF52-44B8-B167-27664300CACC}" type="presParOf" srcId="{EC9BE83A-1D0F-47F4-8903-2C69552AF4F6}" destId="{E9641C33-3BC6-4A13-8D6A-C047017AE4DA}" srcOrd="8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185A75-1BDA-4559-80B1-83797EF8CBF8}">
      <dsp:nvSpPr>
        <dsp:cNvPr id="0" name=""/>
        <dsp:cNvSpPr/>
      </dsp:nvSpPr>
      <dsp:spPr>
        <a:xfrm>
          <a:off x="0" y="523080"/>
          <a:ext cx="2571749" cy="1543050"/>
        </a:xfrm>
        <a:prstGeom prst="rect">
          <a:avLst/>
        </a:prstGeom>
        <a:solidFill>
          <a:schemeClr val="bg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000" kern="1200" dirty="0">
              <a:solidFill>
                <a:schemeClr val="tx1"/>
              </a:solidFill>
              <a:latin typeface="+mj-lt"/>
              <a:cs typeface="Arial" panose="020B0604020202020204" pitchFamily="34" charset="0"/>
            </a:rPr>
            <a:t>Arter basıncı limit alarmları</a:t>
          </a:r>
          <a:endParaRPr lang="tr-TR" sz="3000" kern="1200" dirty="0">
            <a:solidFill>
              <a:schemeClr val="tx1"/>
            </a:solidFill>
          </a:endParaRPr>
        </a:p>
      </dsp:txBody>
      <dsp:txXfrm>
        <a:off x="0" y="523080"/>
        <a:ext cx="2571749" cy="1543050"/>
      </dsp:txXfrm>
    </dsp:sp>
    <dsp:sp modelId="{C2902E6D-99EF-45AE-87D9-8FF460916DE5}">
      <dsp:nvSpPr>
        <dsp:cNvPr id="0" name=""/>
        <dsp:cNvSpPr/>
      </dsp:nvSpPr>
      <dsp:spPr>
        <a:xfrm>
          <a:off x="2828925" y="523080"/>
          <a:ext cx="2571749" cy="1543050"/>
        </a:xfrm>
        <a:prstGeom prst="rect">
          <a:avLst/>
        </a:prstGeom>
        <a:solidFill>
          <a:schemeClr val="bg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000" kern="1200" dirty="0" err="1">
              <a:solidFill>
                <a:schemeClr val="tx1"/>
              </a:solidFill>
              <a:latin typeface="+mj-lt"/>
              <a:cs typeface="Arial" panose="020B0604020202020204" pitchFamily="34" charset="0"/>
            </a:rPr>
            <a:t>Ven</a:t>
          </a:r>
          <a:r>
            <a:rPr lang="tr-TR" sz="3000" kern="1200" dirty="0">
              <a:solidFill>
                <a:schemeClr val="tx1"/>
              </a:solidFill>
              <a:latin typeface="+mj-lt"/>
              <a:cs typeface="Arial" panose="020B0604020202020204" pitchFamily="34" charset="0"/>
            </a:rPr>
            <a:t> basıncı limit alarmları</a:t>
          </a:r>
          <a:endParaRPr lang="tr-TR" sz="3000" kern="1200" dirty="0">
            <a:solidFill>
              <a:schemeClr val="tx1"/>
            </a:solidFill>
          </a:endParaRPr>
        </a:p>
      </dsp:txBody>
      <dsp:txXfrm>
        <a:off x="2828925" y="523080"/>
        <a:ext cx="2571749" cy="1543050"/>
      </dsp:txXfrm>
    </dsp:sp>
    <dsp:sp modelId="{D40913D8-EBE9-4B1F-91A1-91C6D7B86258}">
      <dsp:nvSpPr>
        <dsp:cNvPr id="0" name=""/>
        <dsp:cNvSpPr/>
      </dsp:nvSpPr>
      <dsp:spPr>
        <a:xfrm>
          <a:off x="5657849" y="523080"/>
          <a:ext cx="2571749" cy="1543050"/>
        </a:xfrm>
        <a:prstGeom prst="rect">
          <a:avLst/>
        </a:prstGeom>
        <a:solidFill>
          <a:schemeClr val="bg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000" kern="1200" dirty="0" err="1">
              <a:solidFill>
                <a:schemeClr val="tx1"/>
              </a:solidFill>
              <a:latin typeface="+mj-lt"/>
              <a:cs typeface="Arial" panose="020B0604020202020204" pitchFamily="34" charset="0"/>
            </a:rPr>
            <a:t>Heparin</a:t>
          </a:r>
          <a:r>
            <a:rPr lang="tr-TR" sz="3000" kern="1200" dirty="0">
              <a:solidFill>
                <a:schemeClr val="tx1"/>
              </a:solidFill>
              <a:latin typeface="+mj-lt"/>
              <a:cs typeface="Arial" panose="020B0604020202020204" pitchFamily="34" charset="0"/>
            </a:rPr>
            <a:t> pompası </a:t>
          </a:r>
          <a:endParaRPr lang="tr-TR" sz="3000" kern="1200" dirty="0">
            <a:solidFill>
              <a:schemeClr val="tx1"/>
            </a:solidFill>
          </a:endParaRPr>
        </a:p>
      </dsp:txBody>
      <dsp:txXfrm>
        <a:off x="5657849" y="523080"/>
        <a:ext cx="2571749" cy="1543050"/>
      </dsp:txXfrm>
    </dsp:sp>
    <dsp:sp modelId="{F035DA25-CEAD-44AD-B27D-5911D5DD00AC}">
      <dsp:nvSpPr>
        <dsp:cNvPr id="0" name=""/>
        <dsp:cNvSpPr/>
      </dsp:nvSpPr>
      <dsp:spPr>
        <a:xfrm>
          <a:off x="1414462" y="2323305"/>
          <a:ext cx="2571749" cy="1543050"/>
        </a:xfrm>
        <a:prstGeom prst="rect">
          <a:avLst/>
        </a:prstGeom>
        <a:solidFill>
          <a:schemeClr val="bg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000" kern="1200" dirty="0" err="1">
              <a:solidFill>
                <a:schemeClr val="tx1"/>
              </a:solidFill>
              <a:latin typeface="+mj-lt"/>
              <a:cs typeface="Arial" panose="020B0604020202020204" pitchFamily="34" charset="0"/>
            </a:rPr>
            <a:t>Transmembran</a:t>
          </a:r>
          <a:r>
            <a:rPr lang="tr-TR" sz="3000" kern="1200" dirty="0">
              <a:solidFill>
                <a:schemeClr val="tx1"/>
              </a:solidFill>
              <a:latin typeface="+mj-lt"/>
              <a:cs typeface="Arial" panose="020B0604020202020204" pitchFamily="34" charset="0"/>
            </a:rPr>
            <a:t> (TMP ) </a:t>
          </a:r>
          <a:endParaRPr lang="tr-TR" sz="3000" kern="1200" dirty="0">
            <a:solidFill>
              <a:schemeClr val="tx1"/>
            </a:solidFill>
          </a:endParaRPr>
        </a:p>
      </dsp:txBody>
      <dsp:txXfrm>
        <a:off x="1414462" y="2323305"/>
        <a:ext cx="2571749" cy="1543050"/>
      </dsp:txXfrm>
    </dsp:sp>
    <dsp:sp modelId="{E9641C33-3BC6-4A13-8D6A-C047017AE4DA}">
      <dsp:nvSpPr>
        <dsp:cNvPr id="0" name=""/>
        <dsp:cNvSpPr/>
      </dsp:nvSpPr>
      <dsp:spPr>
        <a:xfrm>
          <a:off x="4243387" y="2323305"/>
          <a:ext cx="2571749" cy="1543050"/>
        </a:xfrm>
        <a:prstGeom prst="rect">
          <a:avLst/>
        </a:prstGeom>
        <a:solidFill>
          <a:schemeClr val="bg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000" kern="1200" dirty="0" err="1">
              <a:solidFill>
                <a:schemeClr val="tx1"/>
              </a:solidFill>
              <a:latin typeface="+mj-lt"/>
              <a:cs typeface="Arial" panose="020B0604020202020204" pitchFamily="34" charset="0"/>
            </a:rPr>
            <a:t>Air</a:t>
          </a:r>
          <a:r>
            <a:rPr lang="tr-TR" sz="3000" kern="1200" dirty="0">
              <a:solidFill>
                <a:schemeClr val="tx1"/>
              </a:solidFill>
              <a:latin typeface="+mj-lt"/>
              <a:cs typeface="Arial" panose="020B0604020202020204" pitchFamily="34" charset="0"/>
            </a:rPr>
            <a:t> </a:t>
          </a:r>
          <a:r>
            <a:rPr lang="tr-TR" sz="3000" kern="1200" dirty="0" err="1">
              <a:solidFill>
                <a:schemeClr val="tx1"/>
              </a:solidFill>
              <a:latin typeface="+mj-lt"/>
              <a:cs typeface="Arial" panose="020B0604020202020204" pitchFamily="34" charset="0"/>
            </a:rPr>
            <a:t>dedektör</a:t>
          </a:r>
          <a:r>
            <a:rPr lang="tr-TR" sz="3000" kern="1200" dirty="0">
              <a:solidFill>
                <a:schemeClr val="tx1"/>
              </a:solidFill>
              <a:latin typeface="+mj-lt"/>
              <a:cs typeface="Arial" panose="020B0604020202020204" pitchFamily="34" charset="0"/>
            </a:rPr>
            <a:t> </a:t>
          </a:r>
          <a:endParaRPr lang="tr-TR" sz="3000" kern="1200" dirty="0">
            <a:solidFill>
              <a:schemeClr val="tx1"/>
            </a:solidFill>
          </a:endParaRPr>
        </a:p>
      </dsp:txBody>
      <dsp:txXfrm>
        <a:off x="4243387" y="2323305"/>
        <a:ext cx="2571749" cy="15430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EF0CB0-0D6C-4C85-89A0-F4DB8989A662}" type="datetimeFigureOut">
              <a:rPr lang="tr-TR" smtClean="0"/>
              <a:pPr/>
              <a:t>10.11.2022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6EE925-7169-4543-9B6C-599EEE404595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705804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r-TR" dirty="0" err="1"/>
              <a:t>Deaerasyon</a:t>
            </a:r>
            <a:r>
              <a:rPr lang="tr-TR" dirty="0"/>
              <a:t> Modülü</a:t>
            </a:r>
          </a:p>
          <a:p>
            <a:endParaRPr lang="tr-TR" dirty="0"/>
          </a:p>
          <a:p>
            <a:r>
              <a:rPr lang="tr-TR" dirty="0" err="1"/>
              <a:t>Deaerasyon</a:t>
            </a:r>
            <a:r>
              <a:rPr lang="tr-TR" dirty="0"/>
              <a:t> modülü diyaliz sıvısı içerisinde bulunan havanın alınması-</a:t>
            </a:r>
          </a:p>
          <a:p>
            <a:r>
              <a:rPr lang="tr-TR" dirty="0" err="1"/>
              <a:t>nı</a:t>
            </a:r>
            <a:r>
              <a:rPr lang="tr-TR" dirty="0"/>
              <a:t> sağlamaktadır. Çünkü diyaliz cihazına saf su, su sisteminden belli bir</a:t>
            </a:r>
          </a:p>
          <a:p>
            <a:endParaRPr lang="tr-TR" dirty="0"/>
          </a:p>
          <a:p>
            <a:r>
              <a:rPr lang="tr-TR" dirty="0"/>
              <a:t>basınçla gelmekte ve içerisinde çözünmüş hava barındırmaktadır. Diyaliz</a:t>
            </a:r>
          </a:p>
          <a:p>
            <a:r>
              <a:rPr lang="tr-TR" dirty="0"/>
              <a:t>sıvısı içerisinde bulunan havanın atılmaması durumunda;</a:t>
            </a:r>
          </a:p>
          <a:p>
            <a:r>
              <a:rPr lang="az-Cyrl-AZ" dirty="0"/>
              <a:t>ӹ </a:t>
            </a:r>
            <a:r>
              <a:rPr lang="tr-TR" dirty="0" err="1"/>
              <a:t>Diyalizörde</a:t>
            </a:r>
            <a:r>
              <a:rPr lang="tr-TR" dirty="0"/>
              <a:t> akım güçlüğüne,</a:t>
            </a:r>
          </a:p>
          <a:p>
            <a:r>
              <a:rPr lang="az-Cyrl-AZ" dirty="0"/>
              <a:t>ӹ </a:t>
            </a:r>
            <a:r>
              <a:rPr lang="tr-TR" dirty="0"/>
              <a:t>Diyaliz cihazının sık sık hava alarmı vererek sürekli durmasına,</a:t>
            </a:r>
          </a:p>
          <a:p>
            <a:r>
              <a:rPr lang="az-Cyrl-AZ" dirty="0"/>
              <a:t>ӹ </a:t>
            </a:r>
            <a:r>
              <a:rPr lang="tr-TR" dirty="0"/>
              <a:t>Kan kaçağı, </a:t>
            </a:r>
            <a:r>
              <a:rPr lang="tr-TR" dirty="0" err="1"/>
              <a:t>volümerik</a:t>
            </a:r>
            <a:r>
              <a:rPr lang="tr-TR" dirty="0"/>
              <a:t> panellerin, </a:t>
            </a:r>
            <a:r>
              <a:rPr lang="tr-TR" dirty="0" err="1"/>
              <a:t>kondüktivite</a:t>
            </a:r>
            <a:r>
              <a:rPr lang="tr-TR" dirty="0"/>
              <a:t> veya ısı monitörlerinin</a:t>
            </a:r>
          </a:p>
          <a:p>
            <a:r>
              <a:rPr lang="tr-TR" dirty="0"/>
              <a:t>yanlış ölçümler yapmasına,</a:t>
            </a:r>
          </a:p>
          <a:p>
            <a:r>
              <a:rPr lang="az-Cyrl-AZ" dirty="0"/>
              <a:t>ӹ </a:t>
            </a:r>
            <a:r>
              <a:rPr lang="tr-TR" dirty="0" err="1"/>
              <a:t>Diyalizör</a:t>
            </a:r>
            <a:r>
              <a:rPr lang="tr-TR" dirty="0"/>
              <a:t> içerisine geçen hava kabarcıkları kan-</a:t>
            </a:r>
            <a:r>
              <a:rPr lang="tr-TR" dirty="0" err="1"/>
              <a:t>diyalizat</a:t>
            </a:r>
            <a:r>
              <a:rPr lang="tr-TR" dirty="0"/>
              <a:t> geçiş yüzey alanını</a:t>
            </a:r>
          </a:p>
          <a:p>
            <a:r>
              <a:rPr lang="tr-TR" dirty="0"/>
              <a:t>azaltarak diyaliz etkinliğinin azalmasına,</a:t>
            </a:r>
          </a:p>
          <a:p>
            <a:r>
              <a:rPr lang="az-Cyrl-AZ" dirty="0"/>
              <a:t>ӹ </a:t>
            </a:r>
            <a:r>
              <a:rPr lang="tr-TR" dirty="0" err="1"/>
              <a:t>Extrakorporeal</a:t>
            </a:r>
            <a:r>
              <a:rPr lang="tr-TR" dirty="0"/>
              <a:t> kan dolaşımına geçen hava kabarcıkları pıhtı oluşumunun</a:t>
            </a:r>
          </a:p>
          <a:p>
            <a:r>
              <a:rPr lang="tr-TR" dirty="0"/>
              <a:t>hızlanmasına,</a:t>
            </a:r>
          </a:p>
          <a:p>
            <a:r>
              <a:rPr lang="az-Cyrl-AZ" dirty="0"/>
              <a:t>ӹ </a:t>
            </a:r>
            <a:r>
              <a:rPr lang="tr-TR" dirty="0"/>
              <a:t>Hava </a:t>
            </a:r>
            <a:r>
              <a:rPr lang="tr-TR" dirty="0" err="1"/>
              <a:t>embolisine</a:t>
            </a:r>
            <a:r>
              <a:rPr lang="tr-TR" dirty="0"/>
              <a:t> neden </a:t>
            </a:r>
            <a:r>
              <a:rPr lang="tr-TR" dirty="0" err="1"/>
              <a:t>olmabilmektedir</a:t>
            </a:r>
            <a:r>
              <a:rPr lang="tr-TR" dirty="0"/>
              <a:t> (2,3).</a:t>
            </a: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6EE925-7169-4543-9B6C-599EEE404595}" type="slidenum">
              <a:rPr lang="tr-TR" smtClean="0"/>
              <a:pPr/>
              <a:t>3</a:t>
            </a:fld>
            <a:endParaRPr lang="tr-T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6EE925-7169-4543-9B6C-599EEE404595}" type="slidenum">
              <a:rPr lang="tr-TR" smtClean="0"/>
              <a:pPr/>
              <a:t>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650430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6EE925-7169-4543-9B6C-599EEE404595}" type="slidenum">
              <a:rPr lang="tr-TR" smtClean="0"/>
              <a:pPr/>
              <a:t>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213793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6EE925-7169-4543-9B6C-599EEE404595}" type="slidenum">
              <a:rPr lang="tr-TR" smtClean="0"/>
              <a:pPr/>
              <a:t>13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878556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6EE925-7169-4543-9B6C-599EEE404595}" type="slidenum">
              <a:rPr lang="tr-TR" smtClean="0"/>
              <a:pPr/>
              <a:t>16</a:t>
            </a:fld>
            <a:endParaRPr lang="tr-T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err="1"/>
              <a:t>Diyalizat</a:t>
            </a:r>
            <a:r>
              <a:rPr lang="tr-TR" dirty="0"/>
              <a:t> dolaşımı  şu </a:t>
            </a:r>
            <a:r>
              <a:rPr lang="tr-TR" dirty="0" err="1"/>
              <a:t>mönitör</a:t>
            </a:r>
            <a:r>
              <a:rPr lang="tr-TR" dirty="0"/>
              <a:t> ve alarm sistemlerini içerir,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B8BE43-91A4-4BD9-855F-02D495327FB3}" type="slidenum">
              <a:rPr lang="tr-TR" smtClean="0"/>
              <a:pPr/>
              <a:t>22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622786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Diyalizat</a:t>
            </a:r>
            <a:r>
              <a:rPr lang="tr-TR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konsantratlarını</a:t>
            </a:r>
            <a:r>
              <a:rPr lang="tr-TR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su sisteminden gelen su ile karıştırma işleminde eğer uygun oranlama sistemi bozulur ise bu durumda   çok seyreltilmiş yada çok konsantre  bir diyaliz </a:t>
            </a:r>
            <a:r>
              <a:rPr lang="tr-TR" sz="120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solusyonu</a:t>
            </a:r>
            <a:r>
              <a:rPr lang="tr-TR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oluşabilir.Eğer</a:t>
            </a:r>
            <a:r>
              <a:rPr lang="tr-TR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kan çok </a:t>
            </a:r>
            <a:r>
              <a:rPr lang="tr-TR" sz="120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hipoozmalar</a:t>
            </a:r>
            <a:r>
              <a:rPr lang="tr-TR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bir </a:t>
            </a:r>
            <a:r>
              <a:rPr lang="tr-TR" sz="120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diyalizat</a:t>
            </a:r>
            <a:r>
              <a:rPr lang="tr-TR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ile karşılaşır ise  </a:t>
            </a:r>
            <a:r>
              <a:rPr lang="tr-TR" sz="120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hemoliz</a:t>
            </a:r>
            <a:r>
              <a:rPr lang="tr-TR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yada </a:t>
            </a:r>
            <a:r>
              <a:rPr lang="tr-TR" sz="120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hiponatremi</a:t>
            </a:r>
            <a:r>
              <a:rPr lang="tr-TR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gelişir,hiperosmolar</a:t>
            </a:r>
            <a:r>
              <a:rPr lang="tr-TR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bir sıvı ile karşılaşır ise  </a:t>
            </a:r>
            <a:r>
              <a:rPr lang="tr-TR" sz="120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hipernatremi</a:t>
            </a:r>
            <a:r>
              <a:rPr lang="tr-TR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ve diğer elektrolit bozuklukları </a:t>
            </a:r>
            <a:r>
              <a:rPr lang="tr-TR" sz="120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oluşabilir.Diyaliz</a:t>
            </a:r>
            <a:r>
              <a:rPr lang="tr-TR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solüsyonunun  asıl </a:t>
            </a:r>
            <a:r>
              <a:rPr lang="tr-TR" sz="120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sölütlerini</a:t>
            </a:r>
            <a:r>
              <a:rPr lang="tr-TR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elektrolitler oluşturduğu için  </a:t>
            </a:r>
            <a:r>
              <a:rPr lang="tr-TR" sz="120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solüt</a:t>
            </a:r>
            <a:r>
              <a:rPr lang="tr-TR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konsantrasyonu elektrik iletkenliği yolu ile </a:t>
            </a:r>
            <a:r>
              <a:rPr lang="tr-TR" sz="120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ölçülür.</a:t>
            </a:r>
            <a:r>
              <a:rPr lang="tr-T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Cihaz</a:t>
            </a:r>
            <a:r>
              <a:rPr lang="tr-T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asidik ve bazik solüsyonlar ile su sisteminden gelen su karışımının iletkenliğini sürekli ölçer, doğru oranda karıştırılıp karıştırılmadığını kullanıcıya bildirir. İletkenlik, ayarlanan limitler dışına çıktığında, cihaz </a:t>
            </a:r>
            <a:r>
              <a:rPr lang="tr-T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diyalizördeki</a:t>
            </a:r>
            <a:r>
              <a:rPr lang="tr-T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diyalizat</a:t>
            </a:r>
            <a:r>
              <a:rPr lang="tr-T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akışını durdurur ve alarm verir. İletkenliğin limitlerin dışında olması, karışımın uygun şekilde yapılmadığının göstergesidir. Uygun karışımın yapılamamasının nedenleri;• Asidik ve bazik solüsyonlarının bitmiş olması • Solüsyon pipetlerinin hava çekmesi• Asidik ve bazik solüsyon pompalarının arızası • Asidik ve bazik solüsyon pipetlerinin ters takılması • Kristalleşme sonucu tıkanıklık• Su sisteminden gelen suyun uygun basınçta olmaması.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9F31FE-55F2-4E91-A182-DB9509879384}" type="slidenum">
              <a:rPr lang="tr-TR" smtClean="0">
                <a:solidFill>
                  <a:prstClr val="black"/>
                </a:solidFill>
              </a:rPr>
              <a:pPr/>
              <a:t>25</a:t>
            </a:fld>
            <a:endParaRPr lang="tr-T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96293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6EE925-7169-4543-9B6C-599EEE404595}" type="slidenum">
              <a:rPr lang="tr-TR" smtClean="0"/>
              <a:pPr/>
              <a:t>32</a:t>
            </a:fld>
            <a:endParaRPr lang="tr-T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6EE925-7169-4543-9B6C-599EEE404595}" type="slidenum">
              <a:rPr lang="tr-TR" smtClean="0"/>
              <a:pPr/>
              <a:t>37</a:t>
            </a:fld>
            <a:endParaRPr lang="tr-T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Başlık"/>
          <p:cNvSpPr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17" name="16 Alt Başlık"/>
          <p:cNvSpPr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/>
              <a:t>Asıl alt başlık stilini düzenlemek için tıklatın</a:t>
            </a:r>
            <a:endParaRPr kumimoji="0" lang="en-US"/>
          </a:p>
        </p:txBody>
      </p:sp>
      <p:sp>
        <p:nvSpPr>
          <p:cNvPr id="30" name="29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10.11.2022</a:t>
            </a:fld>
            <a:endParaRPr lang="tr-TR"/>
          </a:p>
        </p:txBody>
      </p:sp>
      <p:sp>
        <p:nvSpPr>
          <p:cNvPr id="19" name="18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27" name="2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ll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10.11.2022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p:transition spd="slow">
    <p:pull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07136" y="1316736"/>
            <a:ext cx="103632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10.11.2022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ll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10.11.2022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p:transition spd="slow">
    <p:pull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3"/>
          </p:nvPr>
        </p:nvSpPr>
        <p:spPr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10.11.2022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p:transition spd="slow">
    <p:pull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10.11.2022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p:transition spd="slow">
    <p:pull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10.11.2022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p:transition spd="slow">
    <p:pull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10.11.2022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p:transition spd="slow">
    <p:pull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ek Köşesi Kesik ve Yuvarlatılmış Dikdörtgen"/>
          <p:cNvSpPr/>
          <p:nvPr/>
        </p:nvSpPr>
        <p:spPr>
          <a:xfrm rot="420000" flipV="1">
            <a:off x="4221004" y="1108077"/>
            <a:ext cx="70104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2" name="11 Dik Üçgen"/>
          <p:cNvSpPr/>
          <p:nvPr/>
        </p:nvSpPr>
        <p:spPr>
          <a:xfrm rot="420000" flipV="1">
            <a:off x="10672179" y="5359769"/>
            <a:ext cx="207264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812800" y="1176997"/>
            <a:ext cx="2950464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812800" y="2828785"/>
            <a:ext cx="29464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10.11.2022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10769600" y="6356351"/>
            <a:ext cx="812800" cy="365125"/>
          </a:xfrm>
        </p:spPr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/>
              <a:t>Resim eklemek için simgeyi tıklatın</a:t>
            </a:r>
            <a:endParaRPr kumimoji="0" lang="en-US" dirty="0"/>
          </a:p>
        </p:txBody>
      </p:sp>
      <p:sp>
        <p:nvSpPr>
          <p:cNvPr id="10" name="9 Serbest Form"/>
          <p:cNvSpPr>
            <a:spLocks/>
          </p:cNvSpPr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10 Serbest Form"/>
          <p:cNvSpPr>
            <a:spLocks/>
          </p:cNvSpPr>
          <p:nvPr/>
        </p:nvSpPr>
        <p:spPr bwMode="auto">
          <a:xfrm flipV="1">
            <a:off x="5842000" y="6219826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pull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10.11.2022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p:transition spd="slow">
    <p:pull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609600" y="914402"/>
            <a:ext cx="8026400" cy="5211763"/>
          </a:xfrm>
        </p:spPr>
        <p:txBody>
          <a:bodyPr vert="eaVert"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10.11.2022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p:transition spd="slow">
    <p:pull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Serbest Form"/>
          <p:cNvSpPr>
            <a:spLocks/>
          </p:cNvSpPr>
          <p:nvPr/>
        </p:nvSpPr>
        <p:spPr bwMode="auto">
          <a:xfrm>
            <a:off x="-12700" y="-7144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Serbest Form"/>
          <p:cNvSpPr>
            <a:spLocks/>
          </p:cNvSpPr>
          <p:nvPr/>
        </p:nvSpPr>
        <p:spPr bwMode="auto">
          <a:xfrm>
            <a:off x="5842000" y="-7144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8 Başlık Yer Tutucusu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0" name="29 Metin Yer Tutucusu"/>
          <p:cNvSpPr>
            <a:spLocks noGrp="1"/>
          </p:cNvSpPr>
          <p:nvPr>
            <p:ph type="body" idx="1"/>
          </p:nvPr>
        </p:nvSpPr>
        <p:spPr>
          <a:xfrm>
            <a:off x="609600" y="1935480"/>
            <a:ext cx="109728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/>
              <a:t>Asıl metin stillerini düzenlemek için tıklatın</a:t>
            </a:r>
          </a:p>
          <a:p>
            <a:pPr lvl="1" eaLnBrk="1" latinLnBrk="0" hangingPunct="1"/>
            <a:r>
              <a:rPr kumimoji="0" lang="tr-TR"/>
              <a:t>İkinci düzey</a:t>
            </a:r>
          </a:p>
          <a:p>
            <a:pPr lvl="2" eaLnBrk="1" latinLnBrk="0" hangingPunct="1"/>
            <a:r>
              <a:rPr kumimoji="0" lang="tr-TR"/>
              <a:t>Üçüncü düzey</a:t>
            </a:r>
          </a:p>
          <a:p>
            <a:pPr lvl="3" eaLnBrk="1" latinLnBrk="0" hangingPunct="1"/>
            <a:r>
              <a:rPr kumimoji="0" lang="tr-TR"/>
              <a:t>Dördüncü düzey</a:t>
            </a:r>
          </a:p>
          <a:p>
            <a:pPr lvl="4" eaLnBrk="1" latinLnBrk="0" hangingPunct="1"/>
            <a:r>
              <a:rPr kumimoji="0" lang="tr-TR"/>
              <a:t>Beşinci düzey</a:t>
            </a:r>
            <a:endParaRPr kumimoji="0" lang="en-US"/>
          </a:p>
        </p:txBody>
      </p:sp>
      <p:sp>
        <p:nvSpPr>
          <p:cNvPr id="10" name="9 Veri Yer Tutucusu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9F75050-0E15-4C5B-92B0-66D068882F1F}" type="datetimeFigureOut">
              <a:rPr lang="tr-TR" smtClean="0"/>
              <a:pPr/>
              <a:t>10.11.2022</a:t>
            </a:fld>
            <a:endParaRPr lang="tr-TR"/>
          </a:p>
        </p:txBody>
      </p:sp>
      <p:sp>
        <p:nvSpPr>
          <p:cNvPr id="22" name="21 Altbilgi Yer Tutucusu"/>
          <p:cNvSpPr>
            <a:spLocks noGrp="1"/>
          </p:cNvSpPr>
          <p:nvPr>
            <p:ph type="ftr" sz="quarter" idx="3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18" name="17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grpSp>
        <p:nvGrpSpPr>
          <p:cNvPr id="2" name="1 Grup"/>
          <p:cNvGrpSpPr/>
          <p:nvPr/>
        </p:nvGrpSpPr>
        <p:grpSpPr>
          <a:xfrm>
            <a:off x="-25356" y="202408"/>
            <a:ext cx="12240731" cy="649224"/>
            <a:chOff x="-19045" y="216550"/>
            <a:chExt cx="9180548" cy="649224"/>
          </a:xfrm>
        </p:grpSpPr>
        <p:sp>
          <p:nvSpPr>
            <p:cNvPr id="12" name="11 Serbest Form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sz="1800"/>
            </a:p>
          </p:txBody>
        </p:sp>
        <p:sp>
          <p:nvSpPr>
            <p:cNvPr id="13" name="12 Serbest Form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sz="180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11" r:id="rId1"/>
    <p:sldLayoutId id="2147484012" r:id="rId2"/>
    <p:sldLayoutId id="2147484013" r:id="rId3"/>
    <p:sldLayoutId id="2147484014" r:id="rId4"/>
    <p:sldLayoutId id="2147484015" r:id="rId5"/>
    <p:sldLayoutId id="2147484016" r:id="rId6"/>
    <p:sldLayoutId id="2147484017" r:id="rId7"/>
    <p:sldLayoutId id="2147484018" r:id="rId8"/>
    <p:sldLayoutId id="2147484019" r:id="rId9"/>
    <p:sldLayoutId id="2147484020" r:id="rId10"/>
    <p:sldLayoutId id="2147484021" r:id="rId11"/>
  </p:sldLayoutIdLst>
  <p:transition spd="slow">
    <p:pull dir="d"/>
  </p:transition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Resim"/>
          <p:cNvPicPr/>
          <p:nvPr/>
        </p:nvPicPr>
        <p:blipFill>
          <a:blip r:embed="rId2" cstate="print"/>
          <a:stretch>
            <a:fillRect/>
          </a:stretch>
        </p:blipFill>
        <p:spPr bwMode="auto">
          <a:xfrm>
            <a:off x="1524001" y="2276872"/>
            <a:ext cx="3200355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2135560" y="0"/>
            <a:ext cx="7855024" cy="2348880"/>
          </a:xfrm>
        </p:spPr>
        <p:txBody>
          <a:bodyPr>
            <a:normAutofit/>
          </a:bodyPr>
          <a:lstStyle/>
          <a:p>
            <a:pPr algn="ctr"/>
            <a:r>
              <a:rPr lang="tr-TR" sz="4800" dirty="0">
                <a:solidFill>
                  <a:srgbClr val="FFFF00"/>
                </a:solidFill>
              </a:rPr>
              <a:t>HEMODİYALİZ MAKİNELERİ NELER SÖYLÜYOR ?</a:t>
            </a:r>
            <a:br>
              <a:rPr lang="tr-TR" sz="4800" dirty="0">
                <a:solidFill>
                  <a:srgbClr val="FFFF00"/>
                </a:solidFill>
              </a:rPr>
            </a:br>
            <a:r>
              <a:rPr lang="tr-TR" sz="4800" dirty="0">
                <a:solidFill>
                  <a:srgbClr val="FFFF00"/>
                </a:solidFill>
              </a:rPr>
              <a:t>ALARMLARIN DİLİ</a:t>
            </a:r>
          </a:p>
        </p:txBody>
      </p:sp>
      <p:sp>
        <p:nvSpPr>
          <p:cNvPr id="56322" name="AutoShape 2" descr="Diyaliz Cihazı Nedir? | Health in Technology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56324" name="AutoShape 4" descr="https://healthintechnology546559937.files.wordpress.com/2022/01/image-65.png?w=488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56326" name="AutoShape 6" descr="https://healthintechnology546559937.files.wordpress.com/2022/01/image-65.png?w=488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8" name="7 Metin kutusu"/>
          <p:cNvSpPr txBox="1"/>
          <p:nvPr/>
        </p:nvSpPr>
        <p:spPr>
          <a:xfrm>
            <a:off x="1919536" y="5301209"/>
            <a:ext cx="82089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FFFF00"/>
                </a:solidFill>
                <a:latin typeface="+mj-lt"/>
              </a:rPr>
              <a:t>SEYRANTEPE  HAMİDİYE  ETFAL  EĞİTİM  VE  ARAŞTIRMA  HASTANESİ HEMODİYALİZ  ÜNİTESİ</a:t>
            </a:r>
          </a:p>
          <a:p>
            <a:r>
              <a:rPr lang="tr-TR" sz="2400" b="1" dirty="0">
                <a:solidFill>
                  <a:srgbClr val="FFFF00"/>
                </a:solidFill>
                <a:latin typeface="+mj-lt"/>
              </a:rPr>
              <a:t>HEMŞİRE DİLEK YAZICI</a:t>
            </a:r>
          </a:p>
        </p:txBody>
      </p:sp>
      <p:pic>
        <p:nvPicPr>
          <p:cNvPr id="1026" name="Picture 2" descr="C:\Users\dyazici\Desktop\BAS011_4008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80176" y="2276872"/>
            <a:ext cx="2987824" cy="3024336"/>
          </a:xfrm>
          <a:prstGeom prst="rect">
            <a:avLst/>
          </a:prstGeom>
          <a:noFill/>
        </p:spPr>
      </p:pic>
      <p:pic>
        <p:nvPicPr>
          <p:cNvPr id="1027" name="Picture 3" descr="C:\Users\dyazici\Desktop\image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99856" y="2276872"/>
            <a:ext cx="2808312" cy="302433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 dir="d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1524000" y="0"/>
            <a:ext cx="9144000" cy="659735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tr-TR" sz="2800" dirty="0"/>
              <a:t>    </a:t>
            </a:r>
            <a:endParaRPr lang="tr-TR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tr-TR" sz="3200" dirty="0"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</a:p>
          <a:p>
            <a:pPr>
              <a:buNone/>
            </a:pPr>
            <a:endParaRPr lang="tr-TR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tr-TR" sz="3200" dirty="0">
                <a:latin typeface="+mj-lt"/>
                <a:cs typeface="Arial" panose="020B0604020202020204" pitchFamily="34" charset="0"/>
              </a:rPr>
              <a:t> </a:t>
            </a:r>
          </a:p>
          <a:p>
            <a:pPr>
              <a:buNone/>
            </a:pPr>
            <a:endParaRPr lang="tr-TR" sz="3200" dirty="0">
              <a:latin typeface="+mj-lt"/>
              <a:cs typeface="Arial" panose="020B0604020202020204" pitchFamily="34" charset="0"/>
            </a:endParaRPr>
          </a:p>
          <a:p>
            <a:pPr>
              <a:buNone/>
            </a:pPr>
            <a:endParaRPr lang="tr-TR" sz="3200" dirty="0">
              <a:latin typeface="+mj-lt"/>
              <a:cs typeface="Arial" panose="020B0604020202020204" pitchFamily="34" charset="0"/>
            </a:endParaRPr>
          </a:p>
          <a:p>
            <a:pPr>
              <a:buNone/>
            </a:pPr>
            <a:endParaRPr lang="tr-TR" sz="3200" dirty="0">
              <a:latin typeface="+mj-lt"/>
              <a:cs typeface="Arial" panose="020B0604020202020204" pitchFamily="34" charset="0"/>
            </a:endParaRPr>
          </a:p>
          <a:p>
            <a:pPr>
              <a:buNone/>
            </a:pPr>
            <a:r>
              <a:rPr lang="tr-TR" dirty="0">
                <a:latin typeface="+mj-lt"/>
                <a:cs typeface="Arial" panose="020B0604020202020204" pitchFamily="34" charset="0"/>
              </a:rPr>
              <a:t>    İlk hemodiyaliz cihazı II. Dünya Savaşı döneminde (1943) Hollandalı doktor </a:t>
            </a:r>
            <a:r>
              <a:rPr lang="tr-TR" dirty="0" err="1">
                <a:latin typeface="+mj-lt"/>
                <a:cs typeface="Arial" panose="020B0604020202020204" pitchFamily="34" charset="0"/>
              </a:rPr>
              <a:t>Willim</a:t>
            </a:r>
            <a:r>
              <a:rPr lang="tr-TR" dirty="0">
                <a:latin typeface="+mj-lt"/>
                <a:cs typeface="Arial" panose="020B0604020202020204" pitchFamily="34" charset="0"/>
              </a:rPr>
              <a:t> </a:t>
            </a:r>
            <a:r>
              <a:rPr lang="tr-TR" dirty="0" err="1">
                <a:latin typeface="+mj-lt"/>
                <a:cs typeface="Arial" panose="020B0604020202020204" pitchFamily="34" charset="0"/>
              </a:rPr>
              <a:t>Kolff</a:t>
            </a:r>
            <a:r>
              <a:rPr lang="tr-TR" dirty="0">
                <a:latin typeface="+mj-lt"/>
                <a:cs typeface="Arial" panose="020B0604020202020204" pitchFamily="34" charset="0"/>
              </a:rPr>
              <a:t> tarafından yapılmıştır. </a:t>
            </a:r>
          </a:p>
          <a:p>
            <a:pPr>
              <a:buNone/>
            </a:pPr>
            <a:r>
              <a:rPr lang="tr-TR" dirty="0">
                <a:latin typeface="+mj-lt"/>
                <a:cs typeface="Arial" panose="020B0604020202020204" pitchFamily="34" charset="0"/>
              </a:rPr>
              <a:t>    Günümüzde,teknolojideki gelişmelerle birlikte hemodiyaliz   cihazlarında birçok yenilik ve güncellemeler  yapılmıştır.</a:t>
            </a:r>
          </a:p>
          <a:p>
            <a:pPr>
              <a:buNone/>
            </a:pPr>
            <a:endParaRPr lang="tr-TR" sz="3600" dirty="0">
              <a:latin typeface="Angsana New" pitchFamily="18" charset="-34"/>
              <a:cs typeface="Angsana New" pitchFamily="18" charset="-34"/>
            </a:endParaRP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flipV="1">
            <a:off x="3503712" y="908721"/>
            <a:ext cx="5112568" cy="3049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dyazici\Desktop\downloa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04665" y="2780928"/>
            <a:ext cx="2863335" cy="4077072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39000"/>
              </a:srgbClr>
            </a:outerShdw>
          </a:effectLst>
        </p:spPr>
      </p:pic>
      <p:sp>
        <p:nvSpPr>
          <p:cNvPr id="7" name="6 İçerik Yer Tutucusu"/>
          <p:cNvSpPr>
            <a:spLocks noGrp="1"/>
          </p:cNvSpPr>
          <p:nvPr>
            <p:ph idx="1"/>
          </p:nvPr>
        </p:nvSpPr>
        <p:spPr>
          <a:xfrm>
            <a:off x="1524000" y="764704"/>
            <a:ext cx="6300192" cy="6093296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tr-TR" sz="2800" b="1" dirty="0">
                <a:latin typeface="+mj-lt"/>
                <a:cs typeface="Arial" panose="020B0604020202020204" pitchFamily="34" charset="0"/>
              </a:rPr>
              <a:t>Hemodiyaliz cihazlarının üzerinde;</a:t>
            </a:r>
          </a:p>
          <a:p>
            <a:pPr>
              <a:buNone/>
            </a:pPr>
            <a:r>
              <a:rPr lang="tr-TR" sz="2800" dirty="0">
                <a:latin typeface="Arial" panose="020B0604020202020204" pitchFamily="34" charset="0"/>
                <a:cs typeface="Arial" panose="020B0604020202020204" pitchFamily="34" charset="0"/>
              </a:rPr>
              <a:t>   Etkin diyalizi sağlamak, hasta güvenliğini sağlamak ve diyaliz</a:t>
            </a:r>
          </a:p>
          <a:p>
            <a:pPr>
              <a:buNone/>
            </a:pPr>
            <a:r>
              <a:rPr lang="tr-TR" sz="2800" dirty="0">
                <a:latin typeface="Arial" panose="020B0604020202020204" pitchFamily="34" charset="0"/>
                <a:cs typeface="Arial" panose="020B0604020202020204" pitchFamily="34" charset="0"/>
              </a:rPr>
              <a:t>   tedavisi esnasında oluşan komplikasyonları önlemek amacıyla, gösterge ve alarm sistemleri yer     almaktadır.</a:t>
            </a:r>
          </a:p>
          <a:p>
            <a:pPr>
              <a:buNone/>
            </a:pPr>
            <a:r>
              <a:rPr lang="tr-TR" sz="2800" dirty="0">
                <a:latin typeface="Arial" panose="020B0604020202020204" pitchFamily="34" charset="0"/>
                <a:cs typeface="Arial" panose="020B0604020202020204" pitchFamily="34" charset="0"/>
              </a:rPr>
              <a:t>   Hemodiyaliz  cihazlarını alarm yönünden incelediğimizde iki bölümden oluşmaktadır.</a:t>
            </a:r>
          </a:p>
          <a:p>
            <a:pPr>
              <a:buNone/>
            </a:pPr>
            <a:r>
              <a:rPr lang="tr-TR" sz="28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>
              <a:buNone/>
            </a:pPr>
            <a:r>
              <a:rPr lang="tr-TR" sz="2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1. Kan Hattı (</a:t>
            </a:r>
            <a:r>
              <a:rPr lang="tr-TR" sz="28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Ekstrakorporeal</a:t>
            </a:r>
            <a:r>
              <a:rPr lang="tr-TR" sz="2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devre)</a:t>
            </a:r>
          </a:p>
          <a:p>
            <a:pPr>
              <a:buNone/>
            </a:pPr>
            <a:r>
              <a:rPr lang="tr-TR" sz="2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2. </a:t>
            </a:r>
            <a:r>
              <a:rPr lang="tr-TR" sz="28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Diyalizat</a:t>
            </a:r>
            <a:r>
              <a:rPr lang="tr-TR" sz="2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Hattı (Diyaliz sıvısı  devresi)</a:t>
            </a:r>
          </a:p>
          <a:p>
            <a:endParaRPr lang="tr-TR" dirty="0"/>
          </a:p>
        </p:txBody>
      </p:sp>
    </p:spTree>
  </p:cSld>
  <p:clrMapOvr>
    <a:masterClrMapping/>
  </p:clrMapOvr>
  <p:transition spd="slow">
    <p:pull dir="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Dikdörtgen"/>
          <p:cNvSpPr/>
          <p:nvPr/>
        </p:nvSpPr>
        <p:spPr>
          <a:xfrm>
            <a:off x="2207568" y="692697"/>
            <a:ext cx="7920880" cy="43704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dirty="0"/>
          </a:p>
          <a:p>
            <a:endParaRPr lang="tr-TR" sz="2600" b="1" dirty="0">
              <a:solidFill>
                <a:srgbClr val="C00000"/>
              </a:solidFill>
              <a:latin typeface="+mj-lt"/>
              <a:cs typeface="Arial" panose="020B0604020202020204" pitchFamily="34" charset="0"/>
            </a:endParaRPr>
          </a:p>
          <a:p>
            <a:r>
              <a:rPr lang="tr-TR" sz="2800" b="1" dirty="0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Kan hattı </a:t>
            </a:r>
          </a:p>
          <a:p>
            <a:endParaRPr lang="tr-TR" sz="2600" dirty="0">
              <a:latin typeface="+mj-lt"/>
              <a:cs typeface="Arial" panose="020B0604020202020204" pitchFamily="34" charset="0"/>
            </a:endParaRPr>
          </a:p>
          <a:p>
            <a:r>
              <a:rPr lang="tr-TR" sz="2600" dirty="0">
                <a:latin typeface="+mj-lt"/>
                <a:cs typeface="Arial" panose="020B0604020202020204" pitchFamily="34" charset="0"/>
              </a:rPr>
              <a:t>Hastadan uygun bir damar erişim yolu ile alınan kanı, arter hat üzerinden belirli bir pompa basıncı ile </a:t>
            </a:r>
            <a:r>
              <a:rPr lang="tr-TR" sz="2600" dirty="0" err="1">
                <a:latin typeface="+mj-lt"/>
                <a:cs typeface="Arial" panose="020B0604020202020204" pitchFamily="34" charset="0"/>
              </a:rPr>
              <a:t>diyalizere</a:t>
            </a:r>
            <a:r>
              <a:rPr lang="tr-TR" sz="2600" dirty="0">
                <a:latin typeface="+mj-lt"/>
                <a:cs typeface="Arial" panose="020B0604020202020204" pitchFamily="34" charset="0"/>
              </a:rPr>
              <a:t> ulaştıran ve </a:t>
            </a:r>
            <a:r>
              <a:rPr lang="tr-TR" sz="2600" dirty="0" err="1">
                <a:latin typeface="+mj-lt"/>
                <a:cs typeface="Arial" panose="020B0604020202020204" pitchFamily="34" charset="0"/>
              </a:rPr>
              <a:t>diyalizerde</a:t>
            </a:r>
            <a:r>
              <a:rPr lang="tr-TR" sz="2600" dirty="0">
                <a:latin typeface="+mj-lt"/>
                <a:cs typeface="Arial" panose="020B0604020202020204" pitchFamily="34" charset="0"/>
              </a:rPr>
              <a:t> gerekli </a:t>
            </a:r>
            <a:r>
              <a:rPr lang="tr-TR" sz="2600" dirty="0" err="1">
                <a:latin typeface="+mj-lt"/>
                <a:cs typeface="Arial" panose="020B0604020202020204" pitchFamily="34" charset="0"/>
              </a:rPr>
              <a:t>filtrasyon</a:t>
            </a:r>
            <a:r>
              <a:rPr lang="tr-TR" sz="2600" dirty="0">
                <a:latin typeface="+mj-lt"/>
                <a:cs typeface="Arial" panose="020B0604020202020204" pitchFamily="34" charset="0"/>
              </a:rPr>
              <a:t> işleminden sonra </a:t>
            </a:r>
            <a:r>
              <a:rPr lang="tr-TR" sz="2600" dirty="0" err="1">
                <a:latin typeface="+mj-lt"/>
                <a:cs typeface="Arial" panose="020B0604020202020204" pitchFamily="34" charset="0"/>
              </a:rPr>
              <a:t>ven</a:t>
            </a:r>
            <a:r>
              <a:rPr lang="tr-TR" sz="2600" dirty="0">
                <a:latin typeface="+mj-lt"/>
                <a:cs typeface="Arial" panose="020B0604020202020204" pitchFamily="34" charset="0"/>
              </a:rPr>
              <a:t> hattı aracılığıyla tekrar hastaya</a:t>
            </a:r>
          </a:p>
          <a:p>
            <a:r>
              <a:rPr lang="tr-TR" sz="2600" dirty="0">
                <a:latin typeface="+mj-lt"/>
                <a:cs typeface="Arial" panose="020B0604020202020204" pitchFamily="34" charset="0"/>
              </a:rPr>
              <a:t>ulaştıran sistemdir. Kan hattı aşağıdaki bölümlerden oluşmaktadır.</a:t>
            </a:r>
          </a:p>
          <a:p>
            <a:endParaRPr lang="tr-TR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C:\Users\dyazici\Desktop\638a4cacc3d39e23edd95c27332701f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11825" y="4509121"/>
            <a:ext cx="3190503" cy="1947553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 dir="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Başlık"/>
          <p:cNvSpPr>
            <a:spLocks noGrp="1"/>
          </p:cNvSpPr>
          <p:nvPr>
            <p:ph type="title"/>
          </p:nvPr>
        </p:nvSpPr>
        <p:spPr>
          <a:xfrm>
            <a:off x="2207568" y="836712"/>
            <a:ext cx="7704856" cy="1356760"/>
          </a:xfrm>
        </p:spPr>
        <p:txBody>
          <a:bodyPr>
            <a:normAutofit/>
          </a:bodyPr>
          <a:lstStyle/>
          <a:p>
            <a:r>
              <a:rPr lang="tr-TR" sz="2800" b="1" dirty="0">
                <a:solidFill>
                  <a:srgbClr val="C00000"/>
                </a:solidFill>
                <a:cs typeface="Arial" panose="020B0604020202020204" pitchFamily="34" charset="0"/>
              </a:rPr>
              <a:t>1.Kan Hattı (</a:t>
            </a:r>
            <a:r>
              <a:rPr lang="tr-TR" sz="2800" b="1" dirty="0" err="1">
                <a:solidFill>
                  <a:srgbClr val="C00000"/>
                </a:solidFill>
                <a:cs typeface="Arial" panose="020B0604020202020204" pitchFamily="34" charset="0"/>
              </a:rPr>
              <a:t>Ekstrakorporeal</a:t>
            </a:r>
            <a:r>
              <a:rPr lang="tr-TR" sz="2800" b="1" dirty="0">
                <a:solidFill>
                  <a:srgbClr val="C00000"/>
                </a:solidFill>
                <a:cs typeface="Arial" panose="020B0604020202020204" pitchFamily="34" charset="0"/>
              </a:rPr>
              <a:t> devre) Alarmları</a:t>
            </a:r>
            <a:br>
              <a:rPr lang="tr-TR" sz="5400" b="1" dirty="0">
                <a:solidFill>
                  <a:srgbClr val="FF0000"/>
                </a:solidFill>
                <a:cs typeface="Arial" panose="020B0604020202020204" pitchFamily="34" charset="0"/>
              </a:rPr>
            </a:br>
            <a:endParaRPr lang="tr-TR" dirty="0"/>
          </a:p>
        </p:txBody>
      </p:sp>
      <p:graphicFrame>
        <p:nvGraphicFramePr>
          <p:cNvPr id="6" name="5 İçerik Yer Tutucusu"/>
          <p:cNvGraphicFramePr>
            <a:graphicFrameLocks noGrp="1"/>
          </p:cNvGraphicFramePr>
          <p:nvPr>
            <p:ph idx="1"/>
          </p:nvPr>
        </p:nvGraphicFramePr>
        <p:xfrm>
          <a:off x="1981200" y="1935164"/>
          <a:ext cx="8229600" cy="4389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slow">
    <p:pull dir="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Dikdörtgen"/>
          <p:cNvSpPr/>
          <p:nvPr/>
        </p:nvSpPr>
        <p:spPr>
          <a:xfrm>
            <a:off x="1847528" y="764704"/>
            <a:ext cx="86409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>
                <a:latin typeface="Arial" pitchFamily="34" charset="0"/>
                <a:cs typeface="Arial" pitchFamily="34" charset="0"/>
              </a:rPr>
              <a:t> </a:t>
            </a:r>
            <a:endParaRPr lang="tr-TR" dirty="0"/>
          </a:p>
        </p:txBody>
      </p:sp>
      <p:sp>
        <p:nvSpPr>
          <p:cNvPr id="5" name="4 İçerik Yer Tutucusu"/>
          <p:cNvSpPr>
            <a:spLocks noGrp="1"/>
          </p:cNvSpPr>
          <p:nvPr>
            <p:ph idx="1"/>
          </p:nvPr>
        </p:nvSpPr>
        <p:spPr>
          <a:xfrm>
            <a:off x="1847528" y="332656"/>
            <a:ext cx="8820472" cy="5757698"/>
          </a:xfrm>
        </p:spPr>
        <p:txBody>
          <a:bodyPr>
            <a:normAutofit/>
          </a:bodyPr>
          <a:lstStyle/>
          <a:p>
            <a:pPr>
              <a:buNone/>
            </a:pPr>
            <a:endParaRPr lang="tr-TR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tr-TR" sz="2800" b="1" dirty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tr-TR" sz="28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Arteriyel</a:t>
            </a:r>
            <a:r>
              <a:rPr lang="tr-TR" sz="2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ve Venöz Basınç alarmlarını doğru yorumlamak;</a:t>
            </a:r>
          </a:p>
          <a:p>
            <a:pPr>
              <a:buNone/>
            </a:pPr>
            <a:endParaRPr lang="tr-T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  Pıhtılaşmaların erken fark edilmesi ve önlenmesi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Hemolizin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erken fark edilmesi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  Damar erişimi için yeterli akımın sağlanması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Diyalizer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-kan akımı optimum uygunluk sağlanması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Venöz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darlık, yetersiz fistül gibi sorunların belirlenmesi,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Mikrokabarcıkların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önlenmesi,</a:t>
            </a:r>
          </a:p>
          <a:p>
            <a:pPr marL="0" indent="0">
              <a:buClr>
                <a:schemeClr val="tx1"/>
              </a:buClr>
              <a:buNone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     İçin önemlidir</a:t>
            </a:r>
            <a:r>
              <a:rPr lang="tr-TR" dirty="0"/>
              <a:t>.</a:t>
            </a:r>
          </a:p>
        </p:txBody>
      </p:sp>
    </p:spTree>
  </p:cSld>
  <p:clrMapOvr>
    <a:masterClrMapping/>
  </p:clrMapOvr>
  <p:transition spd="slow">
    <p:pull dir="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Dikdörtgen"/>
          <p:cNvSpPr/>
          <p:nvPr/>
        </p:nvSpPr>
        <p:spPr>
          <a:xfrm>
            <a:off x="1847528" y="0"/>
            <a:ext cx="8820472" cy="110799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dirty="0"/>
          </a:p>
          <a:p>
            <a:endParaRPr lang="tr-TR" dirty="0"/>
          </a:p>
          <a:p>
            <a:endParaRPr lang="tr-TR" b="1" dirty="0">
              <a:latin typeface="Arial" panose="020B0604020202020204" pitchFamily="34" charset="0"/>
              <a:cs typeface="Arial" pitchFamily="34" charset="0"/>
            </a:endParaRPr>
          </a:p>
          <a:p>
            <a:endParaRPr lang="tr-TR" b="1" dirty="0">
              <a:latin typeface="Arial" panose="020B0604020202020204" pitchFamily="34" charset="0"/>
              <a:cs typeface="Arial" pitchFamily="34" charset="0"/>
            </a:endParaRPr>
          </a:p>
          <a:p>
            <a:endParaRPr lang="tr-TR" b="1" dirty="0">
              <a:latin typeface="Arial" panose="020B0604020202020204" pitchFamily="34" charset="0"/>
              <a:cs typeface="Arial" pitchFamily="34" charset="0"/>
            </a:endParaRPr>
          </a:p>
          <a:p>
            <a:endParaRPr lang="tr-TR" sz="2600" b="1" dirty="0">
              <a:latin typeface="+mj-lt"/>
              <a:cs typeface="Arial" pitchFamily="34" charset="0"/>
            </a:endParaRPr>
          </a:p>
          <a:p>
            <a:r>
              <a:rPr lang="tr-TR" sz="2600" dirty="0" err="1">
                <a:latin typeface="+mj-lt"/>
                <a:cs typeface="Arial" pitchFamily="34" charset="0"/>
              </a:rPr>
              <a:t>Arteriyel</a:t>
            </a:r>
            <a:r>
              <a:rPr lang="tr-TR" sz="2600" dirty="0">
                <a:latin typeface="+mj-lt"/>
                <a:cs typeface="Arial" pitchFamily="34" charset="0"/>
              </a:rPr>
              <a:t> kan pompası </a:t>
            </a:r>
            <a:r>
              <a:rPr lang="tr-TR" sz="2600" dirty="0" err="1">
                <a:latin typeface="+mj-lt"/>
                <a:cs typeface="Arial" pitchFamily="34" charset="0"/>
              </a:rPr>
              <a:t>vasküler</a:t>
            </a:r>
            <a:r>
              <a:rPr lang="tr-TR" sz="2600" dirty="0">
                <a:latin typeface="+mj-lt"/>
                <a:cs typeface="Arial" pitchFamily="34" charset="0"/>
              </a:rPr>
              <a:t> giriş yolundan kanı negatif basınç ile çeker ve oluşan negatif basınç -20 ile -80 mm/</a:t>
            </a:r>
            <a:r>
              <a:rPr lang="tr-TR" sz="2600" dirty="0" err="1">
                <a:latin typeface="+mj-lt"/>
                <a:cs typeface="Arial" pitchFamily="34" charset="0"/>
              </a:rPr>
              <a:t>hg</a:t>
            </a:r>
            <a:r>
              <a:rPr lang="tr-TR" sz="2600" dirty="0">
                <a:latin typeface="+mj-lt"/>
                <a:cs typeface="Arial" pitchFamily="34" charset="0"/>
              </a:rPr>
              <a:t> aralığında olmalıdır.</a:t>
            </a:r>
          </a:p>
          <a:p>
            <a:r>
              <a:rPr lang="tr-TR" sz="2600" dirty="0">
                <a:latin typeface="+mj-lt"/>
                <a:cs typeface="Arial" pitchFamily="34" charset="0"/>
              </a:rPr>
              <a:t>Aşırı negatif basınç ortaya çıkarsa,makine alarm verir ve kan pompası durur.</a:t>
            </a:r>
          </a:p>
          <a:p>
            <a:r>
              <a:rPr lang="tr-TR" sz="2600" dirty="0">
                <a:latin typeface="+mj-lt"/>
                <a:cs typeface="Arial" pitchFamily="34" charset="0"/>
              </a:rPr>
              <a:t>Kan pompa hızı 0-600 ml/dk ayarlanabilmektedir.Ortalama </a:t>
            </a:r>
          </a:p>
          <a:p>
            <a:r>
              <a:rPr lang="tr-TR" sz="2600" dirty="0">
                <a:solidFill>
                  <a:srgbClr val="C00000"/>
                </a:solidFill>
                <a:latin typeface="+mj-lt"/>
                <a:cs typeface="Arial" pitchFamily="34" charset="0"/>
              </a:rPr>
              <a:t>300-450</a:t>
            </a:r>
            <a:r>
              <a:rPr lang="tr-TR" sz="2600" dirty="0">
                <a:latin typeface="+mj-lt"/>
                <a:cs typeface="Arial" pitchFamily="34" charset="0"/>
              </a:rPr>
              <a:t> arasında ayarlanmaktadır.</a:t>
            </a:r>
            <a:r>
              <a:rPr lang="tr-TR" sz="2800" dirty="0"/>
              <a:t> </a:t>
            </a:r>
          </a:p>
          <a:p>
            <a:r>
              <a:rPr lang="tr-TR" sz="2400" dirty="0">
                <a:latin typeface="+mj-lt"/>
              </a:rPr>
              <a:t>Pompa hızını ayarlamak için pompa </a:t>
            </a:r>
            <a:r>
              <a:rPr lang="tr-TR" sz="2400" dirty="0" err="1">
                <a:latin typeface="+mj-lt"/>
              </a:rPr>
              <a:t>segmentinin</a:t>
            </a:r>
            <a:r>
              <a:rPr lang="tr-TR" sz="2400" dirty="0">
                <a:latin typeface="+mj-lt"/>
              </a:rPr>
              <a:t> iç çapı ayarlarının doğru yapılması gerekmektedir. </a:t>
            </a:r>
          </a:p>
          <a:p>
            <a:endParaRPr lang="tr-TR" sz="2400" b="1" dirty="0">
              <a:latin typeface="+mj-lt"/>
              <a:cs typeface="Arial" pitchFamily="34" charset="0"/>
            </a:endParaRPr>
          </a:p>
          <a:p>
            <a:endParaRPr lang="tr-TR" b="1" dirty="0">
              <a:latin typeface="Arial" panose="020B0604020202020204" pitchFamily="34" charset="0"/>
              <a:cs typeface="Arial" pitchFamily="34" charset="0"/>
            </a:endParaRPr>
          </a:p>
          <a:p>
            <a:endParaRPr lang="tr-TR" dirty="0">
              <a:latin typeface="Arial" pitchFamily="34" charset="0"/>
              <a:cs typeface="Arial" pitchFamily="34" charset="0"/>
            </a:endParaRPr>
          </a:p>
          <a:p>
            <a:endParaRPr lang="tr-TR" dirty="0">
              <a:latin typeface="Arial" pitchFamily="34" charset="0"/>
              <a:cs typeface="Arial" pitchFamily="34" charset="0"/>
            </a:endParaRPr>
          </a:p>
          <a:p>
            <a:endParaRPr lang="tr-TR" dirty="0">
              <a:latin typeface="Arial" pitchFamily="34" charset="0"/>
              <a:cs typeface="Arial" pitchFamily="34" charset="0"/>
            </a:endParaRPr>
          </a:p>
          <a:p>
            <a:r>
              <a:rPr lang="tr-TR" dirty="0">
                <a:latin typeface="Arial" pitchFamily="34" charset="0"/>
                <a:cs typeface="Arial" pitchFamily="34" charset="0"/>
              </a:rPr>
              <a:t> </a:t>
            </a:r>
          </a:p>
          <a:p>
            <a:endParaRPr lang="tr-TR" dirty="0">
              <a:latin typeface="Arial" pitchFamily="34" charset="0"/>
              <a:cs typeface="Arial" pitchFamily="34" charset="0"/>
            </a:endParaRPr>
          </a:p>
          <a:p>
            <a:endParaRPr lang="tr-TR" dirty="0">
              <a:latin typeface="Arial" pitchFamily="34" charset="0"/>
              <a:cs typeface="Arial" pitchFamily="34" charset="0"/>
            </a:endParaRPr>
          </a:p>
          <a:p>
            <a:endParaRPr lang="tr-TR" dirty="0">
              <a:latin typeface="Arial" pitchFamily="34" charset="0"/>
              <a:cs typeface="Arial" pitchFamily="34" charset="0"/>
            </a:endParaRPr>
          </a:p>
          <a:p>
            <a:endParaRPr lang="tr-TR" dirty="0">
              <a:latin typeface="Arial" pitchFamily="34" charset="0"/>
              <a:cs typeface="Arial" pitchFamily="34" charset="0"/>
            </a:endParaRPr>
          </a:p>
          <a:p>
            <a:endParaRPr lang="tr-TR" dirty="0">
              <a:latin typeface="Arial" pitchFamily="34" charset="0"/>
              <a:cs typeface="Arial" pitchFamily="34" charset="0"/>
            </a:endParaRPr>
          </a:p>
          <a:p>
            <a:endParaRPr lang="tr-TR" dirty="0">
              <a:latin typeface="Arial" pitchFamily="34" charset="0"/>
              <a:cs typeface="Arial" pitchFamily="34" charset="0"/>
            </a:endParaRPr>
          </a:p>
          <a:p>
            <a:endParaRPr lang="tr-TR" dirty="0">
              <a:latin typeface="Arial" pitchFamily="34" charset="0"/>
              <a:cs typeface="Arial" pitchFamily="34" charset="0"/>
            </a:endParaRPr>
          </a:p>
          <a:p>
            <a:endParaRPr lang="tr-TR" dirty="0">
              <a:latin typeface="Arial" pitchFamily="34" charset="0"/>
              <a:cs typeface="Arial" pitchFamily="34" charset="0"/>
            </a:endParaRPr>
          </a:p>
          <a:p>
            <a:endParaRPr lang="tr-TR" dirty="0">
              <a:latin typeface="Arial" pitchFamily="34" charset="0"/>
              <a:cs typeface="Arial" pitchFamily="34" charset="0"/>
            </a:endParaRPr>
          </a:p>
          <a:p>
            <a:endParaRPr lang="tr-TR" dirty="0">
              <a:latin typeface="Arial" pitchFamily="34" charset="0"/>
              <a:cs typeface="Arial" pitchFamily="34" charset="0"/>
            </a:endParaRPr>
          </a:p>
          <a:p>
            <a:endParaRPr lang="tr-TR" dirty="0">
              <a:latin typeface="Arial" pitchFamily="34" charset="0"/>
              <a:cs typeface="Arial" pitchFamily="34" charset="0"/>
            </a:endParaRPr>
          </a:p>
          <a:p>
            <a:endParaRPr lang="tr-TR" dirty="0"/>
          </a:p>
          <a:p>
            <a:endParaRPr lang="tr-TR" dirty="0"/>
          </a:p>
          <a:p>
            <a:endParaRPr lang="tr-TR" dirty="0"/>
          </a:p>
        </p:txBody>
      </p:sp>
      <p:sp>
        <p:nvSpPr>
          <p:cNvPr id="4" name="3 Metin kutusu"/>
          <p:cNvSpPr txBox="1"/>
          <p:nvPr/>
        </p:nvSpPr>
        <p:spPr>
          <a:xfrm>
            <a:off x="1847528" y="836712"/>
            <a:ext cx="80648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err="1">
                <a:solidFill>
                  <a:srgbClr val="C00000"/>
                </a:solidFill>
                <a:latin typeface="+mj-lt"/>
              </a:rPr>
              <a:t>Arteriyel</a:t>
            </a:r>
            <a:r>
              <a:rPr lang="tr-TR" sz="2800" b="1" dirty="0">
                <a:solidFill>
                  <a:srgbClr val="C00000"/>
                </a:solidFill>
                <a:latin typeface="+mj-lt"/>
              </a:rPr>
              <a:t> Kan Pompası</a:t>
            </a:r>
          </a:p>
        </p:txBody>
      </p:sp>
    </p:spTree>
  </p:cSld>
  <p:clrMapOvr>
    <a:masterClrMapping/>
  </p:clrMapOvr>
  <p:transition spd="slow">
    <p:pull dir="d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Dikdörtgen"/>
          <p:cNvSpPr/>
          <p:nvPr/>
        </p:nvSpPr>
        <p:spPr>
          <a:xfrm>
            <a:off x="1847528" y="764704"/>
            <a:ext cx="86409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>
                <a:latin typeface="Arial" pitchFamily="34" charset="0"/>
                <a:cs typeface="Arial" pitchFamily="34" charset="0"/>
              </a:rPr>
              <a:t> </a:t>
            </a:r>
            <a:endParaRPr lang="tr-TR" dirty="0"/>
          </a:p>
        </p:txBody>
      </p:sp>
      <p:sp>
        <p:nvSpPr>
          <p:cNvPr id="5" name="4 İçerik Yer Tutucusu"/>
          <p:cNvSpPr>
            <a:spLocks noGrp="1"/>
          </p:cNvSpPr>
          <p:nvPr>
            <p:ph idx="1"/>
          </p:nvPr>
        </p:nvSpPr>
        <p:spPr>
          <a:xfrm>
            <a:off x="1775520" y="188640"/>
            <a:ext cx="8892480" cy="6192688"/>
          </a:xfrm>
        </p:spPr>
        <p:txBody>
          <a:bodyPr>
            <a:normAutofit/>
          </a:bodyPr>
          <a:lstStyle/>
          <a:p>
            <a:pPr>
              <a:buClr>
                <a:schemeClr val="tx1"/>
              </a:buClr>
              <a:buNone/>
            </a:pPr>
            <a:r>
              <a:rPr lang="tr-TR" dirty="0">
                <a:latin typeface="+mj-lt"/>
                <a:cs typeface="Arial" pitchFamily="34" charset="0"/>
              </a:rPr>
              <a:t>       </a:t>
            </a:r>
            <a:endParaRPr lang="tr-TR" sz="2800" dirty="0">
              <a:latin typeface="+mj-lt"/>
              <a:cs typeface="Arial" pitchFamily="34" charset="0"/>
            </a:endParaRPr>
          </a:p>
          <a:p>
            <a:pPr>
              <a:buClr>
                <a:schemeClr val="tx1"/>
              </a:buClr>
              <a:buNone/>
            </a:pPr>
            <a:r>
              <a:rPr lang="tr-TR" sz="2800" b="1" dirty="0">
                <a:solidFill>
                  <a:srgbClr val="C00000"/>
                </a:solidFill>
                <a:latin typeface="+mj-lt"/>
                <a:cs typeface="Arial" pitchFamily="34" charset="0"/>
              </a:rPr>
              <a:t>   Yüksek negatif arter basınç alarm nedenleri;       </a:t>
            </a:r>
          </a:p>
          <a:p>
            <a:pPr>
              <a:buClr>
                <a:schemeClr val="tx1"/>
              </a:buClr>
              <a:buNone/>
            </a:pPr>
            <a:endParaRPr lang="tr-TR" sz="2800" b="1" dirty="0">
              <a:solidFill>
                <a:srgbClr val="C00000"/>
              </a:solidFill>
              <a:latin typeface="+mj-lt"/>
              <a:cs typeface="Arial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tr-TR" dirty="0">
                <a:latin typeface="+mj-lt"/>
                <a:cs typeface="Arial" pitchFamily="34" charset="0"/>
              </a:rPr>
              <a:t> </a:t>
            </a:r>
            <a:r>
              <a:rPr lang="tr-TR" dirty="0" err="1">
                <a:latin typeface="+mj-lt"/>
                <a:cs typeface="Arial" pitchFamily="34" charset="0"/>
              </a:rPr>
              <a:t>Arteriyel</a:t>
            </a:r>
            <a:r>
              <a:rPr lang="tr-TR" dirty="0">
                <a:latin typeface="+mj-lt"/>
                <a:cs typeface="Arial" pitchFamily="34" charset="0"/>
              </a:rPr>
              <a:t> kan hattında-setinde kıvrılma,</a:t>
            </a:r>
            <a:r>
              <a:rPr lang="tr-TR" dirty="0" err="1">
                <a:latin typeface="+mj-lt"/>
                <a:cs typeface="Arial" pitchFamily="34" charset="0"/>
              </a:rPr>
              <a:t>klempin</a:t>
            </a:r>
            <a:r>
              <a:rPr lang="tr-TR" dirty="0">
                <a:latin typeface="+mj-lt"/>
                <a:cs typeface="Arial" pitchFamily="34" charset="0"/>
              </a:rPr>
              <a:t> kapalı   olması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tr-TR" dirty="0">
                <a:latin typeface="+mj-lt"/>
                <a:cs typeface="Arial" pitchFamily="34" charset="0"/>
              </a:rPr>
              <a:t> </a:t>
            </a:r>
            <a:r>
              <a:rPr lang="tr-TR" dirty="0" err="1">
                <a:latin typeface="+mj-lt"/>
                <a:cs typeface="Arial" pitchFamily="34" charset="0"/>
              </a:rPr>
              <a:t>Arteriyel</a:t>
            </a:r>
            <a:r>
              <a:rPr lang="tr-TR" dirty="0">
                <a:latin typeface="+mj-lt"/>
                <a:cs typeface="Arial" pitchFamily="34" charset="0"/>
              </a:rPr>
              <a:t> iğnede pozisyon bozukluğu,damar duvarına yapışma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tr-TR" dirty="0">
                <a:latin typeface="+mj-lt"/>
                <a:cs typeface="Arial" pitchFamily="34" charset="0"/>
              </a:rPr>
              <a:t>Damar erişim yolunda ve sette pıhtılaşma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tr-TR" dirty="0">
                <a:latin typeface="+mj-lt"/>
                <a:cs typeface="Arial" pitchFamily="34" charset="0"/>
              </a:rPr>
              <a:t>Yetersiz kan akımı 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tr-TR" dirty="0" err="1">
                <a:latin typeface="+mj-lt"/>
                <a:cs typeface="Arial" pitchFamily="34" charset="0"/>
              </a:rPr>
              <a:t>Arteriyel</a:t>
            </a:r>
            <a:r>
              <a:rPr lang="tr-TR" dirty="0">
                <a:latin typeface="+mj-lt"/>
                <a:cs typeface="Arial" pitchFamily="34" charset="0"/>
              </a:rPr>
              <a:t> kan hattının AV fistül iğnesinden ayrılmış olması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tr-TR" dirty="0">
                <a:latin typeface="+mj-lt"/>
                <a:cs typeface="Arial" pitchFamily="34" charset="0"/>
              </a:rPr>
              <a:t>Hastanın damar erişimi ile ayarlanan pompa hızının uyumsuzluğu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tr-TR" sz="2400" dirty="0">
              <a:latin typeface="+mj-lt"/>
              <a:cs typeface="Arial" pitchFamily="34" charset="0"/>
            </a:endParaRPr>
          </a:p>
          <a:p>
            <a:pPr>
              <a:buNone/>
            </a:pPr>
            <a:endParaRPr lang="tr-TR" dirty="0"/>
          </a:p>
        </p:txBody>
      </p:sp>
      <p:pic>
        <p:nvPicPr>
          <p:cNvPr id="2" name="Picture 2" descr="C:\Users\dyazici\Desktop\images.jpg">
            <a:extLst>
              <a:ext uri="{FF2B5EF4-FFF2-40B4-BE49-F238E27FC236}">
                <a16:creationId xmlns:a16="http://schemas.microsoft.com/office/drawing/2014/main" id="{E58F43CA-A82C-159B-4554-C3CE6B880F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57656" y="693840"/>
            <a:ext cx="880392" cy="88039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29507503"/>
      </p:ext>
    </p:extLst>
  </p:cSld>
  <p:clrMapOvr>
    <a:masterClrMapping/>
  </p:clrMapOvr>
  <p:transition spd="slow">
    <p:pull dir="d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Dikdörtgen"/>
          <p:cNvSpPr/>
          <p:nvPr/>
        </p:nvSpPr>
        <p:spPr>
          <a:xfrm>
            <a:off x="1775520" y="1412777"/>
            <a:ext cx="8640960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7">
              <a:buClr>
                <a:schemeClr val="tx1"/>
              </a:buClr>
            </a:pPr>
            <a:endParaRPr lang="tr-TR" sz="2600" dirty="0">
              <a:latin typeface="+mj-lt"/>
              <a:cs typeface="Arial" pitchFamily="34" charset="0"/>
            </a:endParaRPr>
          </a:p>
          <a:p>
            <a:pPr lvl="7">
              <a:buClr>
                <a:schemeClr val="tx1"/>
              </a:buClr>
            </a:pPr>
            <a:endParaRPr lang="tr-TR" sz="2600" dirty="0">
              <a:latin typeface="+mj-lt"/>
              <a:cs typeface="Arial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tr-TR" sz="2600" dirty="0">
                <a:latin typeface="+mj-lt"/>
                <a:cs typeface="Arial" pitchFamily="34" charset="0"/>
              </a:rPr>
              <a:t>    Küçük çaplı iğne kullanımı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tr-TR" sz="2600" dirty="0">
                <a:latin typeface="+mj-lt"/>
                <a:cs typeface="Arial" pitchFamily="34" charset="0"/>
              </a:rPr>
              <a:t>    Spazm yada </a:t>
            </a:r>
            <a:r>
              <a:rPr lang="tr-TR" sz="2600" dirty="0" err="1">
                <a:latin typeface="+mj-lt"/>
                <a:cs typeface="Arial" pitchFamily="34" charset="0"/>
              </a:rPr>
              <a:t>vazokonstrüksiyon</a:t>
            </a:r>
            <a:endParaRPr lang="tr-TR" sz="2600" dirty="0">
              <a:latin typeface="+mj-lt"/>
              <a:cs typeface="Arial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tr-TR" sz="2600" dirty="0">
                <a:latin typeface="+mj-lt"/>
                <a:cs typeface="Arial" pitchFamily="34" charset="0"/>
              </a:rPr>
              <a:t>    Aşırı UF nedeniyle artan kan </a:t>
            </a:r>
            <a:r>
              <a:rPr lang="tr-TR" sz="2600" dirty="0" err="1">
                <a:latin typeface="+mj-lt"/>
                <a:cs typeface="Arial" pitchFamily="34" charset="0"/>
              </a:rPr>
              <a:t>vizikositesi</a:t>
            </a:r>
            <a:endParaRPr lang="tr-TR" sz="2600" dirty="0">
              <a:latin typeface="+mj-lt"/>
              <a:cs typeface="Arial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tr-TR" sz="2600" dirty="0">
                <a:latin typeface="+mj-lt"/>
                <a:cs typeface="Arial" pitchFamily="34" charset="0"/>
              </a:rPr>
              <a:t>    Yüksek </a:t>
            </a:r>
            <a:r>
              <a:rPr lang="tr-TR" sz="2600" dirty="0" err="1">
                <a:latin typeface="+mj-lt"/>
                <a:cs typeface="Arial" pitchFamily="34" charset="0"/>
              </a:rPr>
              <a:t>hemotokrit</a:t>
            </a:r>
            <a:r>
              <a:rPr lang="tr-TR" sz="2600" dirty="0">
                <a:latin typeface="+mj-lt"/>
                <a:cs typeface="Arial" pitchFamily="34" charset="0"/>
              </a:rPr>
              <a:t> değeri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tr-TR" sz="2600" dirty="0">
                <a:latin typeface="+mj-lt"/>
                <a:cs typeface="Arial" pitchFamily="34" charset="0"/>
              </a:rPr>
              <a:t>    AV fistülde </a:t>
            </a:r>
            <a:r>
              <a:rPr lang="tr-TR" sz="2600" dirty="0" err="1">
                <a:latin typeface="+mj-lt"/>
                <a:cs typeface="Arial" pitchFamily="34" charset="0"/>
              </a:rPr>
              <a:t>stenoz</a:t>
            </a:r>
            <a:r>
              <a:rPr lang="tr-TR" sz="2600" dirty="0">
                <a:latin typeface="+mj-lt"/>
                <a:cs typeface="Arial" pitchFamily="34" charset="0"/>
              </a:rPr>
              <a:t> veya </a:t>
            </a:r>
            <a:r>
              <a:rPr lang="tr-TR" sz="2600" dirty="0" err="1">
                <a:latin typeface="+mj-lt"/>
                <a:cs typeface="Arial" pitchFamily="34" charset="0"/>
              </a:rPr>
              <a:t>tromboz</a:t>
            </a:r>
            <a:endParaRPr lang="tr-TR" sz="2600" dirty="0">
              <a:latin typeface="+mj-lt"/>
              <a:cs typeface="Arial" pitchFamily="34" charset="0"/>
            </a:endParaRPr>
          </a:p>
          <a:p>
            <a:pPr marL="514350" indent="-514350">
              <a:buClr>
                <a:schemeClr val="tx1"/>
              </a:buClr>
              <a:buFont typeface="Wingdings" pitchFamily="2" charset="2"/>
              <a:buChar char="Ø"/>
            </a:pPr>
            <a:r>
              <a:rPr lang="tr-TR" sz="2600" dirty="0" err="1">
                <a:latin typeface="+mj-lt"/>
                <a:cs typeface="Arial" pitchFamily="34" charset="0"/>
              </a:rPr>
              <a:t>Arteriyel</a:t>
            </a:r>
            <a:r>
              <a:rPr lang="tr-TR" sz="2600" dirty="0">
                <a:latin typeface="+mj-lt"/>
                <a:cs typeface="Arial" pitchFamily="34" charset="0"/>
              </a:rPr>
              <a:t> kan hattına bir </a:t>
            </a:r>
            <a:r>
              <a:rPr lang="tr-TR" sz="2600" dirty="0" err="1">
                <a:latin typeface="+mj-lt"/>
                <a:cs typeface="Arial" pitchFamily="34" charset="0"/>
              </a:rPr>
              <a:t>infüzyonun</a:t>
            </a:r>
            <a:r>
              <a:rPr lang="tr-TR" sz="2600" dirty="0">
                <a:latin typeface="+mj-lt"/>
                <a:cs typeface="Arial" pitchFamily="34" charset="0"/>
              </a:rPr>
              <a:t> bağlanması gibi bir          durumda, </a:t>
            </a:r>
            <a:r>
              <a:rPr lang="tr-TR" sz="2600" dirty="0" err="1">
                <a:latin typeface="+mj-lt"/>
                <a:cs typeface="Arial" pitchFamily="34" charset="0"/>
              </a:rPr>
              <a:t>arteriyel</a:t>
            </a:r>
            <a:r>
              <a:rPr lang="tr-TR" sz="2600" dirty="0">
                <a:latin typeface="+mj-lt"/>
                <a:cs typeface="Arial" pitchFamily="34" charset="0"/>
              </a:rPr>
              <a:t> kan hattına hava veya </a:t>
            </a:r>
            <a:r>
              <a:rPr lang="tr-TR" sz="2600" dirty="0" err="1">
                <a:latin typeface="+mj-lt"/>
                <a:cs typeface="Arial" pitchFamily="34" charset="0"/>
              </a:rPr>
              <a:t>infüzyon</a:t>
            </a:r>
            <a:r>
              <a:rPr lang="tr-TR" sz="2600" dirty="0">
                <a:latin typeface="+mj-lt"/>
                <a:cs typeface="Arial" pitchFamily="34" charset="0"/>
              </a:rPr>
              <a:t> </a:t>
            </a:r>
          </a:p>
          <a:p>
            <a:pPr>
              <a:buClr>
                <a:schemeClr val="tx1"/>
              </a:buClr>
            </a:pPr>
            <a:r>
              <a:rPr lang="tr-TR" sz="2600" dirty="0">
                <a:latin typeface="+mj-lt"/>
                <a:cs typeface="Arial" pitchFamily="34" charset="0"/>
              </a:rPr>
              <a:t>       sıvısının girmesi</a:t>
            </a:r>
          </a:p>
          <a:p>
            <a:pPr marL="514350" indent="-514350">
              <a:buClr>
                <a:schemeClr val="tx1"/>
              </a:buClr>
            </a:pPr>
            <a:endParaRPr lang="tr-TR" sz="2600" dirty="0">
              <a:latin typeface="+mj-lt"/>
              <a:cs typeface="Arial" pitchFamily="34" charset="0"/>
            </a:endParaRPr>
          </a:p>
          <a:p>
            <a:pPr>
              <a:buClr>
                <a:schemeClr val="tx1"/>
              </a:buClr>
            </a:pPr>
            <a:endParaRPr lang="tr-TR" sz="2600" dirty="0">
              <a:latin typeface="+mj-lt"/>
              <a:cs typeface="Arial" pitchFamily="34" charset="0"/>
            </a:endParaRPr>
          </a:p>
          <a:p>
            <a:pPr>
              <a:buClr>
                <a:schemeClr val="tx1"/>
              </a:buClr>
            </a:pPr>
            <a:endParaRPr lang="tr-TR" sz="2600" dirty="0">
              <a:latin typeface="+mj-lt"/>
              <a:cs typeface="Arial" pitchFamily="34" charset="0"/>
            </a:endParaRPr>
          </a:p>
          <a:p>
            <a:pPr>
              <a:buClr>
                <a:schemeClr val="tx1"/>
              </a:buClr>
            </a:pPr>
            <a:endParaRPr lang="tr-TR" sz="2600" dirty="0">
              <a:latin typeface="+mj-lt"/>
              <a:cs typeface="Arial" pitchFamily="34" charset="0"/>
            </a:endParaRPr>
          </a:p>
          <a:p>
            <a:pPr>
              <a:buClr>
                <a:schemeClr val="tx1"/>
              </a:buClr>
            </a:pPr>
            <a:endParaRPr lang="tr-TR" sz="2600" dirty="0">
              <a:latin typeface="+mj-lt"/>
              <a:cs typeface="Arial" pitchFamily="34" charset="0"/>
            </a:endParaRPr>
          </a:p>
          <a:p>
            <a:pPr>
              <a:buClr>
                <a:schemeClr val="tx1"/>
              </a:buClr>
            </a:pPr>
            <a:endParaRPr lang="tr-TR" sz="2600" dirty="0">
              <a:latin typeface="+mj-lt"/>
              <a:cs typeface="Arial" pitchFamily="34" charset="0"/>
            </a:endParaRPr>
          </a:p>
        </p:txBody>
      </p:sp>
      <p:pic>
        <p:nvPicPr>
          <p:cNvPr id="2" name="Picture 2" descr="C:\Users\dyazici\Desktop\images.jpg">
            <a:extLst>
              <a:ext uri="{FF2B5EF4-FFF2-40B4-BE49-F238E27FC236}">
                <a16:creationId xmlns:a16="http://schemas.microsoft.com/office/drawing/2014/main" id="{AEC5D322-87B8-1C87-974F-785F3270E8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07768" y="1124745"/>
            <a:ext cx="880392" cy="880393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 dir="d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Dikdörtgen"/>
          <p:cNvSpPr/>
          <p:nvPr/>
        </p:nvSpPr>
        <p:spPr>
          <a:xfrm>
            <a:off x="1919536" y="1700809"/>
            <a:ext cx="9001000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tr-TR" sz="2800" b="1" dirty="0">
                <a:solidFill>
                  <a:srgbClr val="C00000"/>
                </a:solidFill>
                <a:latin typeface="+mj-lt"/>
                <a:cs typeface="Arial" pitchFamily="34" charset="0"/>
              </a:rPr>
              <a:t>     Düşük Negatif Arter Basınç Nedenleri</a:t>
            </a:r>
            <a:r>
              <a:rPr lang="tr-TR" sz="2800" dirty="0">
                <a:solidFill>
                  <a:srgbClr val="C00000"/>
                </a:solidFill>
                <a:latin typeface="+mj-lt"/>
                <a:cs typeface="Arial" pitchFamily="34" charset="0"/>
              </a:rPr>
              <a:t>;</a:t>
            </a:r>
          </a:p>
          <a:p>
            <a:pPr>
              <a:buNone/>
            </a:pPr>
            <a:endParaRPr lang="tr-TR" sz="2600" dirty="0">
              <a:latin typeface="+mj-lt"/>
              <a:cs typeface="Arial" pitchFamily="34" charset="0"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az-Cyrl-AZ" sz="2600" dirty="0">
                <a:latin typeface="+mj-lt"/>
                <a:cs typeface="Arial" pitchFamily="34" charset="0"/>
              </a:rPr>
              <a:t> </a:t>
            </a:r>
            <a:r>
              <a:rPr lang="tr-TR" sz="2600" dirty="0">
                <a:latin typeface="+mj-lt"/>
                <a:cs typeface="Arial" pitchFamily="34" charset="0"/>
              </a:rPr>
              <a:t>   </a:t>
            </a:r>
            <a:r>
              <a:rPr lang="tr-TR" sz="2600" dirty="0" err="1">
                <a:latin typeface="+mj-lt"/>
                <a:cs typeface="Arial" pitchFamily="34" charset="0"/>
              </a:rPr>
              <a:t>Arteriyel</a:t>
            </a:r>
            <a:r>
              <a:rPr lang="tr-TR" sz="2600" dirty="0">
                <a:latin typeface="+mj-lt"/>
                <a:cs typeface="Arial" pitchFamily="34" charset="0"/>
              </a:rPr>
              <a:t> kan hattının  AV fistül iğnesinden ayrılmış olması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tr-TR" sz="2600" dirty="0">
                <a:latin typeface="+mj-lt"/>
                <a:cs typeface="Arial" pitchFamily="34" charset="0"/>
              </a:rPr>
              <a:t>    Kan pompa hızının çok düşük ayarlanması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tr-TR" sz="2600" dirty="0">
                <a:latin typeface="+mj-lt"/>
                <a:cs typeface="Arial" pitchFamily="34" charset="0"/>
              </a:rPr>
              <a:t>    </a:t>
            </a:r>
            <a:r>
              <a:rPr lang="tr-TR" sz="2600" dirty="0" err="1">
                <a:latin typeface="+mj-lt"/>
                <a:cs typeface="Arial" pitchFamily="34" charset="0"/>
              </a:rPr>
              <a:t>Arteriyel</a:t>
            </a:r>
            <a:r>
              <a:rPr lang="tr-TR" sz="2600" dirty="0">
                <a:latin typeface="+mj-lt"/>
                <a:cs typeface="Arial" pitchFamily="34" charset="0"/>
              </a:rPr>
              <a:t> hatta sızıntı olması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tr-TR" sz="2600" dirty="0">
                <a:latin typeface="+mj-lt"/>
                <a:cs typeface="Arial" pitchFamily="34" charset="0"/>
              </a:rPr>
              <a:t>    </a:t>
            </a:r>
            <a:r>
              <a:rPr lang="tr-TR" sz="2600" b="1" dirty="0">
                <a:latin typeface="+mj-lt"/>
                <a:cs typeface="Arial" pitchFamily="34" charset="0"/>
              </a:rPr>
              <a:t>Hipotansiyon</a:t>
            </a:r>
            <a:r>
              <a:rPr lang="tr-TR" sz="2600" dirty="0">
                <a:latin typeface="+mj-lt"/>
                <a:cs typeface="Arial" pitchFamily="34" charset="0"/>
              </a:rPr>
              <a:t>; sıvı verilir,pompa hızı düşürülür,</a:t>
            </a:r>
            <a:r>
              <a:rPr lang="tr-TR" sz="2600" dirty="0" err="1">
                <a:latin typeface="+mj-lt"/>
                <a:cs typeface="Arial" pitchFamily="34" charset="0"/>
              </a:rPr>
              <a:t>diyalizat</a:t>
            </a:r>
            <a:r>
              <a:rPr lang="tr-TR" sz="2600" dirty="0">
                <a:latin typeface="+mj-lt"/>
                <a:cs typeface="Arial" pitchFamily="34" charset="0"/>
              </a:rPr>
              <a:t> </a:t>
            </a:r>
          </a:p>
          <a:p>
            <a:pPr marL="342900" indent="-342900"/>
            <a:r>
              <a:rPr lang="tr-TR" sz="2600" dirty="0">
                <a:latin typeface="+mj-lt"/>
                <a:cs typeface="Arial" pitchFamily="34" charset="0"/>
              </a:rPr>
              <a:t>         akışı </a:t>
            </a:r>
            <a:r>
              <a:rPr lang="tr-TR" sz="2600" dirty="0" err="1">
                <a:latin typeface="+mj-lt"/>
                <a:cs typeface="Arial" pitchFamily="34" charset="0"/>
              </a:rPr>
              <a:t>düşürelerek</a:t>
            </a:r>
            <a:r>
              <a:rPr lang="tr-TR" sz="2600" dirty="0">
                <a:latin typeface="+mj-lt"/>
                <a:cs typeface="Arial" pitchFamily="34" charset="0"/>
              </a:rPr>
              <a:t> </a:t>
            </a:r>
            <a:r>
              <a:rPr lang="tr-TR" sz="2600" dirty="0" err="1">
                <a:latin typeface="+mj-lt"/>
                <a:cs typeface="Arial" pitchFamily="34" charset="0"/>
              </a:rPr>
              <a:t>ultrafiltirasyon</a:t>
            </a:r>
            <a:r>
              <a:rPr lang="tr-TR" sz="2600" dirty="0">
                <a:latin typeface="+mj-lt"/>
                <a:cs typeface="Arial" pitchFamily="34" charset="0"/>
              </a:rPr>
              <a:t> hızı azaltılır.</a:t>
            </a:r>
          </a:p>
        </p:txBody>
      </p:sp>
      <p:pic>
        <p:nvPicPr>
          <p:cNvPr id="3074" name="Picture 2" descr="C:\Users\dyazici\Desktop\9-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413362" y="4221088"/>
            <a:ext cx="1254638" cy="2636912"/>
          </a:xfrm>
          <a:prstGeom prst="rect">
            <a:avLst/>
          </a:prstGeom>
          <a:noFill/>
        </p:spPr>
      </p:pic>
      <p:pic>
        <p:nvPicPr>
          <p:cNvPr id="2" name="Picture 2" descr="C:\Users\dyazici\Desktop\images.jpg">
            <a:extLst>
              <a:ext uri="{FF2B5EF4-FFF2-40B4-BE49-F238E27FC236}">
                <a16:creationId xmlns:a16="http://schemas.microsoft.com/office/drawing/2014/main" id="{FAF015A6-DAA2-AFBC-961E-A5FDCC8185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16281" y="1417405"/>
            <a:ext cx="1139875" cy="113987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 dir="d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Dikdörtgen"/>
          <p:cNvSpPr/>
          <p:nvPr/>
        </p:nvSpPr>
        <p:spPr>
          <a:xfrm>
            <a:off x="1847528" y="764704"/>
            <a:ext cx="86409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>
                <a:latin typeface="Arial" pitchFamily="34" charset="0"/>
                <a:cs typeface="Arial" pitchFamily="34" charset="0"/>
              </a:rPr>
              <a:t> </a:t>
            </a:r>
            <a:endParaRPr lang="tr-TR" dirty="0"/>
          </a:p>
        </p:txBody>
      </p:sp>
      <p:sp>
        <p:nvSpPr>
          <p:cNvPr id="5" name="4 İçerik Yer Tutucusu"/>
          <p:cNvSpPr>
            <a:spLocks noGrp="1"/>
          </p:cNvSpPr>
          <p:nvPr>
            <p:ph idx="1"/>
          </p:nvPr>
        </p:nvSpPr>
        <p:spPr>
          <a:xfrm>
            <a:off x="1524000" y="188640"/>
            <a:ext cx="8820472" cy="6408712"/>
          </a:xfrm>
        </p:spPr>
        <p:txBody>
          <a:bodyPr>
            <a:normAutofit/>
          </a:bodyPr>
          <a:lstStyle/>
          <a:p>
            <a:pPr>
              <a:buNone/>
            </a:pPr>
            <a:endParaRPr lang="tr-TR" dirty="0">
              <a:latin typeface="+mj-lt"/>
            </a:endParaRPr>
          </a:p>
          <a:p>
            <a:pPr>
              <a:buNone/>
            </a:pPr>
            <a:r>
              <a:rPr lang="tr-TR" dirty="0">
                <a:latin typeface="+mj-lt"/>
                <a:cs typeface="Arial" pitchFamily="34" charset="0"/>
              </a:rPr>
              <a:t>    </a:t>
            </a:r>
          </a:p>
          <a:p>
            <a:pPr>
              <a:buNone/>
            </a:pPr>
            <a:r>
              <a:rPr lang="tr-TR" dirty="0">
                <a:latin typeface="+mj-lt"/>
                <a:cs typeface="Arial" pitchFamily="34" charset="0"/>
              </a:rPr>
              <a:t>    Aşırı negatif basınç nedeni ile </a:t>
            </a:r>
            <a:r>
              <a:rPr lang="tr-TR" b="1" dirty="0">
                <a:latin typeface="+mj-lt"/>
                <a:cs typeface="Arial" pitchFamily="34" charset="0"/>
              </a:rPr>
              <a:t>HEMOLİZ!!!</a:t>
            </a:r>
          </a:p>
          <a:p>
            <a:pPr>
              <a:buNone/>
            </a:pPr>
            <a:r>
              <a:rPr lang="tr-TR" dirty="0">
                <a:latin typeface="+mj-lt"/>
                <a:cs typeface="Arial" pitchFamily="34" charset="0"/>
              </a:rPr>
              <a:t>    Sürekli düşük kan akımı sağlanması ve kan seti içerisindeki   mikro kabarcıklar nedeni ile </a:t>
            </a:r>
            <a:r>
              <a:rPr lang="tr-TR" b="1" dirty="0">
                <a:latin typeface="+mj-lt"/>
                <a:cs typeface="Arial" pitchFamily="34" charset="0"/>
              </a:rPr>
              <a:t>YETERSİZ DİYALİZ !!! </a:t>
            </a:r>
          </a:p>
          <a:p>
            <a:pPr>
              <a:buNone/>
            </a:pPr>
            <a:r>
              <a:rPr lang="tr-TR" dirty="0">
                <a:latin typeface="+mj-lt"/>
                <a:cs typeface="Arial" pitchFamily="34" charset="0"/>
              </a:rPr>
              <a:t>    </a:t>
            </a:r>
            <a:r>
              <a:rPr lang="tr-TR" dirty="0" err="1">
                <a:latin typeface="+mj-lt"/>
                <a:cs typeface="Arial" pitchFamily="34" charset="0"/>
              </a:rPr>
              <a:t>Arteriyel</a:t>
            </a:r>
            <a:r>
              <a:rPr lang="tr-TR" dirty="0">
                <a:latin typeface="+mj-lt"/>
                <a:cs typeface="Arial" pitchFamily="34" charset="0"/>
              </a:rPr>
              <a:t> basınç kaynaklı riskler olarak görülebilir.</a:t>
            </a:r>
          </a:p>
          <a:p>
            <a:pPr>
              <a:buNone/>
            </a:pPr>
            <a:endParaRPr lang="tr-TR" sz="22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099" name="Picture 3" descr="C:\Users\dyazici\Desktop\c2FsbGE-7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39816" y="3501008"/>
            <a:ext cx="2268736" cy="226873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 dir="d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Dikdörtgen"/>
          <p:cNvSpPr/>
          <p:nvPr/>
        </p:nvSpPr>
        <p:spPr>
          <a:xfrm>
            <a:off x="1847528" y="764704"/>
            <a:ext cx="86409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>
                <a:latin typeface="Arial" pitchFamily="34" charset="0"/>
                <a:cs typeface="Arial" pitchFamily="34" charset="0"/>
              </a:rPr>
              <a:t> </a:t>
            </a:r>
            <a:endParaRPr lang="tr-TR" dirty="0"/>
          </a:p>
        </p:txBody>
      </p:sp>
      <p:sp>
        <p:nvSpPr>
          <p:cNvPr id="5" name="4 İçerik Yer Tutucusu"/>
          <p:cNvSpPr>
            <a:spLocks noGrp="1"/>
          </p:cNvSpPr>
          <p:nvPr>
            <p:ph idx="1"/>
          </p:nvPr>
        </p:nvSpPr>
        <p:spPr>
          <a:xfrm>
            <a:off x="1919536" y="1484784"/>
            <a:ext cx="8229600" cy="385242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tr-TR" sz="2800" b="1" dirty="0" err="1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Venöz</a:t>
            </a:r>
            <a:r>
              <a:rPr lang="tr-TR" sz="2800" b="1" dirty="0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 kan hattı</a:t>
            </a:r>
          </a:p>
          <a:p>
            <a:pPr>
              <a:buNone/>
            </a:pPr>
            <a:endParaRPr lang="tr-TR" dirty="0">
              <a:latin typeface="+mj-lt"/>
              <a:cs typeface="Arial" panose="020B0604020202020204" pitchFamily="34" charset="0"/>
            </a:endParaRPr>
          </a:p>
          <a:p>
            <a:pPr>
              <a:buNone/>
            </a:pPr>
            <a:r>
              <a:rPr lang="tr-TR" dirty="0" err="1">
                <a:latin typeface="+mj-lt"/>
                <a:cs typeface="Arial" panose="020B0604020202020204" pitchFamily="34" charset="0"/>
              </a:rPr>
              <a:t>Diyalizerden</a:t>
            </a:r>
            <a:r>
              <a:rPr lang="tr-TR" dirty="0">
                <a:latin typeface="+mj-lt"/>
                <a:cs typeface="Arial" panose="020B0604020202020204" pitchFamily="34" charset="0"/>
              </a:rPr>
              <a:t> çıkan diyaliz olmuş kanın hastaya verildiği </a:t>
            </a:r>
          </a:p>
          <a:p>
            <a:pPr>
              <a:buNone/>
            </a:pPr>
            <a:r>
              <a:rPr lang="tr-TR" dirty="0">
                <a:latin typeface="+mj-lt"/>
                <a:cs typeface="Arial" panose="020B0604020202020204" pitchFamily="34" charset="0"/>
              </a:rPr>
              <a:t>bölümdür. </a:t>
            </a:r>
          </a:p>
          <a:p>
            <a:pPr marL="0" indent="0">
              <a:buNone/>
            </a:pPr>
            <a:r>
              <a:rPr lang="tr-TR" b="1" dirty="0" err="1">
                <a:latin typeface="+mj-lt"/>
                <a:cs typeface="Arial" panose="020B0604020202020204" pitchFamily="34" charset="0"/>
              </a:rPr>
              <a:t>Venöz</a:t>
            </a:r>
            <a:r>
              <a:rPr lang="tr-TR" b="1" dirty="0">
                <a:latin typeface="+mj-lt"/>
                <a:cs typeface="Arial" panose="020B0604020202020204" pitchFamily="34" charset="0"/>
              </a:rPr>
              <a:t> basınç göstergesi </a:t>
            </a:r>
            <a:r>
              <a:rPr lang="tr-TR" dirty="0" err="1">
                <a:latin typeface="+mj-lt"/>
                <a:cs typeface="Arial" panose="020B0604020202020204" pitchFamily="34" charset="0"/>
              </a:rPr>
              <a:t>diyalizer</a:t>
            </a:r>
            <a:r>
              <a:rPr lang="tr-TR" dirty="0">
                <a:latin typeface="+mj-lt"/>
                <a:cs typeface="Arial" panose="020B0604020202020204" pitchFamily="34" charset="0"/>
              </a:rPr>
              <a:t> ile AV giriş arasındaki basıncı ölçmektedir.Bu hatta oluşan basınç pozitiftir. </a:t>
            </a:r>
          </a:p>
          <a:p>
            <a:pPr marL="0" indent="0">
              <a:buNone/>
            </a:pPr>
            <a:r>
              <a:rPr lang="tr-TR" dirty="0">
                <a:latin typeface="+mj-lt"/>
                <a:cs typeface="Arial" panose="020B0604020202020204" pitchFamily="34" charset="0"/>
              </a:rPr>
              <a:t>Normal değerleri </a:t>
            </a:r>
            <a:r>
              <a:rPr lang="tr-TR" b="1" dirty="0">
                <a:latin typeface="+mj-lt"/>
                <a:cs typeface="Arial" panose="020B0604020202020204" pitchFamily="34" charset="0"/>
              </a:rPr>
              <a:t>( +50 ) – (+100 ) Greftlerde ( +200 )</a:t>
            </a:r>
          </a:p>
          <a:p>
            <a:pPr>
              <a:buFont typeface="Wingdings" panose="05000000000000000000" pitchFamily="2" charset="2"/>
              <a:buChar char="Ø"/>
            </a:pPr>
            <a:endParaRPr lang="tr-TR" b="1" dirty="0">
              <a:latin typeface="+mj-lt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tr-TR" dirty="0">
              <a:latin typeface="+mj-lt"/>
            </a:endParaRPr>
          </a:p>
        </p:txBody>
      </p:sp>
      <p:pic>
        <p:nvPicPr>
          <p:cNvPr id="5123" name="Picture 3" descr="C:\Users\dyazici\Desktop\15-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424160" y="2492896"/>
            <a:ext cx="1243841" cy="436510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 dir="d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Dikdörtgen"/>
          <p:cNvSpPr/>
          <p:nvPr/>
        </p:nvSpPr>
        <p:spPr>
          <a:xfrm>
            <a:off x="1847528" y="764704"/>
            <a:ext cx="86409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>
                <a:latin typeface="Arial" pitchFamily="34" charset="0"/>
                <a:cs typeface="Arial" pitchFamily="34" charset="0"/>
              </a:rPr>
              <a:t> </a:t>
            </a:r>
            <a:endParaRPr lang="tr-TR" dirty="0"/>
          </a:p>
        </p:txBody>
      </p:sp>
      <p:sp>
        <p:nvSpPr>
          <p:cNvPr id="5" name="4 İçerik Yer Tutucusu"/>
          <p:cNvSpPr>
            <a:spLocks noGrp="1"/>
          </p:cNvSpPr>
          <p:nvPr>
            <p:ph idx="1"/>
          </p:nvPr>
        </p:nvSpPr>
        <p:spPr>
          <a:xfrm>
            <a:off x="1524000" y="980728"/>
            <a:ext cx="9612560" cy="568863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tr-TR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tr-TR" sz="2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Yüksek venöz basınç alarmı nedenleri;</a:t>
            </a:r>
          </a:p>
          <a:p>
            <a:pPr>
              <a:buClrTx/>
              <a:buFont typeface="Wingdings" panose="05000000000000000000" pitchFamily="2" charset="2"/>
              <a:buChar char="Ø"/>
            </a:pPr>
            <a:endParaRPr lang="tr-TR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Tx/>
              <a:buFont typeface="Wingdings" panose="05000000000000000000" pitchFamily="2" charset="2"/>
              <a:buChar char="Ø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Venöz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kan hattında tıkanıklık olması, </a:t>
            </a:r>
          </a:p>
          <a:p>
            <a:pPr>
              <a:buClrTx/>
              <a:buFont typeface="Wingdings" panose="05000000000000000000" pitchFamily="2" charset="2"/>
              <a:buChar char="Ø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 AV sette kıvrılma,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klempin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kapalı olması vb. </a:t>
            </a:r>
          </a:p>
          <a:p>
            <a:pPr>
              <a:buClrTx/>
              <a:buFont typeface="Wingdings" panose="05000000000000000000" pitchFamily="2" charset="2"/>
              <a:buChar char="Ø"/>
            </a:pPr>
            <a:r>
              <a:rPr lang="az-Cyrl-AZ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Venöz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AV fistül iğnesinin pozisyon değişikliği</a:t>
            </a:r>
          </a:p>
          <a:p>
            <a:pPr>
              <a:buClrTx/>
              <a:buFont typeface="Wingdings" panose="05000000000000000000" pitchFamily="2" charset="2"/>
              <a:buChar char="Ø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Diyalizerde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pıhtılaşma</a:t>
            </a:r>
          </a:p>
          <a:p>
            <a:pPr>
              <a:buClrTx/>
              <a:buFont typeface="Wingdings" panose="05000000000000000000" pitchFamily="2" charset="2"/>
              <a:buChar char="Ø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Yüksek UF ayarlanması nedeniyle kan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vizikotisinde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artış</a:t>
            </a:r>
          </a:p>
          <a:p>
            <a:pPr>
              <a:buClrTx/>
              <a:buFont typeface="Wingdings" panose="05000000000000000000" pitchFamily="2" charset="2"/>
              <a:buChar char="Ø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 Yüksek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hemotokrit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değeri</a:t>
            </a:r>
          </a:p>
          <a:p>
            <a:pPr>
              <a:buClrTx/>
              <a:buFont typeface="Wingdings" panose="05000000000000000000" pitchFamily="2" charset="2"/>
              <a:buChar char="Ø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Hemoliz</a:t>
            </a:r>
            <a:endParaRPr lang="tr-T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Tx/>
              <a:buFont typeface="Wingdings" panose="05000000000000000000" pitchFamily="2" charset="2"/>
              <a:buChar char="Ø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 Küçük çaplı iğne kullanımı</a:t>
            </a:r>
          </a:p>
          <a:p>
            <a:pPr>
              <a:buClrTx/>
              <a:buFont typeface="Wingdings" panose="05000000000000000000" pitchFamily="2" charset="2"/>
              <a:buChar char="Ø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Vazokonstriksiyon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veya venöz dolaşımda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stenoz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trombüs</a:t>
            </a:r>
            <a:endParaRPr lang="tr-T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endParaRPr lang="tr-T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146" name="Picture 2" descr="C:\Users\dyazici\Desktop\imag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48328" y="692696"/>
            <a:ext cx="1459954" cy="145995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 dir="d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Dikdörtgen"/>
          <p:cNvSpPr/>
          <p:nvPr/>
        </p:nvSpPr>
        <p:spPr>
          <a:xfrm>
            <a:off x="1847528" y="764704"/>
            <a:ext cx="86409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>
                <a:latin typeface="Arial" pitchFamily="34" charset="0"/>
                <a:cs typeface="Arial" pitchFamily="34" charset="0"/>
              </a:rPr>
              <a:t> </a:t>
            </a:r>
            <a:endParaRPr lang="tr-TR" dirty="0"/>
          </a:p>
        </p:txBody>
      </p:sp>
      <p:sp>
        <p:nvSpPr>
          <p:cNvPr id="5" name="4 İçerik Yer Tutucusu"/>
          <p:cNvSpPr>
            <a:spLocks noGrp="1"/>
          </p:cNvSpPr>
          <p:nvPr>
            <p:ph idx="1"/>
          </p:nvPr>
        </p:nvSpPr>
        <p:spPr>
          <a:xfrm>
            <a:off x="2135560" y="836712"/>
            <a:ext cx="8229600" cy="5688632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tr-TR" sz="2800" b="1" dirty="0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      Venöz Basınç Takibinde DOQI önerileri;</a:t>
            </a:r>
          </a:p>
          <a:p>
            <a:pPr>
              <a:buNone/>
            </a:pPr>
            <a:endParaRPr lang="tr-TR" b="1" dirty="0">
              <a:solidFill>
                <a:srgbClr val="C00000"/>
              </a:solidFill>
              <a:latin typeface="+mj-lt"/>
              <a:cs typeface="Arial" panose="020B0604020202020204" pitchFamily="34" charset="0"/>
            </a:endParaRPr>
          </a:p>
          <a:p>
            <a:pPr>
              <a:buClr>
                <a:schemeClr val="tx1">
                  <a:lumMod val="95000"/>
                  <a:lumOff val="5000"/>
                </a:schemeClr>
              </a:buClr>
              <a:buFont typeface="Wingdings" pitchFamily="2" charset="2"/>
              <a:buChar char="Ø"/>
            </a:pPr>
            <a:r>
              <a:rPr lang="tr-TR" dirty="0">
                <a:latin typeface="+mj-lt"/>
                <a:cs typeface="Arial" panose="020B0604020202020204" pitchFamily="34" charset="0"/>
              </a:rPr>
              <a:t> Damar erişim yolu ilk kullanımından itibaren, ölçümler</a:t>
            </a:r>
          </a:p>
          <a:p>
            <a:pPr>
              <a:buNone/>
            </a:pPr>
            <a:r>
              <a:rPr lang="tr-TR" dirty="0">
                <a:latin typeface="+mj-lt"/>
                <a:cs typeface="Arial" panose="020B0604020202020204" pitchFamily="34" charset="0"/>
              </a:rPr>
              <a:t>     kayıt altına alınıp takip edilerek hastaya ait basınç</a:t>
            </a:r>
          </a:p>
          <a:p>
            <a:pPr>
              <a:buNone/>
            </a:pPr>
            <a:r>
              <a:rPr lang="tr-TR" dirty="0">
                <a:latin typeface="+mj-lt"/>
                <a:cs typeface="Arial" panose="020B0604020202020204" pitchFamily="34" charset="0"/>
              </a:rPr>
              <a:t>     limiti için bir temel oluşturulmalı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tr-TR" dirty="0">
                <a:latin typeface="+mj-lt"/>
                <a:cs typeface="Arial" panose="020B0604020202020204" pitchFamily="34" charset="0"/>
              </a:rPr>
              <a:t> Her HD seansı başlangıcında 2-5 dk süresince 200ml/dk            kan akımı ile kontrollü başlamak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tr-TR" dirty="0">
                <a:latin typeface="+mj-lt"/>
                <a:cs typeface="Arial" panose="020B0604020202020204" pitchFamily="34" charset="0"/>
              </a:rPr>
              <a:t> 15G iğne kullanımını yaygınlaştırmak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tr-TR" dirty="0">
                <a:latin typeface="+mj-lt"/>
                <a:cs typeface="Arial" panose="020B0604020202020204" pitchFamily="34" charset="0"/>
              </a:rPr>
              <a:t> Hastanın venöz dolaşımında problem tespiti için arka    arkaya 3 diyalizde limit aşımı gözlenmeli</a:t>
            </a:r>
          </a:p>
        </p:txBody>
      </p:sp>
    </p:spTree>
  </p:cSld>
  <p:clrMapOvr>
    <a:masterClrMapping/>
  </p:clrMapOvr>
  <p:transition spd="slow">
    <p:pull dir="d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Dikdörtgen"/>
          <p:cNvSpPr/>
          <p:nvPr/>
        </p:nvSpPr>
        <p:spPr>
          <a:xfrm>
            <a:off x="1847528" y="764704"/>
            <a:ext cx="86409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>
                <a:latin typeface="Arial" pitchFamily="34" charset="0"/>
                <a:cs typeface="Arial" pitchFamily="34" charset="0"/>
              </a:rPr>
              <a:t> </a:t>
            </a:r>
            <a:endParaRPr lang="tr-TR" dirty="0"/>
          </a:p>
        </p:txBody>
      </p:sp>
      <p:sp>
        <p:nvSpPr>
          <p:cNvPr id="5" name="4 İçerik Yer Tutucusu"/>
          <p:cNvSpPr>
            <a:spLocks noGrp="1"/>
          </p:cNvSpPr>
          <p:nvPr>
            <p:ph idx="1"/>
          </p:nvPr>
        </p:nvSpPr>
        <p:spPr>
          <a:xfrm>
            <a:off x="2207568" y="1628800"/>
            <a:ext cx="8229600" cy="568863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tr-TR" b="1" dirty="0">
                <a:solidFill>
                  <a:srgbClr val="C00000"/>
                </a:solidFill>
                <a:latin typeface="+mj-lt"/>
              </a:rPr>
              <a:t>    </a:t>
            </a:r>
            <a:r>
              <a:rPr lang="tr-TR" sz="2800" b="1" dirty="0">
                <a:solidFill>
                  <a:srgbClr val="C00000"/>
                </a:solidFill>
                <a:latin typeface="+mj-lt"/>
              </a:rPr>
              <a:t>Yüksek Venöz Basınç Kaynaklı Riskler;</a:t>
            </a:r>
          </a:p>
          <a:p>
            <a:pPr>
              <a:buNone/>
            </a:pPr>
            <a:endParaRPr lang="tr-TR" dirty="0">
              <a:latin typeface="+mj-lt"/>
            </a:endParaRPr>
          </a:p>
          <a:p>
            <a:pPr>
              <a:buClrTx/>
              <a:buFont typeface="Wingdings" pitchFamily="2" charset="2"/>
              <a:buChar char="Ø"/>
            </a:pPr>
            <a:r>
              <a:rPr lang="tr-TR" dirty="0">
                <a:latin typeface="+mj-lt"/>
                <a:cs typeface="Arial" panose="020B0604020202020204" pitchFamily="34" charset="0"/>
              </a:rPr>
              <a:t> Yüksek basınç etkisiyle gevşek bağlantılarda sızıntı,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tr-TR" dirty="0">
                <a:latin typeface="+mj-lt"/>
                <a:cs typeface="Arial" panose="020B0604020202020204" pitchFamily="34" charset="0"/>
              </a:rPr>
              <a:t> </a:t>
            </a:r>
            <a:r>
              <a:rPr lang="tr-TR" dirty="0" err="1">
                <a:latin typeface="+mj-lt"/>
                <a:cs typeface="Arial" panose="020B0604020202020204" pitchFamily="34" charset="0"/>
              </a:rPr>
              <a:t>Diyalizerde</a:t>
            </a:r>
            <a:r>
              <a:rPr lang="tr-TR" dirty="0">
                <a:latin typeface="+mj-lt"/>
                <a:cs typeface="Arial" panose="020B0604020202020204" pitchFamily="34" charset="0"/>
              </a:rPr>
              <a:t> yırtılmalar,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tr-TR" dirty="0">
                <a:latin typeface="+mj-lt"/>
                <a:cs typeface="Arial" panose="020B0604020202020204" pitchFamily="34" charset="0"/>
              </a:rPr>
              <a:t> Belirlenen UF hedefe ulaşılamaması,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tr-TR" dirty="0">
                <a:latin typeface="+mj-lt"/>
                <a:cs typeface="Arial" panose="020B0604020202020204" pitchFamily="34" charset="0"/>
              </a:rPr>
              <a:t> Efektif kan akım hızının düşük seyretmesi</a:t>
            </a:r>
            <a:r>
              <a:rPr lang="tr-TR" dirty="0">
                <a:latin typeface="+mj-lt"/>
              </a:rPr>
              <a:t>.</a:t>
            </a:r>
          </a:p>
        </p:txBody>
      </p:sp>
      <p:pic>
        <p:nvPicPr>
          <p:cNvPr id="32769" name="Picture 1" descr="C:\Users\dyazici\Desktop\c2FsbGE-7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11824" y="4449762"/>
            <a:ext cx="2408238" cy="240823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 dir="d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Dikdörtgen"/>
          <p:cNvSpPr/>
          <p:nvPr/>
        </p:nvSpPr>
        <p:spPr>
          <a:xfrm>
            <a:off x="1847528" y="764704"/>
            <a:ext cx="86409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>
                <a:latin typeface="Arial" pitchFamily="34" charset="0"/>
                <a:cs typeface="Arial" pitchFamily="34" charset="0"/>
              </a:rPr>
              <a:t> </a:t>
            </a:r>
            <a:endParaRPr lang="tr-TR" dirty="0"/>
          </a:p>
        </p:txBody>
      </p:sp>
      <p:sp>
        <p:nvSpPr>
          <p:cNvPr id="5" name="4 İçerik Yer Tutucusu"/>
          <p:cNvSpPr>
            <a:spLocks noGrp="1"/>
          </p:cNvSpPr>
          <p:nvPr>
            <p:ph idx="1"/>
          </p:nvPr>
        </p:nvSpPr>
        <p:spPr>
          <a:xfrm>
            <a:off x="2135560" y="1484784"/>
            <a:ext cx="8229600" cy="439248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tr-TR" b="1" dirty="0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       </a:t>
            </a:r>
            <a:r>
              <a:rPr lang="tr-TR" sz="2800" b="1" dirty="0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Düşük venöz basınç alarm nedenleri;</a:t>
            </a:r>
          </a:p>
          <a:p>
            <a:pPr>
              <a:buNone/>
            </a:pPr>
            <a:r>
              <a:rPr lang="tr-TR" sz="2800" b="1" dirty="0">
                <a:latin typeface="+mj-lt"/>
                <a:cs typeface="Arial" panose="020B0604020202020204" pitchFamily="34" charset="0"/>
              </a:rPr>
              <a:t> </a:t>
            </a:r>
          </a:p>
          <a:p>
            <a:pPr>
              <a:buClr>
                <a:schemeClr val="tx1">
                  <a:lumMod val="95000"/>
                  <a:lumOff val="5000"/>
                </a:schemeClr>
              </a:buClr>
              <a:buFont typeface="Wingdings" panose="05000000000000000000" pitchFamily="2" charset="2"/>
              <a:buChar char="Ø"/>
            </a:pPr>
            <a:r>
              <a:rPr lang="tr-TR" dirty="0">
                <a:latin typeface="+mj-lt"/>
              </a:rPr>
              <a:t> </a:t>
            </a:r>
            <a:r>
              <a:rPr lang="az-Cyrl-AZ" dirty="0">
                <a:latin typeface="+mj-lt"/>
              </a:rPr>
              <a:t> </a:t>
            </a:r>
            <a:r>
              <a:rPr lang="tr-TR" dirty="0">
                <a:latin typeface="+mj-lt"/>
                <a:cs typeface="Arial" panose="020B0604020202020204" pitchFamily="34" charset="0"/>
              </a:rPr>
              <a:t>Venöz kan hattı ile AV vasküler giriş hattının ayrılması </a:t>
            </a:r>
          </a:p>
          <a:p>
            <a:pPr>
              <a:buClr>
                <a:schemeClr val="tx1">
                  <a:lumMod val="95000"/>
                  <a:lumOff val="5000"/>
                </a:schemeClr>
              </a:buClr>
              <a:buFont typeface="Wingdings" panose="05000000000000000000" pitchFamily="2" charset="2"/>
              <a:buChar char="Ø"/>
            </a:pPr>
            <a:r>
              <a:rPr lang="tr-TR" dirty="0">
                <a:latin typeface="+mj-lt"/>
                <a:cs typeface="Arial" panose="020B0604020202020204" pitchFamily="34" charset="0"/>
              </a:rPr>
              <a:t> </a:t>
            </a:r>
            <a:r>
              <a:rPr lang="az-Cyrl-AZ" dirty="0">
                <a:latin typeface="+mj-lt"/>
                <a:cs typeface="Arial" panose="020B0604020202020204" pitchFamily="34" charset="0"/>
              </a:rPr>
              <a:t> </a:t>
            </a:r>
            <a:r>
              <a:rPr lang="tr-TR" dirty="0">
                <a:latin typeface="+mj-lt"/>
                <a:cs typeface="Arial" panose="020B0604020202020204" pitchFamily="34" charset="0"/>
              </a:rPr>
              <a:t>Venöz kan hattı ile </a:t>
            </a:r>
            <a:r>
              <a:rPr lang="tr-TR" dirty="0" err="1">
                <a:latin typeface="+mj-lt"/>
                <a:cs typeface="Arial" panose="020B0604020202020204" pitchFamily="34" charset="0"/>
              </a:rPr>
              <a:t>diyalizer</a:t>
            </a:r>
            <a:r>
              <a:rPr lang="tr-TR" dirty="0">
                <a:latin typeface="+mj-lt"/>
                <a:cs typeface="Arial" panose="020B0604020202020204" pitchFamily="34" charset="0"/>
              </a:rPr>
              <a:t> bağlantısının ayırılması </a:t>
            </a:r>
          </a:p>
          <a:p>
            <a:pPr>
              <a:buClr>
                <a:schemeClr val="tx1">
                  <a:lumMod val="95000"/>
                  <a:lumOff val="5000"/>
                </a:schemeClr>
              </a:buClr>
              <a:buFont typeface="Wingdings" panose="05000000000000000000" pitchFamily="2" charset="2"/>
              <a:buChar char="Ø"/>
            </a:pPr>
            <a:r>
              <a:rPr lang="tr-TR" dirty="0">
                <a:latin typeface="+mj-lt"/>
                <a:cs typeface="Arial" panose="020B0604020202020204" pitchFamily="34" charset="0"/>
              </a:rPr>
              <a:t> </a:t>
            </a:r>
            <a:r>
              <a:rPr lang="az-Cyrl-AZ" dirty="0">
                <a:latin typeface="+mj-lt"/>
                <a:cs typeface="Arial" panose="020B0604020202020204" pitchFamily="34" charset="0"/>
              </a:rPr>
              <a:t> </a:t>
            </a:r>
            <a:r>
              <a:rPr lang="tr-TR" dirty="0">
                <a:latin typeface="+mj-lt"/>
                <a:cs typeface="Arial" panose="020B0604020202020204" pitchFamily="34" charset="0"/>
              </a:rPr>
              <a:t>Venöz AV fistül iğnesinin pozisyon değişikliği </a:t>
            </a:r>
            <a:r>
              <a:rPr lang="az-Cyrl-AZ" dirty="0">
                <a:latin typeface="+mj-lt"/>
                <a:cs typeface="Arial" panose="020B0604020202020204" pitchFamily="34" charset="0"/>
              </a:rPr>
              <a:t> </a:t>
            </a:r>
            <a:endParaRPr lang="tr-TR" dirty="0">
              <a:latin typeface="+mj-lt"/>
              <a:cs typeface="Arial" panose="020B0604020202020204" pitchFamily="34" charset="0"/>
            </a:endParaRPr>
          </a:p>
          <a:p>
            <a:pPr>
              <a:buClr>
                <a:schemeClr val="tx1">
                  <a:lumMod val="95000"/>
                  <a:lumOff val="5000"/>
                </a:schemeClr>
              </a:buClr>
              <a:buFont typeface="Wingdings" panose="05000000000000000000" pitchFamily="2" charset="2"/>
              <a:buChar char="Ø"/>
            </a:pPr>
            <a:r>
              <a:rPr lang="tr-TR" dirty="0">
                <a:latin typeface="+mj-lt"/>
                <a:cs typeface="Arial" panose="020B0604020202020204" pitchFamily="34" charset="0"/>
              </a:rPr>
              <a:t>  </a:t>
            </a:r>
            <a:r>
              <a:rPr lang="tr-TR" dirty="0" err="1">
                <a:latin typeface="+mj-lt"/>
                <a:cs typeface="Arial" panose="020B0604020202020204" pitchFamily="34" charset="0"/>
              </a:rPr>
              <a:t>Diyalizerde</a:t>
            </a:r>
            <a:r>
              <a:rPr lang="tr-TR" dirty="0">
                <a:latin typeface="+mj-lt"/>
                <a:cs typeface="Arial" panose="020B0604020202020204" pitchFamily="34" charset="0"/>
              </a:rPr>
              <a:t> pıhtılaşmanın olması </a:t>
            </a:r>
          </a:p>
        </p:txBody>
      </p:sp>
      <p:pic>
        <p:nvPicPr>
          <p:cNvPr id="31745" name="Picture 1" descr="C:\Users\dyazici\Desktop\images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28249" y="1268760"/>
            <a:ext cx="1487587" cy="101177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 dir="d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Dikdörtgen"/>
          <p:cNvSpPr/>
          <p:nvPr/>
        </p:nvSpPr>
        <p:spPr>
          <a:xfrm>
            <a:off x="1847528" y="764704"/>
            <a:ext cx="86409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>
                <a:latin typeface="Arial" pitchFamily="34" charset="0"/>
                <a:cs typeface="Arial" pitchFamily="34" charset="0"/>
              </a:rPr>
              <a:t> </a:t>
            </a:r>
            <a:endParaRPr lang="tr-TR" dirty="0"/>
          </a:p>
        </p:txBody>
      </p:sp>
      <p:sp>
        <p:nvSpPr>
          <p:cNvPr id="5" name="4 İçerik Yer Tutucusu"/>
          <p:cNvSpPr>
            <a:spLocks noGrp="1"/>
          </p:cNvSpPr>
          <p:nvPr>
            <p:ph idx="1"/>
          </p:nvPr>
        </p:nvSpPr>
        <p:spPr>
          <a:xfrm>
            <a:off x="1919536" y="1340768"/>
            <a:ext cx="8229600" cy="4176464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tr-TR" sz="2800" b="1" dirty="0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   </a:t>
            </a:r>
            <a:r>
              <a:rPr lang="tr-TR" sz="2800" b="1" dirty="0" err="1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Transmembran</a:t>
            </a:r>
            <a:r>
              <a:rPr lang="tr-TR" sz="2800" b="1" dirty="0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 Basıncı (TMP)</a:t>
            </a:r>
          </a:p>
          <a:p>
            <a:pPr>
              <a:buNone/>
            </a:pPr>
            <a:r>
              <a:rPr lang="tr-TR" sz="2800" dirty="0">
                <a:latin typeface="+mj-lt"/>
                <a:cs typeface="Arial" panose="020B0604020202020204" pitchFamily="34" charset="0"/>
              </a:rPr>
              <a:t>  </a:t>
            </a:r>
          </a:p>
          <a:p>
            <a:pPr>
              <a:buNone/>
            </a:pPr>
            <a:r>
              <a:rPr lang="tr-TR" dirty="0">
                <a:latin typeface="+mj-lt"/>
                <a:cs typeface="Arial" panose="020B0604020202020204" pitchFamily="34" charset="0"/>
              </a:rPr>
              <a:t>    </a:t>
            </a:r>
            <a:r>
              <a:rPr lang="tr-TR" dirty="0" err="1">
                <a:latin typeface="+mj-lt"/>
                <a:cs typeface="Arial" panose="020B0604020202020204" pitchFamily="34" charset="0"/>
              </a:rPr>
              <a:t>Diyalizer</a:t>
            </a:r>
            <a:r>
              <a:rPr lang="tr-TR" dirty="0">
                <a:latin typeface="+mj-lt"/>
                <a:cs typeface="Arial" panose="020B0604020202020204" pitchFamily="34" charset="0"/>
              </a:rPr>
              <a:t> içerisinde yer alan membranın arter ve </a:t>
            </a:r>
            <a:r>
              <a:rPr lang="tr-TR" dirty="0" err="1">
                <a:latin typeface="+mj-lt"/>
                <a:cs typeface="Arial" panose="020B0604020202020204" pitchFamily="34" charset="0"/>
              </a:rPr>
              <a:t>ven</a:t>
            </a:r>
            <a:r>
              <a:rPr lang="tr-TR" dirty="0">
                <a:latin typeface="+mj-lt"/>
                <a:cs typeface="Arial" panose="020B0604020202020204" pitchFamily="34" charset="0"/>
              </a:rPr>
              <a:t> ucu arasındaki basınç farkına transmembran basıncı (TMP) denmektedir. </a:t>
            </a:r>
          </a:p>
          <a:p>
            <a:pPr>
              <a:buNone/>
            </a:pPr>
            <a:r>
              <a:rPr lang="tr-TR" b="1" dirty="0">
                <a:latin typeface="+mj-lt"/>
                <a:cs typeface="Arial" panose="020B0604020202020204" pitchFamily="34" charset="0"/>
              </a:rPr>
              <a:t>    TMP değeri, çoğunlukla;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tr-TR" dirty="0">
                <a:latin typeface="+mj-lt"/>
                <a:cs typeface="Arial" panose="020B0604020202020204" pitchFamily="34" charset="0"/>
              </a:rPr>
              <a:t> Ayarlanan tedavi süresi, 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tr-TR" dirty="0">
                <a:latin typeface="+mj-lt"/>
                <a:cs typeface="Arial" panose="020B0604020202020204" pitchFamily="34" charset="0"/>
              </a:rPr>
              <a:t> Ayarlanan UF hacmi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tr-TR" dirty="0">
                <a:latin typeface="+mj-lt"/>
                <a:cs typeface="Arial" panose="020B0604020202020204" pitchFamily="34" charset="0"/>
              </a:rPr>
              <a:t> Ayarlanan kan akışı hızı parametrelerine bağlıdır</a:t>
            </a:r>
            <a:r>
              <a:rPr lang="tr-TR" dirty="0">
                <a:latin typeface="+mj-lt"/>
              </a:rPr>
              <a:t>. 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FB2784A9-351C-27F9-7532-7CF991CE5FC9}"/>
              </a:ext>
            </a:extLst>
          </p:cNvPr>
          <p:cNvSpPr txBox="1"/>
          <p:nvPr/>
        </p:nvSpPr>
        <p:spPr>
          <a:xfrm>
            <a:off x="1775520" y="3429000"/>
            <a:ext cx="7931224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endParaRPr lang="tr-T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tr-T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tr-TR" dirty="0"/>
              <a:t>  </a:t>
            </a:r>
          </a:p>
          <a:p>
            <a:endParaRPr lang="tr-TR" dirty="0"/>
          </a:p>
          <a:p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096831881"/>
      </p:ext>
    </p:extLst>
  </p:cSld>
  <p:clrMapOvr>
    <a:masterClrMapping/>
  </p:clrMapOvr>
  <p:transition spd="slow">
    <p:pull dir="d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991544" y="1340768"/>
            <a:ext cx="8229600" cy="4389120"/>
          </a:xfrm>
        </p:spPr>
        <p:txBody>
          <a:bodyPr/>
          <a:lstStyle/>
          <a:p>
            <a:pPr>
              <a:buNone/>
            </a:pPr>
            <a:r>
              <a:rPr lang="tr-TR" sz="2800" b="1" dirty="0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     TMP alarmının nedenleri;</a:t>
            </a:r>
          </a:p>
          <a:p>
            <a:pPr>
              <a:buNone/>
            </a:pPr>
            <a:endParaRPr lang="tr-TR" b="1" dirty="0">
              <a:solidFill>
                <a:srgbClr val="C00000"/>
              </a:solidFill>
              <a:latin typeface="+mj-lt"/>
              <a:cs typeface="Arial" panose="020B0604020202020204" pitchFamily="34" charset="0"/>
            </a:endParaRPr>
          </a:p>
          <a:p>
            <a:pPr marL="342900" indent="-342900">
              <a:buClrTx/>
              <a:buFont typeface="Wingdings" panose="05000000000000000000" pitchFamily="2" charset="2"/>
              <a:buChar char="Ø"/>
            </a:pPr>
            <a:r>
              <a:rPr lang="tr-TR" dirty="0" err="1">
                <a:latin typeface="+mj-lt"/>
                <a:cs typeface="Arial" panose="020B0604020202020204" pitchFamily="34" charset="0"/>
              </a:rPr>
              <a:t>Diyalizerde</a:t>
            </a:r>
            <a:r>
              <a:rPr lang="tr-TR" dirty="0">
                <a:latin typeface="+mj-lt"/>
                <a:cs typeface="Arial" panose="020B0604020202020204" pitchFamily="34" charset="0"/>
              </a:rPr>
              <a:t> pıhtı olması</a:t>
            </a:r>
          </a:p>
          <a:p>
            <a:pPr marL="342900" indent="-342900">
              <a:buClrTx/>
              <a:buFont typeface="Wingdings" panose="05000000000000000000" pitchFamily="2" charset="2"/>
              <a:buChar char="Ø"/>
            </a:pPr>
            <a:r>
              <a:rPr lang="tr-TR" dirty="0">
                <a:latin typeface="+mj-lt"/>
                <a:cs typeface="Arial" panose="020B0604020202020204" pitchFamily="34" charset="0"/>
              </a:rPr>
              <a:t>Ayarlanan UF miktarında yapılan değişiklikler</a:t>
            </a:r>
          </a:p>
          <a:p>
            <a:pPr marL="342900" indent="-342900">
              <a:buClrTx/>
              <a:buFont typeface="Wingdings" panose="05000000000000000000" pitchFamily="2" charset="2"/>
              <a:buChar char="Ø"/>
            </a:pPr>
            <a:r>
              <a:rPr lang="tr-TR" dirty="0">
                <a:latin typeface="+mj-lt"/>
                <a:cs typeface="Arial" panose="020B0604020202020204" pitchFamily="34" charset="0"/>
              </a:rPr>
              <a:t>Ayarlanan tedavi süresinin azaltılması</a:t>
            </a:r>
          </a:p>
          <a:p>
            <a:pPr marL="342900" indent="-342900">
              <a:buClrTx/>
              <a:buFont typeface="Wingdings" panose="05000000000000000000" pitchFamily="2" charset="2"/>
              <a:buChar char="Ø"/>
            </a:pPr>
            <a:r>
              <a:rPr lang="tr-TR" dirty="0">
                <a:latin typeface="+mj-lt"/>
                <a:cs typeface="Arial" panose="020B0604020202020204" pitchFamily="34" charset="0"/>
              </a:rPr>
              <a:t>Kan akış hızının azaltılması durumlarında cihaz alarm verir.</a:t>
            </a:r>
          </a:p>
          <a:p>
            <a:endParaRPr lang="tr-TR" dirty="0"/>
          </a:p>
        </p:txBody>
      </p:sp>
      <p:pic>
        <p:nvPicPr>
          <p:cNvPr id="28673" name="Picture 1" descr="C:\Users\dyazici\Desktop\image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12025" y="1124745"/>
            <a:ext cx="1430859" cy="97319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 dir="d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Dikdörtgen"/>
          <p:cNvSpPr/>
          <p:nvPr/>
        </p:nvSpPr>
        <p:spPr>
          <a:xfrm>
            <a:off x="1847528" y="764704"/>
            <a:ext cx="86409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>
                <a:latin typeface="Arial" pitchFamily="34" charset="0"/>
                <a:cs typeface="Arial" pitchFamily="34" charset="0"/>
              </a:rPr>
              <a:t> </a:t>
            </a:r>
            <a:endParaRPr lang="tr-TR" dirty="0"/>
          </a:p>
        </p:txBody>
      </p:sp>
      <p:sp>
        <p:nvSpPr>
          <p:cNvPr id="5" name="4 İçerik Yer Tutucusu"/>
          <p:cNvSpPr>
            <a:spLocks noGrp="1"/>
          </p:cNvSpPr>
          <p:nvPr>
            <p:ph idx="1"/>
          </p:nvPr>
        </p:nvSpPr>
        <p:spPr>
          <a:xfrm>
            <a:off x="2135560" y="764704"/>
            <a:ext cx="8229600" cy="5328592"/>
          </a:xfrm>
        </p:spPr>
        <p:txBody>
          <a:bodyPr>
            <a:normAutofit/>
          </a:bodyPr>
          <a:lstStyle/>
          <a:p>
            <a:pPr>
              <a:buClrTx/>
              <a:buNone/>
            </a:pPr>
            <a:endParaRPr lang="tr-TR" sz="2400" dirty="0">
              <a:latin typeface="+mj-lt"/>
              <a:cs typeface="Arial" panose="020B0604020202020204" pitchFamily="34" charset="0"/>
            </a:endParaRPr>
          </a:p>
          <a:p>
            <a:pPr>
              <a:buClrTx/>
              <a:buNone/>
            </a:pPr>
            <a:r>
              <a:rPr lang="tr-TR" sz="2800" b="1" dirty="0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    </a:t>
            </a:r>
            <a:r>
              <a:rPr lang="tr-TR" sz="2800" b="1" dirty="0" err="1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Heparin</a:t>
            </a:r>
            <a:r>
              <a:rPr lang="tr-TR" sz="2800" b="1" dirty="0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 Pompası monitör-alarmı</a:t>
            </a:r>
          </a:p>
          <a:p>
            <a:pPr>
              <a:buClrTx/>
              <a:buNone/>
            </a:pPr>
            <a:endParaRPr lang="tr-TR" b="1" dirty="0">
              <a:solidFill>
                <a:srgbClr val="C00000"/>
              </a:solidFill>
              <a:latin typeface="+mj-lt"/>
              <a:cs typeface="Arial" panose="020B0604020202020204" pitchFamily="34" charset="0"/>
            </a:endParaRPr>
          </a:p>
          <a:p>
            <a:pPr marL="0" indent="0">
              <a:buClrTx/>
              <a:buFont typeface="Wingdings" pitchFamily="2" charset="2"/>
              <a:buChar char="Ø"/>
            </a:pPr>
            <a:r>
              <a:rPr lang="tr-TR" dirty="0">
                <a:latin typeface="+mj-lt"/>
                <a:cs typeface="Arial" panose="020B0604020202020204" pitchFamily="34" charset="0"/>
              </a:rPr>
              <a:t>  Diyalizin ilk başlangıcında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tr-TR" dirty="0">
                <a:latin typeface="+mj-lt"/>
                <a:cs typeface="Arial" panose="020B0604020202020204" pitchFamily="34" charset="0"/>
              </a:rPr>
              <a:t>  </a:t>
            </a:r>
            <a:r>
              <a:rPr lang="tr-TR" dirty="0" err="1">
                <a:latin typeface="+mj-lt"/>
                <a:cs typeface="Arial" panose="020B0604020202020204" pitchFamily="34" charset="0"/>
              </a:rPr>
              <a:t>Heparin</a:t>
            </a:r>
            <a:r>
              <a:rPr lang="tr-TR" dirty="0">
                <a:latin typeface="+mj-lt"/>
                <a:cs typeface="Arial" panose="020B0604020202020204" pitchFamily="34" charset="0"/>
              </a:rPr>
              <a:t> pompası açık değil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tr-TR" dirty="0">
                <a:latin typeface="+mj-lt"/>
                <a:cs typeface="Arial" panose="020B0604020202020204" pitchFamily="34" charset="0"/>
              </a:rPr>
              <a:t>  </a:t>
            </a:r>
            <a:r>
              <a:rPr lang="tr-TR" dirty="0" err="1">
                <a:latin typeface="+mj-lt"/>
                <a:cs typeface="Arial" panose="020B0604020202020204" pitchFamily="34" charset="0"/>
              </a:rPr>
              <a:t>Kink</a:t>
            </a:r>
            <a:r>
              <a:rPr lang="tr-TR" dirty="0">
                <a:latin typeface="+mj-lt"/>
                <a:cs typeface="Arial" panose="020B0604020202020204" pitchFamily="34" charset="0"/>
              </a:rPr>
              <a:t> var yada </a:t>
            </a:r>
            <a:r>
              <a:rPr lang="tr-TR" dirty="0" err="1">
                <a:latin typeface="+mj-lt"/>
                <a:cs typeface="Arial" panose="020B0604020202020204" pitchFamily="34" charset="0"/>
              </a:rPr>
              <a:t>klemp</a:t>
            </a:r>
            <a:r>
              <a:rPr lang="tr-TR" dirty="0">
                <a:latin typeface="+mj-lt"/>
                <a:cs typeface="Arial" panose="020B0604020202020204" pitchFamily="34" charset="0"/>
              </a:rPr>
              <a:t> kapalı sebepleriyle alarm verir.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tr-TR" dirty="0">
                <a:latin typeface="+mj-lt"/>
                <a:cs typeface="Arial" panose="020B0604020202020204" pitchFamily="34" charset="0"/>
              </a:rPr>
              <a:t> Diyalizin sonlanmasına 45-60 </a:t>
            </a:r>
            <a:r>
              <a:rPr lang="tr-TR" dirty="0" err="1">
                <a:latin typeface="+mj-lt"/>
                <a:cs typeface="Arial" panose="020B0604020202020204" pitchFamily="34" charset="0"/>
              </a:rPr>
              <a:t>dk</a:t>
            </a:r>
            <a:r>
              <a:rPr lang="tr-TR" dirty="0">
                <a:latin typeface="+mj-lt"/>
                <a:cs typeface="Arial" panose="020B0604020202020204" pitchFamily="34" charset="0"/>
              </a:rPr>
              <a:t> ayarlanması ile ilgili   olarak, </a:t>
            </a:r>
            <a:r>
              <a:rPr lang="tr-TR" dirty="0" err="1">
                <a:latin typeface="+mj-lt"/>
                <a:cs typeface="Arial" panose="020B0604020202020204" pitchFamily="34" charset="0"/>
              </a:rPr>
              <a:t>heparin</a:t>
            </a:r>
            <a:r>
              <a:rPr lang="tr-TR" dirty="0">
                <a:latin typeface="+mj-lt"/>
                <a:cs typeface="Arial" panose="020B0604020202020204" pitchFamily="34" charset="0"/>
              </a:rPr>
              <a:t> tamamlandı alarmı verecektir.</a:t>
            </a:r>
          </a:p>
        </p:txBody>
      </p:sp>
      <p:pic>
        <p:nvPicPr>
          <p:cNvPr id="27649" name="Picture 1" descr="C:\Users\dyazici\Desktop\image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08168" y="1052737"/>
            <a:ext cx="1356852" cy="92285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37576497"/>
      </p:ext>
    </p:extLst>
  </p:cSld>
  <p:clrMapOvr>
    <a:masterClrMapping/>
  </p:clrMapOvr>
  <p:transition spd="slow">
    <p:pull dir="d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Dikdörtgen"/>
          <p:cNvSpPr/>
          <p:nvPr/>
        </p:nvSpPr>
        <p:spPr>
          <a:xfrm>
            <a:off x="1847528" y="764704"/>
            <a:ext cx="86409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>
                <a:latin typeface="Arial" pitchFamily="34" charset="0"/>
                <a:cs typeface="Arial" pitchFamily="34" charset="0"/>
              </a:rPr>
              <a:t> </a:t>
            </a:r>
            <a:endParaRPr lang="tr-TR" dirty="0"/>
          </a:p>
        </p:txBody>
      </p:sp>
      <p:sp>
        <p:nvSpPr>
          <p:cNvPr id="5" name="4 İçerik Yer Tutucusu"/>
          <p:cNvSpPr>
            <a:spLocks noGrp="1"/>
          </p:cNvSpPr>
          <p:nvPr>
            <p:ph idx="1"/>
          </p:nvPr>
        </p:nvSpPr>
        <p:spPr>
          <a:xfrm>
            <a:off x="1524000" y="1196752"/>
            <a:ext cx="9612560" cy="532859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tr-TR" sz="2800" dirty="0">
                <a:latin typeface="+mj-lt"/>
              </a:rPr>
              <a:t>    </a:t>
            </a:r>
            <a:r>
              <a:rPr lang="tr-TR" sz="2800" b="1" dirty="0" err="1">
                <a:solidFill>
                  <a:srgbClr val="C00000"/>
                </a:solidFill>
                <a:latin typeface="+mj-lt"/>
              </a:rPr>
              <a:t>Air</a:t>
            </a:r>
            <a:r>
              <a:rPr lang="tr-TR" sz="2800" b="1" dirty="0">
                <a:solidFill>
                  <a:srgbClr val="C00000"/>
                </a:solidFill>
                <a:latin typeface="+mj-lt"/>
              </a:rPr>
              <a:t> Dedektör (Hava Kaçak </a:t>
            </a:r>
            <a:r>
              <a:rPr lang="tr-TR" sz="2800" b="1" dirty="0" err="1">
                <a:solidFill>
                  <a:srgbClr val="C00000"/>
                </a:solidFill>
                <a:latin typeface="+mj-lt"/>
              </a:rPr>
              <a:t>Sensörü</a:t>
            </a:r>
            <a:r>
              <a:rPr lang="tr-TR" sz="2800" b="1" dirty="0">
                <a:solidFill>
                  <a:srgbClr val="C00000"/>
                </a:solidFill>
                <a:latin typeface="+mj-lt"/>
              </a:rPr>
              <a:t>)</a:t>
            </a:r>
          </a:p>
          <a:p>
            <a:pPr>
              <a:buNone/>
            </a:pPr>
            <a:endParaRPr lang="tr-TR" sz="2800" b="1" dirty="0">
              <a:solidFill>
                <a:srgbClr val="C00000"/>
              </a:solidFill>
              <a:latin typeface="+mj-lt"/>
            </a:endParaRPr>
          </a:p>
          <a:p>
            <a:pPr>
              <a:buNone/>
            </a:pPr>
            <a:r>
              <a:rPr lang="tr-TR" dirty="0">
                <a:latin typeface="+mj-lt"/>
              </a:rPr>
              <a:t>    </a:t>
            </a:r>
            <a:r>
              <a:rPr lang="tr-TR" dirty="0" err="1">
                <a:latin typeface="+mj-lt"/>
              </a:rPr>
              <a:t>Air</a:t>
            </a:r>
            <a:r>
              <a:rPr lang="tr-TR" dirty="0">
                <a:latin typeface="+mj-lt"/>
              </a:rPr>
              <a:t> dedektör hasta güvenliğinin sağlanmasını sağlayan, kan</a:t>
            </a:r>
          </a:p>
          <a:p>
            <a:pPr>
              <a:buNone/>
            </a:pPr>
            <a:r>
              <a:rPr lang="tr-TR" dirty="0">
                <a:latin typeface="+mj-lt"/>
              </a:rPr>
              <a:t>    hattının en önemli monitörüdür.</a:t>
            </a:r>
          </a:p>
          <a:p>
            <a:pPr>
              <a:buNone/>
            </a:pPr>
            <a:r>
              <a:rPr lang="tr-TR" dirty="0">
                <a:latin typeface="+mj-lt"/>
              </a:rPr>
              <a:t>    Ultrasonik hava dedektörü sayesinde, hava kabarcıkları ve mikro</a:t>
            </a:r>
          </a:p>
          <a:p>
            <a:pPr>
              <a:buNone/>
            </a:pPr>
            <a:r>
              <a:rPr lang="tr-TR" dirty="0">
                <a:latin typeface="+mj-lt"/>
              </a:rPr>
              <a:t>    kabarcıklar algılanır ve kan pompası otomatik olarak kapanır,    sistem alarm verir.</a:t>
            </a:r>
          </a:p>
        </p:txBody>
      </p:sp>
      <p:pic>
        <p:nvPicPr>
          <p:cNvPr id="2" name="Picture 2" descr="C:\Users\dyazici\Desktop\images.jpg">
            <a:extLst>
              <a:ext uri="{FF2B5EF4-FFF2-40B4-BE49-F238E27FC236}">
                <a16:creationId xmlns:a16="http://schemas.microsoft.com/office/drawing/2014/main" id="{3EA77F2B-EB57-70BA-F3BF-AA5D3410E5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68209" y="924500"/>
            <a:ext cx="1139875" cy="11398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99115879"/>
      </p:ext>
    </p:extLst>
  </p:cSld>
  <p:clrMapOvr>
    <a:masterClrMapping/>
  </p:clrMapOvr>
  <p:transition spd="slow">
    <p:pull dir="d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524000" y="1340768"/>
            <a:ext cx="9144000" cy="6048672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tr-TR" b="1" dirty="0">
                <a:solidFill>
                  <a:srgbClr val="C00000"/>
                </a:solidFill>
                <a:latin typeface="+mj-lt"/>
              </a:rPr>
              <a:t>    </a:t>
            </a:r>
            <a:r>
              <a:rPr lang="tr-TR" sz="2800" b="1" dirty="0">
                <a:solidFill>
                  <a:srgbClr val="C00000"/>
                </a:solidFill>
                <a:latin typeface="+mj-lt"/>
              </a:rPr>
              <a:t>AV sette hava olma nedenleri arasında; </a:t>
            </a:r>
          </a:p>
          <a:p>
            <a:pPr>
              <a:buClrTx/>
              <a:buNone/>
            </a:pPr>
            <a:endParaRPr lang="tr-TR" dirty="0">
              <a:latin typeface="+mj-lt"/>
            </a:endParaRPr>
          </a:p>
          <a:p>
            <a:pPr>
              <a:buClrTx/>
              <a:buFont typeface="Wingdings" panose="05000000000000000000" pitchFamily="2" charset="2"/>
              <a:buChar char="Ø"/>
            </a:pPr>
            <a:r>
              <a:rPr lang="tr-TR" dirty="0">
                <a:latin typeface="+mj-lt"/>
              </a:rPr>
              <a:t> Diyaliz cihazının seansa hazırlığı (</a:t>
            </a:r>
            <a:r>
              <a:rPr lang="tr-TR" dirty="0" err="1">
                <a:latin typeface="+mj-lt"/>
              </a:rPr>
              <a:t>priming</a:t>
            </a:r>
            <a:r>
              <a:rPr lang="tr-TR" dirty="0">
                <a:latin typeface="+mj-lt"/>
              </a:rPr>
              <a:t>) aşamasında AV set     veya </a:t>
            </a:r>
            <a:r>
              <a:rPr lang="tr-TR" dirty="0" err="1">
                <a:latin typeface="+mj-lt"/>
              </a:rPr>
              <a:t>diyalizer</a:t>
            </a:r>
            <a:r>
              <a:rPr lang="tr-TR" dirty="0">
                <a:latin typeface="+mj-lt"/>
              </a:rPr>
              <a:t> havasının doğru bir şekilde çıkartılmaması </a:t>
            </a:r>
          </a:p>
          <a:p>
            <a:pPr>
              <a:buClrTx/>
              <a:buFont typeface="Wingdings" panose="05000000000000000000" pitchFamily="2" charset="2"/>
              <a:buChar char="Ø"/>
            </a:pPr>
            <a:r>
              <a:rPr lang="tr-TR" dirty="0">
                <a:latin typeface="+mj-lt"/>
              </a:rPr>
              <a:t> IV tedavi nedeniyle AV sette bağlanan </a:t>
            </a:r>
            <a:r>
              <a:rPr lang="tr-TR" dirty="0" err="1">
                <a:latin typeface="+mj-lt"/>
              </a:rPr>
              <a:t>infüzyon</a:t>
            </a:r>
            <a:r>
              <a:rPr lang="tr-TR" dirty="0">
                <a:latin typeface="+mj-lt"/>
              </a:rPr>
              <a:t> setlerinin  düzenli takip ve bağlantılarının yapılmaması </a:t>
            </a:r>
          </a:p>
          <a:p>
            <a:pPr>
              <a:buClrTx/>
              <a:buFont typeface="Wingdings" panose="05000000000000000000" pitchFamily="2" charset="2"/>
              <a:buChar char="Ø"/>
            </a:pPr>
            <a:r>
              <a:rPr lang="az-Cyrl-AZ" dirty="0">
                <a:latin typeface="+mj-lt"/>
              </a:rPr>
              <a:t> </a:t>
            </a:r>
            <a:r>
              <a:rPr lang="tr-TR" dirty="0">
                <a:latin typeface="+mj-lt"/>
              </a:rPr>
              <a:t>AV damar erişim yolu ile AV set bağlantısının doğru yapılmaması   </a:t>
            </a:r>
          </a:p>
          <a:p>
            <a:pPr>
              <a:buClrTx/>
              <a:buFont typeface="Wingdings" panose="05000000000000000000" pitchFamily="2" charset="2"/>
              <a:buChar char="Ø"/>
            </a:pPr>
            <a:r>
              <a:rPr lang="tr-TR" dirty="0">
                <a:latin typeface="+mj-lt"/>
              </a:rPr>
              <a:t> AV fistül iğnesinin damardan çıkmış olması</a:t>
            </a:r>
          </a:p>
        </p:txBody>
      </p:sp>
    </p:spTree>
  </p:cSld>
  <p:clrMapOvr>
    <a:masterClrMapping/>
  </p:clrMapOvr>
  <p:transition spd="slow">
    <p:pull dir="d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şlık 2"/>
          <p:cNvSpPr>
            <a:spLocks noGrp="1"/>
          </p:cNvSpPr>
          <p:nvPr>
            <p:ph type="title"/>
          </p:nvPr>
        </p:nvSpPr>
        <p:spPr>
          <a:xfrm>
            <a:off x="2351584" y="764704"/>
            <a:ext cx="7467600" cy="648072"/>
          </a:xfrm>
          <a:ln>
            <a:solidFill>
              <a:srgbClr val="FFFF00"/>
            </a:solidFill>
          </a:ln>
        </p:spPr>
        <p:txBody>
          <a:bodyPr>
            <a:normAutofit/>
          </a:bodyPr>
          <a:lstStyle/>
          <a:p>
            <a:pPr lvl="0"/>
            <a:r>
              <a:rPr lang="tr-TR" sz="3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tr-TR" sz="32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Diyalizat</a:t>
            </a:r>
            <a:r>
              <a:rPr lang="tr-TR" sz="3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Hattı (Diyaliz sıvısı devresi)</a:t>
            </a:r>
            <a:endParaRPr lang="tr-TR" sz="3100" dirty="0">
              <a:solidFill>
                <a:srgbClr val="C00000"/>
              </a:solidFill>
            </a:endParaRPr>
          </a:p>
        </p:txBody>
      </p:sp>
      <p:sp>
        <p:nvSpPr>
          <p:cNvPr id="2" name="İçerik Yer Tutucusu 1"/>
          <p:cNvSpPr>
            <a:spLocks noGrp="1"/>
          </p:cNvSpPr>
          <p:nvPr>
            <p:ph sz="quarter" idx="1"/>
          </p:nvPr>
        </p:nvSpPr>
        <p:spPr>
          <a:xfrm>
            <a:off x="1775520" y="1196752"/>
            <a:ext cx="6408712" cy="2520280"/>
          </a:xfrm>
        </p:spPr>
        <p:txBody>
          <a:bodyPr/>
          <a:lstStyle/>
          <a:p>
            <a:pPr>
              <a:buNone/>
            </a:pPr>
            <a:r>
              <a:rPr lang="tr-TR" dirty="0">
                <a:solidFill>
                  <a:schemeClr val="bg1"/>
                </a:solidFill>
              </a:rPr>
              <a:t>Kondükdivite (iletkenlik) monitörü – alarmı</a:t>
            </a:r>
          </a:p>
          <a:p>
            <a:r>
              <a:rPr lang="tr-TR" dirty="0">
                <a:solidFill>
                  <a:schemeClr val="bg1"/>
                </a:solidFill>
              </a:rPr>
              <a:t>Isı Monitörü</a:t>
            </a:r>
          </a:p>
          <a:p>
            <a:r>
              <a:rPr lang="tr-TR" dirty="0">
                <a:solidFill>
                  <a:schemeClr val="bg1"/>
                </a:solidFill>
              </a:rPr>
              <a:t>Kan kaçağı detektör alarmı </a:t>
            </a:r>
          </a:p>
          <a:p>
            <a:r>
              <a:rPr lang="tr-TR" dirty="0">
                <a:solidFill>
                  <a:schemeClr val="bg1"/>
                </a:solidFill>
              </a:rPr>
              <a:t>Diyalizat çıkış basıncı alarmı</a:t>
            </a:r>
          </a:p>
          <a:p>
            <a:endParaRPr lang="tr-TR" dirty="0">
              <a:solidFill>
                <a:schemeClr val="bg1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1" t="18314" r="7973" b="-14528"/>
          <a:stretch/>
        </p:blipFill>
        <p:spPr bwMode="auto">
          <a:xfrm>
            <a:off x="1919536" y="1988840"/>
            <a:ext cx="8328556" cy="5112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0610454"/>
      </p:ext>
    </p:extLst>
  </p:cSld>
  <p:clrMapOvr>
    <a:masterClrMapping/>
  </p:clrMapOvr>
  <p:transition spd="slow">
    <p:pull dir="d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Dikdörtgen"/>
          <p:cNvSpPr/>
          <p:nvPr/>
        </p:nvSpPr>
        <p:spPr>
          <a:xfrm>
            <a:off x="1847528" y="764704"/>
            <a:ext cx="86409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>
                <a:latin typeface="Arial" pitchFamily="34" charset="0"/>
                <a:cs typeface="Arial" pitchFamily="34" charset="0"/>
              </a:rPr>
              <a:t> </a:t>
            </a:r>
            <a:endParaRPr lang="tr-TR" dirty="0"/>
          </a:p>
        </p:txBody>
      </p:sp>
      <p:sp>
        <p:nvSpPr>
          <p:cNvPr id="5" name="4 İçerik Yer Tutucusu"/>
          <p:cNvSpPr>
            <a:spLocks noGrp="1"/>
          </p:cNvSpPr>
          <p:nvPr>
            <p:ph idx="1"/>
          </p:nvPr>
        </p:nvSpPr>
        <p:spPr>
          <a:xfrm>
            <a:off x="2135560" y="1268760"/>
            <a:ext cx="8229600" cy="640871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tr-TR" sz="2800" dirty="0">
                <a:solidFill>
                  <a:srgbClr val="C00000"/>
                </a:solidFill>
                <a:latin typeface="+mj-lt"/>
              </a:rPr>
              <a:t>    </a:t>
            </a:r>
            <a:r>
              <a:rPr lang="tr-TR" sz="2800" b="1" dirty="0" err="1">
                <a:solidFill>
                  <a:srgbClr val="C00000"/>
                </a:solidFill>
                <a:latin typeface="+mj-lt"/>
              </a:rPr>
              <a:t>Diyalizat</a:t>
            </a:r>
            <a:r>
              <a:rPr lang="tr-TR" sz="2800" b="1" dirty="0">
                <a:solidFill>
                  <a:srgbClr val="C00000"/>
                </a:solidFill>
                <a:latin typeface="+mj-lt"/>
              </a:rPr>
              <a:t> Hattı</a:t>
            </a:r>
          </a:p>
          <a:p>
            <a:pPr>
              <a:buNone/>
            </a:pPr>
            <a:endParaRPr lang="tr-TR" dirty="0">
              <a:latin typeface="+mj-lt"/>
            </a:endParaRPr>
          </a:p>
          <a:p>
            <a:pPr>
              <a:buNone/>
            </a:pPr>
            <a:r>
              <a:rPr lang="tr-TR" dirty="0">
                <a:latin typeface="+mj-lt"/>
              </a:rPr>
              <a:t>    </a:t>
            </a:r>
            <a:r>
              <a:rPr lang="tr-TR" dirty="0" err="1">
                <a:latin typeface="+mj-lt"/>
              </a:rPr>
              <a:t>Diyalizat</a:t>
            </a:r>
            <a:r>
              <a:rPr lang="tr-TR" dirty="0">
                <a:latin typeface="+mj-lt"/>
              </a:rPr>
              <a:t> hattı, su sisteminden gelen arıtılmış su ile diyaliz cihazı solüsyon konsantrasyonunu karıştıran, hazırlanan diyaliz solüsyonunu kontrol eden, hazırlanan solüsyonu önceden belirlenen sıcaklık (35-37) ve </a:t>
            </a:r>
            <a:r>
              <a:rPr lang="tr-TR" dirty="0" err="1">
                <a:latin typeface="+mj-lt"/>
              </a:rPr>
              <a:t>diyalizat</a:t>
            </a:r>
            <a:r>
              <a:rPr lang="tr-TR" dirty="0">
                <a:latin typeface="+mj-lt"/>
              </a:rPr>
              <a:t> akım hızında </a:t>
            </a:r>
            <a:r>
              <a:rPr lang="tr-TR" dirty="0" err="1">
                <a:latin typeface="+mj-lt"/>
              </a:rPr>
              <a:t>diyalizere</a:t>
            </a:r>
            <a:r>
              <a:rPr lang="tr-TR" dirty="0">
                <a:latin typeface="+mj-lt"/>
              </a:rPr>
              <a:t> iletmek, hemoglobin  kaçağı ve solüsyon bileşiminden kaynaklı bozukluğu saptayıp gerekli uyarıları veren bölümdür.</a:t>
            </a:r>
          </a:p>
        </p:txBody>
      </p:sp>
    </p:spTree>
    <p:extLst>
      <p:ext uri="{BB962C8B-B14F-4D97-AF65-F5344CB8AC3E}">
        <p14:creationId xmlns:p14="http://schemas.microsoft.com/office/powerpoint/2010/main" val="912097510"/>
      </p:ext>
    </p:extLst>
  </p:cSld>
  <p:clrMapOvr>
    <a:masterClrMapping/>
  </p:clrMapOvr>
  <p:transition spd="slow">
    <p:pull dir="d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Dikdörtgen"/>
          <p:cNvSpPr/>
          <p:nvPr/>
        </p:nvSpPr>
        <p:spPr>
          <a:xfrm>
            <a:off x="1847528" y="764704"/>
            <a:ext cx="86409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>
                <a:latin typeface="Arial" pitchFamily="34" charset="0"/>
                <a:cs typeface="Arial" pitchFamily="34" charset="0"/>
              </a:rPr>
              <a:t> </a:t>
            </a:r>
            <a:endParaRPr lang="tr-TR" dirty="0"/>
          </a:p>
        </p:txBody>
      </p:sp>
      <p:sp>
        <p:nvSpPr>
          <p:cNvPr id="5" name="4 İçerik Yer Tutucusu"/>
          <p:cNvSpPr>
            <a:spLocks noGrp="1"/>
          </p:cNvSpPr>
          <p:nvPr>
            <p:ph idx="1"/>
          </p:nvPr>
        </p:nvSpPr>
        <p:spPr>
          <a:xfrm>
            <a:off x="2063552" y="1052736"/>
            <a:ext cx="8229600" cy="513995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tr-TR" sz="2800" b="1" dirty="0" err="1">
                <a:solidFill>
                  <a:srgbClr val="C00000"/>
                </a:solidFill>
                <a:latin typeface="+mj-lt"/>
              </a:rPr>
              <a:t>Diyalizat</a:t>
            </a:r>
            <a:r>
              <a:rPr lang="tr-TR" sz="2800" b="1" dirty="0">
                <a:solidFill>
                  <a:srgbClr val="C00000"/>
                </a:solidFill>
                <a:latin typeface="+mj-lt"/>
              </a:rPr>
              <a:t> (sıvı) hattı; </a:t>
            </a:r>
          </a:p>
          <a:p>
            <a:pPr>
              <a:buClrTx/>
              <a:buFont typeface="Wingdings" pitchFamily="2" charset="2"/>
              <a:buChar char="Ø"/>
            </a:pPr>
            <a:endParaRPr lang="tr-TR" dirty="0">
              <a:latin typeface="+mj-lt"/>
            </a:endParaRPr>
          </a:p>
          <a:p>
            <a:pPr>
              <a:buClrTx/>
              <a:buFont typeface="Wingdings" pitchFamily="2" charset="2"/>
              <a:buChar char="Ø"/>
            </a:pPr>
            <a:r>
              <a:rPr lang="tr-TR" dirty="0">
                <a:latin typeface="+mj-lt"/>
              </a:rPr>
              <a:t> </a:t>
            </a:r>
            <a:r>
              <a:rPr lang="tr-TR" dirty="0" err="1">
                <a:latin typeface="+mj-lt"/>
              </a:rPr>
              <a:t>Kondaktivit</a:t>
            </a:r>
            <a:r>
              <a:rPr lang="tr-TR" dirty="0">
                <a:latin typeface="+mj-lt"/>
              </a:rPr>
              <a:t> kontrol monitörü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tr-TR" dirty="0">
                <a:latin typeface="+mj-lt"/>
              </a:rPr>
              <a:t> Kan kaçağı tespit monitörü,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tr-TR" dirty="0">
                <a:latin typeface="+mj-lt"/>
              </a:rPr>
              <a:t> ısı kontrol monitörü, 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tr-TR" dirty="0">
                <a:latin typeface="+mj-lt"/>
              </a:rPr>
              <a:t> </a:t>
            </a:r>
            <a:r>
              <a:rPr lang="tr-TR" dirty="0" err="1">
                <a:latin typeface="+mj-lt"/>
              </a:rPr>
              <a:t>Diyalizat</a:t>
            </a:r>
            <a:r>
              <a:rPr lang="tr-TR" dirty="0">
                <a:latin typeface="+mj-lt"/>
              </a:rPr>
              <a:t> (</a:t>
            </a:r>
            <a:r>
              <a:rPr lang="tr-TR" dirty="0" err="1">
                <a:latin typeface="+mj-lt"/>
              </a:rPr>
              <a:t>flow</a:t>
            </a:r>
            <a:r>
              <a:rPr lang="tr-TR" dirty="0">
                <a:latin typeface="+mj-lt"/>
              </a:rPr>
              <a:t>) akışı 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tr-TR" dirty="0">
                <a:latin typeface="+mj-lt"/>
              </a:rPr>
              <a:t> Ultrafiltrasyon (UF) kontrol sistemleri 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tr-TR" dirty="0">
                <a:latin typeface="+mj-lt"/>
              </a:rPr>
              <a:t> Dezenfeksiyon sisteminden oluşmaktadır. </a:t>
            </a:r>
          </a:p>
          <a:p>
            <a:pPr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849289016"/>
      </p:ext>
    </p:extLst>
  </p:cSld>
  <p:clrMapOvr>
    <a:masterClrMapping/>
  </p:clrMapOvr>
  <p:transition spd="slow">
    <p:pull dir="d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143672" y="764704"/>
            <a:ext cx="5184576" cy="504056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tr-TR" sz="2800" b="1" dirty="0" err="1">
                <a:solidFill>
                  <a:srgbClr val="C00000"/>
                </a:solidFill>
              </a:rPr>
              <a:t>Kondaktivite</a:t>
            </a:r>
            <a:r>
              <a:rPr lang="tr-TR" sz="2800" b="1" dirty="0">
                <a:solidFill>
                  <a:srgbClr val="C00000"/>
                </a:solidFill>
              </a:rPr>
              <a:t> Monitör</a:t>
            </a:r>
          </a:p>
        </p:txBody>
      </p:sp>
      <p:sp>
        <p:nvSpPr>
          <p:cNvPr id="4" name="Dikdörtgen 3"/>
          <p:cNvSpPr/>
          <p:nvPr/>
        </p:nvSpPr>
        <p:spPr>
          <a:xfrm>
            <a:off x="4367808" y="2348880"/>
            <a:ext cx="3384376" cy="914400"/>
          </a:xfrm>
          <a:prstGeom prst="rect">
            <a:avLst/>
          </a:prstGeom>
          <a:solidFill>
            <a:schemeClr val="bg2">
              <a:alpha val="3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dirty="0">
                <a:solidFill>
                  <a:schemeClr val="tx1"/>
                </a:solidFill>
              </a:rPr>
              <a:t>İşlenmiş su</a:t>
            </a:r>
          </a:p>
        </p:txBody>
      </p:sp>
      <p:cxnSp>
        <p:nvCxnSpPr>
          <p:cNvPr id="6" name="Düz Ok Bağlayıcısı 5"/>
          <p:cNvCxnSpPr/>
          <p:nvPr/>
        </p:nvCxnSpPr>
        <p:spPr>
          <a:xfrm flipV="1">
            <a:off x="3910608" y="3263280"/>
            <a:ext cx="914400" cy="1173832"/>
          </a:xfrm>
          <a:prstGeom prst="straightConnector1">
            <a:avLst/>
          </a:prstGeom>
          <a:ln w="603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Düz Ok Bağlayıcısı 8"/>
          <p:cNvCxnSpPr/>
          <p:nvPr/>
        </p:nvCxnSpPr>
        <p:spPr>
          <a:xfrm flipH="1" flipV="1">
            <a:off x="7320136" y="3263282"/>
            <a:ext cx="720080" cy="1173830"/>
          </a:xfrm>
          <a:prstGeom prst="straightConnector1">
            <a:avLst/>
          </a:prstGeom>
          <a:ln w="603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2855640" y="4356616"/>
            <a:ext cx="1969368" cy="1304632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>
                <a:solidFill>
                  <a:prstClr val="white"/>
                </a:solidFill>
              </a:rPr>
              <a:t>Asit </a:t>
            </a:r>
            <a:r>
              <a:rPr lang="tr-TR" dirty="0" err="1">
                <a:solidFill>
                  <a:prstClr val="white"/>
                </a:solidFill>
              </a:rPr>
              <a:t>konsantrat</a:t>
            </a:r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7320136" y="4356616"/>
            <a:ext cx="1944216" cy="1304632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>
                <a:solidFill>
                  <a:prstClr val="white"/>
                </a:solidFill>
              </a:rPr>
              <a:t>Bazik </a:t>
            </a:r>
            <a:r>
              <a:rPr lang="tr-TR" dirty="0" err="1">
                <a:solidFill>
                  <a:prstClr val="white"/>
                </a:solidFill>
              </a:rPr>
              <a:t>konsantrat</a:t>
            </a:r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16" name="Bükülü Ok 15"/>
          <p:cNvSpPr/>
          <p:nvPr/>
        </p:nvSpPr>
        <p:spPr>
          <a:xfrm>
            <a:off x="7478428" y="1700808"/>
            <a:ext cx="813816" cy="792088"/>
          </a:xfrm>
          <a:prstGeom prst="bentArrow">
            <a:avLst>
              <a:gd name="adj1" fmla="val 25000"/>
              <a:gd name="adj2" fmla="val 50000"/>
              <a:gd name="adj3" fmla="val 15538"/>
              <a:gd name="adj4" fmla="val 625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>
                <a:solidFill>
                  <a:srgbClr val="FFFF00"/>
                </a:solidFill>
              </a:rPr>
              <a:t>ısıtıcı</a:t>
            </a:r>
          </a:p>
        </p:txBody>
      </p:sp>
      <p:sp>
        <p:nvSpPr>
          <p:cNvPr id="17" name="Çift Ayraç 16"/>
          <p:cNvSpPr/>
          <p:nvPr/>
        </p:nvSpPr>
        <p:spPr>
          <a:xfrm>
            <a:off x="8472264" y="1639652"/>
            <a:ext cx="1368152" cy="1166428"/>
          </a:xfrm>
          <a:prstGeom prst="bracePair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tr-TR" dirty="0"/>
              <a:t>Volüm denge odası</a:t>
            </a:r>
          </a:p>
        </p:txBody>
      </p:sp>
    </p:spTree>
    <p:extLst>
      <p:ext uri="{BB962C8B-B14F-4D97-AF65-F5344CB8AC3E}">
        <p14:creationId xmlns:p14="http://schemas.microsoft.com/office/powerpoint/2010/main" val="3287804110"/>
      </p:ext>
    </p:extLst>
  </p:cSld>
  <p:clrMapOvr>
    <a:masterClrMapping/>
  </p:clrMapOvr>
  <p:transition spd="slow">
    <p:pull dir="d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Dikdörtgen"/>
          <p:cNvSpPr/>
          <p:nvPr/>
        </p:nvSpPr>
        <p:spPr>
          <a:xfrm>
            <a:off x="1847528" y="764704"/>
            <a:ext cx="86409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>
                <a:latin typeface="Arial" pitchFamily="34" charset="0"/>
                <a:cs typeface="Arial" pitchFamily="34" charset="0"/>
              </a:rPr>
              <a:t> </a:t>
            </a:r>
            <a:endParaRPr lang="tr-TR" dirty="0"/>
          </a:p>
        </p:txBody>
      </p:sp>
      <p:sp>
        <p:nvSpPr>
          <p:cNvPr id="5" name="4 İçerik Yer Tutucusu"/>
          <p:cNvSpPr>
            <a:spLocks noGrp="1"/>
          </p:cNvSpPr>
          <p:nvPr>
            <p:ph idx="1"/>
          </p:nvPr>
        </p:nvSpPr>
        <p:spPr>
          <a:xfrm>
            <a:off x="1524000" y="1484784"/>
            <a:ext cx="9144000" cy="4968552"/>
          </a:xfrm>
        </p:spPr>
        <p:txBody>
          <a:bodyPr/>
          <a:lstStyle/>
          <a:p>
            <a:pPr>
              <a:buNone/>
            </a:pPr>
            <a:r>
              <a:rPr lang="tr-TR" dirty="0">
                <a:latin typeface="+mj-lt"/>
              </a:rPr>
              <a:t>    </a:t>
            </a:r>
            <a:r>
              <a:rPr lang="tr-TR" dirty="0" err="1">
                <a:latin typeface="+mj-lt"/>
              </a:rPr>
              <a:t>Kondüktivit</a:t>
            </a:r>
            <a:r>
              <a:rPr lang="tr-TR" dirty="0">
                <a:latin typeface="+mj-lt"/>
              </a:rPr>
              <a:t> monitörü </a:t>
            </a:r>
            <a:r>
              <a:rPr lang="tr-TR" dirty="0" err="1">
                <a:latin typeface="+mj-lt"/>
              </a:rPr>
              <a:t>diyalizat</a:t>
            </a:r>
            <a:r>
              <a:rPr lang="tr-TR" dirty="0">
                <a:latin typeface="+mj-lt"/>
              </a:rPr>
              <a:t> içerisindeki elektrolit iletkenliğini ölçmektedir . </a:t>
            </a:r>
            <a:r>
              <a:rPr lang="tr-TR" dirty="0" err="1">
                <a:latin typeface="+mj-lt"/>
              </a:rPr>
              <a:t>Kondüktivitenin</a:t>
            </a:r>
            <a:r>
              <a:rPr lang="tr-TR" dirty="0">
                <a:latin typeface="+mj-lt"/>
              </a:rPr>
              <a:t> normal sınırları 12-16 </a:t>
            </a:r>
            <a:r>
              <a:rPr lang="tr-TR" dirty="0" err="1">
                <a:latin typeface="+mj-lt"/>
              </a:rPr>
              <a:t>mS</a:t>
            </a:r>
            <a:r>
              <a:rPr lang="tr-TR" dirty="0">
                <a:latin typeface="+mj-lt"/>
              </a:rPr>
              <a:t>/cm aralığındadır</a:t>
            </a:r>
          </a:p>
          <a:p>
            <a:pPr>
              <a:buNone/>
            </a:pPr>
            <a:r>
              <a:rPr lang="tr-TR" dirty="0">
                <a:latin typeface="+mj-lt"/>
              </a:rPr>
              <a:t>    Normal değerde olmayan solüsyonlar, hastalarda </a:t>
            </a:r>
            <a:r>
              <a:rPr lang="tr-TR" dirty="0" err="1">
                <a:latin typeface="+mj-lt"/>
              </a:rPr>
              <a:t>hipo</a:t>
            </a:r>
            <a:r>
              <a:rPr lang="tr-TR" dirty="0">
                <a:latin typeface="+mj-lt"/>
              </a:rPr>
              <a:t>/</a:t>
            </a:r>
            <a:r>
              <a:rPr lang="tr-TR" dirty="0" err="1">
                <a:latin typeface="+mj-lt"/>
              </a:rPr>
              <a:t>hipernatremi</a:t>
            </a:r>
            <a:r>
              <a:rPr lang="tr-TR" dirty="0">
                <a:latin typeface="+mj-lt"/>
              </a:rPr>
              <a:t> gelişmesine neden olur.</a:t>
            </a:r>
          </a:p>
          <a:p>
            <a:pPr>
              <a:buNone/>
            </a:pPr>
            <a:r>
              <a:rPr lang="tr-TR" dirty="0">
                <a:latin typeface="+mj-lt"/>
              </a:rPr>
              <a:t>    </a:t>
            </a:r>
            <a:r>
              <a:rPr lang="tr-TR" dirty="0" err="1">
                <a:latin typeface="+mj-lt"/>
              </a:rPr>
              <a:t>Kondüktivite</a:t>
            </a:r>
            <a:r>
              <a:rPr lang="tr-TR" dirty="0">
                <a:latin typeface="+mj-lt"/>
              </a:rPr>
              <a:t> ayarlanan limitlerin ± %5 çıkarsa cihazın bypass </a:t>
            </a:r>
            <a:r>
              <a:rPr lang="tr-TR" dirty="0" err="1">
                <a:latin typeface="+mj-lt"/>
              </a:rPr>
              <a:t>valfi</a:t>
            </a:r>
            <a:r>
              <a:rPr lang="tr-TR" dirty="0">
                <a:latin typeface="+mj-lt"/>
              </a:rPr>
              <a:t> aktive olur makine otomatik olarak </a:t>
            </a:r>
            <a:r>
              <a:rPr lang="tr-TR" dirty="0" err="1">
                <a:latin typeface="+mj-lt"/>
              </a:rPr>
              <a:t>diyalizat</a:t>
            </a:r>
            <a:r>
              <a:rPr lang="tr-TR" dirty="0">
                <a:latin typeface="+mj-lt"/>
              </a:rPr>
              <a:t> akışını durdurur.</a:t>
            </a:r>
          </a:p>
        </p:txBody>
      </p:sp>
      <p:sp>
        <p:nvSpPr>
          <p:cNvPr id="4" name="3 Dikdörtgen"/>
          <p:cNvSpPr/>
          <p:nvPr/>
        </p:nvSpPr>
        <p:spPr>
          <a:xfrm>
            <a:off x="1775520" y="836712"/>
            <a:ext cx="88653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>
                <a:latin typeface="Arial" pitchFamily="34" charset="0"/>
                <a:cs typeface="Arial" pitchFamily="34" charset="0"/>
              </a:rPr>
              <a:t> </a:t>
            </a:r>
            <a:endParaRPr lang="tr-TR" dirty="0"/>
          </a:p>
        </p:txBody>
      </p:sp>
      <p:sp>
        <p:nvSpPr>
          <p:cNvPr id="6" name="5 Dikdörtgen"/>
          <p:cNvSpPr/>
          <p:nvPr/>
        </p:nvSpPr>
        <p:spPr>
          <a:xfrm>
            <a:off x="1919536" y="836712"/>
            <a:ext cx="63367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800" b="1" dirty="0" err="1">
                <a:solidFill>
                  <a:srgbClr val="C00000"/>
                </a:solidFill>
                <a:latin typeface="+mj-lt"/>
              </a:rPr>
              <a:t>Kondüktivit</a:t>
            </a:r>
            <a:r>
              <a:rPr lang="tr-TR" sz="2800" b="1" dirty="0">
                <a:solidFill>
                  <a:srgbClr val="C00000"/>
                </a:solidFill>
                <a:latin typeface="+mj-lt"/>
              </a:rPr>
              <a:t> Monitör</a:t>
            </a:r>
            <a:endParaRPr lang="tr-TR" sz="2800" dirty="0">
              <a:solidFill>
                <a:srgbClr val="C0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822546768"/>
      </p:ext>
    </p:extLst>
  </p:cSld>
  <p:clrMapOvr>
    <a:masterClrMapping/>
  </p:clrMapOvr>
  <p:transition spd="slow">
    <p:pull dir="d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Dikdörtgen"/>
          <p:cNvSpPr/>
          <p:nvPr/>
        </p:nvSpPr>
        <p:spPr>
          <a:xfrm>
            <a:off x="1847528" y="764704"/>
            <a:ext cx="86409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>
                <a:latin typeface="Arial" pitchFamily="34" charset="0"/>
                <a:cs typeface="Arial" pitchFamily="34" charset="0"/>
              </a:rPr>
              <a:t> </a:t>
            </a:r>
            <a:endParaRPr lang="tr-TR" dirty="0"/>
          </a:p>
        </p:txBody>
      </p:sp>
      <p:sp>
        <p:nvSpPr>
          <p:cNvPr id="5" name="4 İçerik Yer Tutucusu"/>
          <p:cNvSpPr>
            <a:spLocks noGrp="1"/>
          </p:cNvSpPr>
          <p:nvPr>
            <p:ph idx="1"/>
          </p:nvPr>
        </p:nvSpPr>
        <p:spPr>
          <a:xfrm>
            <a:off x="2135560" y="1340768"/>
            <a:ext cx="8229600" cy="446449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tr-TR" sz="2800" b="1" dirty="0">
                <a:solidFill>
                  <a:srgbClr val="C00000"/>
                </a:solidFill>
                <a:latin typeface="+mj-lt"/>
              </a:rPr>
              <a:t>     </a:t>
            </a:r>
            <a:r>
              <a:rPr lang="tr-TR" sz="2800" b="1" dirty="0" err="1">
                <a:solidFill>
                  <a:srgbClr val="C00000"/>
                </a:solidFill>
                <a:latin typeface="+mj-lt"/>
              </a:rPr>
              <a:t>Kondüktivite</a:t>
            </a:r>
            <a:r>
              <a:rPr lang="tr-TR" sz="2800" b="1" dirty="0">
                <a:solidFill>
                  <a:srgbClr val="C00000"/>
                </a:solidFill>
                <a:latin typeface="+mj-lt"/>
              </a:rPr>
              <a:t> alarm nedenleri;</a:t>
            </a:r>
          </a:p>
          <a:p>
            <a:pPr>
              <a:buClr>
                <a:schemeClr val="tx1"/>
              </a:buClr>
              <a:buNone/>
            </a:pPr>
            <a:endParaRPr lang="tr-TR" dirty="0">
              <a:latin typeface="+mj-lt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tr-TR" dirty="0">
                <a:latin typeface="+mj-lt"/>
              </a:rPr>
              <a:t> Solüsyon bitmiş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tr-TR" dirty="0">
                <a:latin typeface="+mj-lt"/>
              </a:rPr>
              <a:t> Solüsyon pipetleri hava çekiyor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tr-TR" dirty="0">
                <a:latin typeface="+mj-lt"/>
              </a:rPr>
              <a:t> Asidik ve bazik solüsyon pompaları arızalı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tr-TR" dirty="0">
                <a:latin typeface="+mj-lt"/>
              </a:rPr>
              <a:t> Asidik ve bazik pipetler ters takılmış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tr-TR" dirty="0">
                <a:latin typeface="+mj-lt"/>
              </a:rPr>
              <a:t> Kristalleşme sonucu tıkanma oluşmuş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tr-TR" dirty="0">
                <a:latin typeface="+mj-lt"/>
              </a:rPr>
              <a:t> Makineye su getiren hortumda kıvrılma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tr-TR" dirty="0">
                <a:latin typeface="+mj-lt"/>
              </a:rPr>
              <a:t> Su sisteminde basınç düşmesi </a:t>
            </a:r>
          </a:p>
          <a:p>
            <a:pPr>
              <a:buNone/>
            </a:pPr>
            <a:endParaRPr lang="tr-TR" dirty="0"/>
          </a:p>
        </p:txBody>
      </p:sp>
      <p:pic>
        <p:nvPicPr>
          <p:cNvPr id="17409" name="Picture 1" descr="C:\Users\dyazici\Desktop\image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80177" y="1052737"/>
            <a:ext cx="1546967" cy="105216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29507503"/>
      </p:ext>
    </p:extLst>
  </p:cSld>
  <p:clrMapOvr>
    <a:masterClrMapping/>
  </p:clrMapOvr>
  <p:transition spd="slow">
    <p:pull dir="d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703512" y="620688"/>
            <a:ext cx="8964488" cy="5703912"/>
          </a:xfrm>
        </p:spPr>
        <p:txBody>
          <a:bodyPr>
            <a:normAutofit/>
          </a:bodyPr>
          <a:lstStyle/>
          <a:p>
            <a:pPr>
              <a:buNone/>
            </a:pPr>
            <a:endParaRPr lang="tr-TR" sz="2800" dirty="0">
              <a:solidFill>
                <a:srgbClr val="C00000"/>
              </a:solidFill>
              <a:latin typeface="+mj-lt"/>
            </a:endParaRPr>
          </a:p>
          <a:p>
            <a:pPr>
              <a:buNone/>
            </a:pPr>
            <a:r>
              <a:rPr lang="tr-TR" sz="2800" b="1" dirty="0">
                <a:solidFill>
                  <a:srgbClr val="C00000"/>
                </a:solidFill>
                <a:latin typeface="+mj-lt"/>
              </a:rPr>
              <a:t>    Kan Kaçağı Monitörü</a:t>
            </a:r>
          </a:p>
          <a:p>
            <a:pPr>
              <a:buNone/>
            </a:pPr>
            <a:endParaRPr lang="tr-TR" dirty="0">
              <a:latin typeface="+mj-lt"/>
            </a:endParaRPr>
          </a:p>
          <a:p>
            <a:pPr>
              <a:buNone/>
            </a:pPr>
            <a:r>
              <a:rPr lang="tr-TR" dirty="0">
                <a:latin typeface="+mj-lt"/>
              </a:rPr>
              <a:t>    </a:t>
            </a:r>
            <a:r>
              <a:rPr lang="tr-TR" dirty="0" err="1">
                <a:latin typeface="+mj-lt"/>
              </a:rPr>
              <a:t>Diyalizer</a:t>
            </a:r>
            <a:r>
              <a:rPr lang="tr-TR" dirty="0">
                <a:latin typeface="+mj-lt"/>
              </a:rPr>
              <a:t> içerisinde yer alan membranlarda meydana gelen yırtılma sonucu, </a:t>
            </a:r>
            <a:r>
              <a:rPr lang="tr-TR" dirty="0" err="1">
                <a:latin typeface="+mj-lt"/>
              </a:rPr>
              <a:t>diyalizer</a:t>
            </a:r>
            <a:r>
              <a:rPr lang="tr-TR" dirty="0">
                <a:latin typeface="+mj-lt"/>
              </a:rPr>
              <a:t> içerisinde kanın diyaliz solüsyonu ile karışması sonucunda cihaz kan kaçağı dedektörünün devreye girmesiyle </a:t>
            </a:r>
            <a:r>
              <a:rPr lang="tr-TR" dirty="0">
                <a:solidFill>
                  <a:srgbClr val="FF0000"/>
                </a:solidFill>
                <a:latin typeface="+mj-lt"/>
              </a:rPr>
              <a:t>kan sızıntısı </a:t>
            </a:r>
            <a:r>
              <a:rPr lang="tr-TR" dirty="0">
                <a:latin typeface="+mj-lt"/>
              </a:rPr>
              <a:t>alarmı verir. Alarm </a:t>
            </a:r>
            <a:r>
              <a:rPr lang="tr-TR" dirty="0" err="1">
                <a:latin typeface="+mj-lt"/>
              </a:rPr>
              <a:t>baypass</a:t>
            </a:r>
            <a:r>
              <a:rPr lang="tr-TR" dirty="0">
                <a:latin typeface="+mj-lt"/>
              </a:rPr>
              <a:t> edilmemeli mümkünse </a:t>
            </a:r>
            <a:r>
              <a:rPr lang="tr-TR" dirty="0" err="1">
                <a:latin typeface="+mj-lt"/>
              </a:rPr>
              <a:t>diyalizer</a:t>
            </a:r>
            <a:r>
              <a:rPr lang="tr-TR" dirty="0">
                <a:latin typeface="+mj-lt"/>
              </a:rPr>
              <a:t> değiştirilmeli veya diyaliz işlemi durdurulmalıdır. </a:t>
            </a:r>
          </a:p>
        </p:txBody>
      </p:sp>
      <p:pic>
        <p:nvPicPr>
          <p:cNvPr id="2" name="Picture 2" descr="C:\Users\dyazici\Desktop\images.jpg">
            <a:extLst>
              <a:ext uri="{FF2B5EF4-FFF2-40B4-BE49-F238E27FC236}">
                <a16:creationId xmlns:a16="http://schemas.microsoft.com/office/drawing/2014/main" id="{EA18F3A0-F4F2-1417-B0B3-FF7304B1D6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4290" y="836713"/>
            <a:ext cx="1139875" cy="113987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 dir="d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703512" y="1010072"/>
            <a:ext cx="8712968" cy="584792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tr-TR" sz="2800" dirty="0">
                <a:solidFill>
                  <a:srgbClr val="C00000"/>
                </a:solidFill>
                <a:latin typeface="+mj-lt"/>
              </a:rPr>
              <a:t>   </a:t>
            </a:r>
            <a:r>
              <a:rPr lang="tr-TR" sz="2800" b="1" dirty="0">
                <a:solidFill>
                  <a:srgbClr val="C00000"/>
                </a:solidFill>
                <a:latin typeface="+mj-lt"/>
              </a:rPr>
              <a:t>Isı monitör ve alarmı</a:t>
            </a:r>
          </a:p>
          <a:p>
            <a:pPr>
              <a:buNone/>
            </a:pPr>
            <a:endParaRPr lang="tr-TR" sz="2800" dirty="0">
              <a:solidFill>
                <a:srgbClr val="C00000"/>
              </a:solidFill>
              <a:latin typeface="+mj-lt"/>
            </a:endParaRPr>
          </a:p>
          <a:p>
            <a:pPr>
              <a:buClrTx/>
              <a:buNone/>
            </a:pPr>
            <a:r>
              <a:rPr lang="tr-TR" dirty="0">
                <a:latin typeface="+mj-lt"/>
              </a:rPr>
              <a:t>    Normal limitler; 36-37 derece  arasında olması istenir.</a:t>
            </a:r>
          </a:p>
          <a:p>
            <a:pPr>
              <a:buClrTx/>
              <a:buNone/>
            </a:pPr>
            <a:r>
              <a:rPr lang="tr-TR" dirty="0">
                <a:latin typeface="+mj-lt"/>
              </a:rPr>
              <a:t>    Üst sınır 41 derece olmalıdır.Bunun üzeri ısıda </a:t>
            </a:r>
            <a:r>
              <a:rPr lang="tr-TR" dirty="0" err="1">
                <a:solidFill>
                  <a:srgbClr val="FF0000"/>
                </a:solidFill>
                <a:latin typeface="+mj-lt"/>
              </a:rPr>
              <a:t>hemoliz</a:t>
            </a:r>
            <a:r>
              <a:rPr lang="tr-TR" dirty="0">
                <a:solidFill>
                  <a:srgbClr val="FF0000"/>
                </a:solidFill>
                <a:latin typeface="+mj-lt"/>
              </a:rPr>
              <a:t> </a:t>
            </a:r>
          </a:p>
          <a:p>
            <a:pPr>
              <a:buClrTx/>
              <a:buNone/>
            </a:pPr>
            <a:r>
              <a:rPr lang="tr-TR" dirty="0">
                <a:solidFill>
                  <a:srgbClr val="FF0000"/>
                </a:solidFill>
                <a:latin typeface="+mj-lt"/>
              </a:rPr>
              <a:t>     </a:t>
            </a:r>
            <a:r>
              <a:rPr lang="tr-TR" dirty="0">
                <a:latin typeface="+mj-lt"/>
              </a:rPr>
              <a:t>ortaya çıkar.</a:t>
            </a:r>
          </a:p>
          <a:p>
            <a:pPr>
              <a:buClrTx/>
              <a:buNone/>
            </a:pPr>
            <a:r>
              <a:rPr lang="tr-TR" dirty="0">
                <a:latin typeface="+mj-lt"/>
              </a:rPr>
              <a:t>    Düşük ısılarda hastada </a:t>
            </a:r>
            <a:r>
              <a:rPr lang="tr-TR" dirty="0" err="1">
                <a:latin typeface="+mj-lt"/>
              </a:rPr>
              <a:t>hipotermi</a:t>
            </a:r>
            <a:r>
              <a:rPr lang="tr-TR" dirty="0">
                <a:latin typeface="+mj-lt"/>
              </a:rPr>
              <a:t> görülebilir.</a:t>
            </a:r>
          </a:p>
          <a:p>
            <a:pPr>
              <a:buClrTx/>
              <a:buNone/>
            </a:pPr>
            <a:r>
              <a:rPr lang="tr-TR" dirty="0">
                <a:latin typeface="+mj-lt"/>
              </a:rPr>
              <a:t>    </a:t>
            </a:r>
            <a:r>
              <a:rPr lang="tr-TR" b="1" dirty="0">
                <a:latin typeface="+mj-lt"/>
              </a:rPr>
              <a:t>Düşük ısı ve yüksek ısı nedenleri;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tr-TR" dirty="0">
                <a:latin typeface="+mj-lt"/>
              </a:rPr>
              <a:t> Isıtıcı arızası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tr-TR" dirty="0">
                <a:latin typeface="+mj-lt"/>
              </a:rPr>
              <a:t> Su akışının olmaması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tr-TR" dirty="0">
                <a:latin typeface="+mj-lt"/>
              </a:rPr>
              <a:t> Sıcak yıkamanın yeni bitmiş olması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tr-TR" dirty="0">
                <a:latin typeface="+mj-lt"/>
              </a:rPr>
              <a:t> Su sisteminden gelen suyun çok sıcak olması</a:t>
            </a:r>
          </a:p>
          <a:p>
            <a:pPr>
              <a:buNone/>
            </a:pPr>
            <a:endParaRPr lang="tr-TR" dirty="0"/>
          </a:p>
        </p:txBody>
      </p:sp>
      <p:pic>
        <p:nvPicPr>
          <p:cNvPr id="15361" name="Picture 1" descr="C:\Users\dyazici\Desktop\image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63953" y="816593"/>
            <a:ext cx="1458533" cy="992017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 dir="d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524000" y="476672"/>
            <a:ext cx="9324528" cy="6381328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tr-TR" sz="2800" dirty="0">
                <a:latin typeface="+mj-lt"/>
              </a:rPr>
              <a:t>    </a:t>
            </a:r>
          </a:p>
          <a:p>
            <a:pPr>
              <a:buNone/>
            </a:pPr>
            <a:r>
              <a:rPr lang="tr-TR" sz="2800" b="1" dirty="0">
                <a:solidFill>
                  <a:srgbClr val="C00000"/>
                </a:solidFill>
                <a:latin typeface="+mj-lt"/>
              </a:rPr>
              <a:t>    </a:t>
            </a:r>
          </a:p>
          <a:p>
            <a:pPr>
              <a:buNone/>
            </a:pPr>
            <a:r>
              <a:rPr lang="tr-TR" sz="2800" b="1" dirty="0">
                <a:solidFill>
                  <a:srgbClr val="C00000"/>
                </a:solidFill>
                <a:latin typeface="+mj-lt"/>
              </a:rPr>
              <a:t>    </a:t>
            </a:r>
            <a:r>
              <a:rPr lang="tr-TR" sz="2800" b="1" dirty="0" err="1">
                <a:solidFill>
                  <a:srgbClr val="C00000"/>
                </a:solidFill>
                <a:latin typeface="+mj-lt"/>
              </a:rPr>
              <a:t>Diyalizat</a:t>
            </a:r>
            <a:r>
              <a:rPr lang="tr-TR" sz="2800" b="1" dirty="0">
                <a:solidFill>
                  <a:srgbClr val="C00000"/>
                </a:solidFill>
                <a:latin typeface="+mj-lt"/>
              </a:rPr>
              <a:t> Akışı</a:t>
            </a:r>
          </a:p>
          <a:p>
            <a:pPr>
              <a:buNone/>
            </a:pPr>
            <a:endParaRPr lang="tr-TR" sz="2800" b="1" dirty="0">
              <a:solidFill>
                <a:srgbClr val="C00000"/>
              </a:solidFill>
              <a:latin typeface="+mj-lt"/>
            </a:endParaRPr>
          </a:p>
          <a:p>
            <a:pPr>
              <a:buNone/>
            </a:pPr>
            <a:r>
              <a:rPr lang="tr-TR" dirty="0">
                <a:latin typeface="+mj-lt"/>
              </a:rPr>
              <a:t>    </a:t>
            </a:r>
            <a:r>
              <a:rPr lang="tr-TR" dirty="0" err="1">
                <a:latin typeface="+mj-lt"/>
              </a:rPr>
              <a:t>Diyalizat</a:t>
            </a:r>
            <a:r>
              <a:rPr lang="tr-TR" dirty="0">
                <a:latin typeface="+mj-lt"/>
              </a:rPr>
              <a:t> pompası, diyaliz sıvısının akış hızını kontrol etmektedir.  Hemodiyaliz cihazlarında 3 farklı akış hızı yer almaktadır </a:t>
            </a:r>
          </a:p>
          <a:p>
            <a:pPr>
              <a:buNone/>
            </a:pPr>
            <a:r>
              <a:rPr lang="tr-TR" dirty="0">
                <a:latin typeface="+mj-lt"/>
              </a:rPr>
              <a:t>    (300-500-800 ml/</a:t>
            </a:r>
            <a:r>
              <a:rPr lang="tr-TR" dirty="0" err="1">
                <a:latin typeface="+mj-lt"/>
              </a:rPr>
              <a:t>dk</a:t>
            </a:r>
            <a:r>
              <a:rPr lang="tr-TR" dirty="0">
                <a:latin typeface="+mj-lt"/>
              </a:rPr>
              <a:t>) ve genellikle 500 ml/</a:t>
            </a:r>
            <a:r>
              <a:rPr lang="tr-TR" dirty="0" err="1">
                <a:latin typeface="+mj-lt"/>
              </a:rPr>
              <a:t>dk</a:t>
            </a:r>
            <a:r>
              <a:rPr lang="tr-TR" dirty="0">
                <a:latin typeface="+mj-lt"/>
              </a:rPr>
              <a:t> olarak ayarlanmaktadır . </a:t>
            </a:r>
            <a:r>
              <a:rPr lang="tr-TR" dirty="0" err="1">
                <a:latin typeface="+mj-lt"/>
              </a:rPr>
              <a:t>Diyalizat</a:t>
            </a:r>
            <a:r>
              <a:rPr lang="tr-TR" dirty="0">
                <a:latin typeface="+mj-lt"/>
              </a:rPr>
              <a:t> akış hızı 800ml/</a:t>
            </a:r>
            <a:r>
              <a:rPr lang="tr-TR" dirty="0" err="1">
                <a:latin typeface="+mj-lt"/>
              </a:rPr>
              <a:t>dk</a:t>
            </a:r>
            <a:r>
              <a:rPr lang="tr-TR" dirty="0">
                <a:latin typeface="+mj-lt"/>
              </a:rPr>
              <a:t> olarak ayarlanması durumunda üre </a:t>
            </a:r>
            <a:r>
              <a:rPr lang="tr-TR" dirty="0" err="1">
                <a:latin typeface="+mj-lt"/>
              </a:rPr>
              <a:t>klirensinde</a:t>
            </a:r>
            <a:r>
              <a:rPr lang="tr-TR" dirty="0">
                <a:latin typeface="+mj-lt"/>
              </a:rPr>
              <a:t> %5-%10 arasında artış sağlamaktadır</a:t>
            </a:r>
          </a:p>
        </p:txBody>
      </p:sp>
      <p:sp>
        <p:nvSpPr>
          <p:cNvPr id="14338" name="AutoShape 2" descr="https://mail.google.com/mail/u/0?ui=2&amp;ik=45670de1e7&amp;attid=0.1.1&amp;permmsgid=msg-f:1748582511495950323&amp;th=18443687a22d2ff3&amp;view=fimg&amp;fur=ip&amp;sz=s0-l75-ft&amp;attbid=ANGjdJ_t_Ne4e-ArnCkXZr_q4FIxkqTjaYsLV7om3e_G7t-ok-ZtxOlNdlJWirckc_TdMXWqcuC9R3J5p8c0FcKAoWk1VHpalq3lP_7DkPRrKHZOO35q9JT-QIkd7X8&amp;disp=emb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</p:spTree>
  </p:cSld>
  <p:clrMapOvr>
    <a:masterClrMapping/>
  </p:clrMapOvr>
  <p:transition spd="slow">
    <p:pull dir="d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Dikdörtgen"/>
          <p:cNvSpPr/>
          <p:nvPr/>
        </p:nvSpPr>
        <p:spPr>
          <a:xfrm>
            <a:off x="2351584" y="1772817"/>
            <a:ext cx="7776864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600" b="1" dirty="0">
                <a:latin typeface="+mj-lt"/>
              </a:rPr>
              <a:t>       </a:t>
            </a:r>
            <a:r>
              <a:rPr lang="tr-TR" sz="2800" b="1" dirty="0" err="1">
                <a:solidFill>
                  <a:srgbClr val="C00000"/>
                </a:solidFill>
                <a:latin typeface="+mj-lt"/>
              </a:rPr>
              <a:t>Diyalizat</a:t>
            </a:r>
            <a:r>
              <a:rPr lang="tr-TR" sz="2800" b="1" dirty="0">
                <a:solidFill>
                  <a:srgbClr val="C00000"/>
                </a:solidFill>
                <a:latin typeface="+mj-lt"/>
              </a:rPr>
              <a:t> Akışı Alarm Sebepleri</a:t>
            </a:r>
          </a:p>
          <a:p>
            <a:endParaRPr lang="tr-TR" sz="2600" dirty="0">
              <a:latin typeface="+mj-lt"/>
            </a:endParaRPr>
          </a:p>
          <a:p>
            <a:pPr>
              <a:buFont typeface="Wingdings" pitchFamily="2" charset="2"/>
              <a:buChar char="Ø"/>
            </a:pPr>
            <a:r>
              <a:rPr lang="tr-TR" sz="2600" dirty="0">
                <a:latin typeface="+mj-lt"/>
              </a:rPr>
              <a:t>    </a:t>
            </a:r>
            <a:r>
              <a:rPr lang="tr-TR" sz="2600" dirty="0" err="1">
                <a:latin typeface="+mj-lt"/>
              </a:rPr>
              <a:t>Diyalizer</a:t>
            </a:r>
            <a:r>
              <a:rPr lang="tr-TR" sz="2600" dirty="0">
                <a:latin typeface="+mj-lt"/>
              </a:rPr>
              <a:t> pıhtılaşması </a:t>
            </a:r>
          </a:p>
          <a:p>
            <a:pPr>
              <a:buFont typeface="Wingdings" pitchFamily="2" charset="2"/>
              <a:buChar char="Ø"/>
            </a:pPr>
            <a:r>
              <a:rPr lang="tr-TR" sz="2600" dirty="0">
                <a:latin typeface="+mj-lt"/>
              </a:rPr>
              <a:t>    Saf su giriş yetersizliği</a:t>
            </a:r>
          </a:p>
          <a:p>
            <a:pPr>
              <a:buFont typeface="Wingdings" pitchFamily="2" charset="2"/>
              <a:buChar char="Ø"/>
            </a:pPr>
            <a:r>
              <a:rPr lang="tr-TR" sz="2600" dirty="0">
                <a:latin typeface="+mj-lt"/>
              </a:rPr>
              <a:t>    </a:t>
            </a:r>
            <a:r>
              <a:rPr lang="tr-TR" sz="2600" dirty="0" err="1">
                <a:latin typeface="+mj-lt"/>
              </a:rPr>
              <a:t>Diyalizer</a:t>
            </a:r>
            <a:r>
              <a:rPr lang="tr-TR" sz="2600" dirty="0">
                <a:latin typeface="+mj-lt"/>
              </a:rPr>
              <a:t>  </a:t>
            </a:r>
            <a:r>
              <a:rPr lang="tr-TR" sz="2600" dirty="0" err="1">
                <a:latin typeface="+mj-lt"/>
              </a:rPr>
              <a:t>konnektörlerinin</a:t>
            </a:r>
            <a:r>
              <a:rPr lang="tr-TR" sz="2600" dirty="0">
                <a:latin typeface="+mj-lt"/>
              </a:rPr>
              <a:t> yerine uygun takılmaması</a:t>
            </a:r>
          </a:p>
          <a:p>
            <a:pPr>
              <a:buFont typeface="Wingdings" pitchFamily="2" charset="2"/>
              <a:buChar char="Ø"/>
            </a:pPr>
            <a:r>
              <a:rPr lang="tr-TR" sz="2600" dirty="0">
                <a:latin typeface="+mj-lt"/>
              </a:rPr>
              <a:t>    Cihazın drenaj hattı hortumunun kıvrılması</a:t>
            </a:r>
          </a:p>
          <a:p>
            <a:pPr>
              <a:buFont typeface="Wingdings" pitchFamily="2" charset="2"/>
              <a:buChar char="Ø"/>
            </a:pPr>
            <a:r>
              <a:rPr lang="tr-TR" sz="2600" dirty="0">
                <a:latin typeface="+mj-lt"/>
              </a:rPr>
              <a:t>    </a:t>
            </a:r>
            <a:r>
              <a:rPr lang="tr-TR" sz="2600" dirty="0" err="1">
                <a:latin typeface="+mj-lt"/>
              </a:rPr>
              <a:t>Diyalizat</a:t>
            </a:r>
            <a:r>
              <a:rPr lang="tr-TR" sz="2600" dirty="0">
                <a:latin typeface="+mj-lt"/>
              </a:rPr>
              <a:t> pompa kaynaklı</a:t>
            </a:r>
          </a:p>
          <a:p>
            <a:r>
              <a:rPr lang="tr-TR" sz="2600" dirty="0">
                <a:latin typeface="+mj-lt"/>
              </a:rPr>
              <a:t>       Sebeplerden dolayı alarm verir.</a:t>
            </a:r>
          </a:p>
        </p:txBody>
      </p:sp>
      <p:pic>
        <p:nvPicPr>
          <p:cNvPr id="9218" name="Picture 2" descr="C:\Users\dyazici\Desktop\imag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36161" y="1412777"/>
            <a:ext cx="1203301" cy="1203301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 dir="d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Dikdörtgen"/>
          <p:cNvSpPr/>
          <p:nvPr/>
        </p:nvSpPr>
        <p:spPr>
          <a:xfrm>
            <a:off x="1847528" y="764704"/>
            <a:ext cx="86409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>
                <a:latin typeface="Arial" pitchFamily="34" charset="0"/>
                <a:cs typeface="Arial" pitchFamily="34" charset="0"/>
              </a:rPr>
              <a:t> </a:t>
            </a:r>
            <a:endParaRPr lang="tr-TR" dirty="0"/>
          </a:p>
        </p:txBody>
      </p:sp>
      <p:sp>
        <p:nvSpPr>
          <p:cNvPr id="6" name="5 İçerik Yer Tutucusu"/>
          <p:cNvSpPr>
            <a:spLocks noGrp="1"/>
          </p:cNvSpPr>
          <p:nvPr>
            <p:ph idx="1"/>
          </p:nvPr>
        </p:nvSpPr>
        <p:spPr>
          <a:xfrm>
            <a:off x="2063552" y="1484784"/>
            <a:ext cx="8229600" cy="396044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tr-TR" dirty="0">
                <a:latin typeface="+mj-lt"/>
              </a:rPr>
              <a:t>  </a:t>
            </a:r>
            <a:r>
              <a:rPr lang="tr-TR" sz="2800" b="1" dirty="0">
                <a:solidFill>
                  <a:srgbClr val="C00000"/>
                </a:solidFill>
                <a:latin typeface="+mj-lt"/>
              </a:rPr>
              <a:t> </a:t>
            </a:r>
            <a:r>
              <a:rPr lang="tr-TR" sz="2800" b="1" dirty="0" err="1">
                <a:solidFill>
                  <a:srgbClr val="C00000"/>
                </a:solidFill>
                <a:latin typeface="+mj-lt"/>
              </a:rPr>
              <a:t>Ultrafiltrasyon</a:t>
            </a:r>
            <a:r>
              <a:rPr lang="tr-TR" sz="2800" b="1" dirty="0">
                <a:solidFill>
                  <a:srgbClr val="C00000"/>
                </a:solidFill>
                <a:latin typeface="+mj-lt"/>
              </a:rPr>
              <a:t> Kontrol Sistemi</a:t>
            </a:r>
          </a:p>
          <a:p>
            <a:endParaRPr lang="tr-TR" dirty="0">
              <a:latin typeface="+mj-lt"/>
            </a:endParaRPr>
          </a:p>
          <a:p>
            <a:pPr>
              <a:buNone/>
            </a:pPr>
            <a:r>
              <a:rPr lang="tr-TR" dirty="0">
                <a:latin typeface="+mj-lt"/>
              </a:rPr>
              <a:t>    Diyaliz seansı süresince </a:t>
            </a:r>
            <a:r>
              <a:rPr lang="tr-TR" dirty="0" err="1">
                <a:latin typeface="+mj-lt"/>
              </a:rPr>
              <a:t>diyalizere</a:t>
            </a:r>
            <a:r>
              <a:rPr lang="tr-TR" dirty="0">
                <a:latin typeface="+mj-lt"/>
              </a:rPr>
              <a:t> giren ve çıkan sıvı hacimleri sürekli ölçülmekte, aradaki sıvı farkı hesaplanarak gerçekleşen UF kontrol edilmektedir. Ayarlanan limit dışında UF gerçekleştiğinde cihaz UF alarmı vermektedir</a:t>
            </a:r>
          </a:p>
          <a:p>
            <a:pPr>
              <a:buNone/>
            </a:pPr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529507503"/>
      </p:ext>
    </p:extLst>
  </p:cSld>
  <p:clrMapOvr>
    <a:masterClrMapping/>
  </p:clrMapOvr>
  <p:transition spd="slow">
    <p:pull dir="d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Dikdörtgen"/>
          <p:cNvSpPr/>
          <p:nvPr/>
        </p:nvSpPr>
        <p:spPr>
          <a:xfrm>
            <a:off x="1847528" y="764704"/>
            <a:ext cx="86409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>
                <a:latin typeface="Arial" pitchFamily="34" charset="0"/>
                <a:cs typeface="Arial" pitchFamily="34" charset="0"/>
              </a:rPr>
              <a:t> </a:t>
            </a:r>
            <a:endParaRPr lang="tr-TR" dirty="0"/>
          </a:p>
        </p:txBody>
      </p:sp>
      <p:sp>
        <p:nvSpPr>
          <p:cNvPr id="5" name="4 İçerik Yer Tutucusu"/>
          <p:cNvSpPr>
            <a:spLocks noGrp="1"/>
          </p:cNvSpPr>
          <p:nvPr>
            <p:ph idx="1"/>
          </p:nvPr>
        </p:nvSpPr>
        <p:spPr>
          <a:xfrm>
            <a:off x="2135560" y="1484784"/>
            <a:ext cx="8229600" cy="5688632"/>
          </a:xfrm>
        </p:spPr>
        <p:txBody>
          <a:bodyPr/>
          <a:lstStyle/>
          <a:p>
            <a:pPr>
              <a:buNone/>
            </a:pPr>
            <a:r>
              <a:rPr lang="tr-TR" sz="2800" b="1" dirty="0">
                <a:solidFill>
                  <a:srgbClr val="C00000"/>
                </a:solidFill>
                <a:latin typeface="+mj-lt"/>
              </a:rPr>
              <a:t>     UF Alarm Nedenleri</a:t>
            </a:r>
          </a:p>
          <a:p>
            <a:pPr>
              <a:buClrTx/>
              <a:buFont typeface="Wingdings" pitchFamily="2" charset="2"/>
              <a:buChar char="Ø"/>
            </a:pPr>
            <a:endParaRPr lang="tr-TR" dirty="0"/>
          </a:p>
          <a:p>
            <a:pPr>
              <a:buClrTx/>
              <a:buFont typeface="Wingdings" pitchFamily="2" charset="2"/>
              <a:buChar char="Ø"/>
            </a:pPr>
            <a:r>
              <a:rPr lang="tr-TR" dirty="0">
                <a:latin typeface="+mj-lt"/>
              </a:rPr>
              <a:t>  Ayarlanan UF hacmi ile zaman uyumsuzluğu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tr-TR" dirty="0">
                <a:latin typeface="+mj-lt"/>
              </a:rPr>
              <a:t>  </a:t>
            </a:r>
            <a:r>
              <a:rPr lang="tr-TR" dirty="0" err="1">
                <a:latin typeface="+mj-lt"/>
              </a:rPr>
              <a:t>Konnektör</a:t>
            </a:r>
            <a:r>
              <a:rPr lang="tr-TR" dirty="0">
                <a:latin typeface="+mj-lt"/>
              </a:rPr>
              <a:t> bağlantı noktalarındaki sıvı kaçağı 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tr-TR" dirty="0">
                <a:latin typeface="+mj-lt"/>
              </a:rPr>
              <a:t>  UF </a:t>
            </a:r>
            <a:r>
              <a:rPr lang="tr-TR" dirty="0" err="1">
                <a:latin typeface="+mj-lt"/>
              </a:rPr>
              <a:t>nin</a:t>
            </a:r>
            <a:r>
              <a:rPr lang="tr-TR" dirty="0">
                <a:latin typeface="+mj-lt"/>
              </a:rPr>
              <a:t> uzun süreli kapalı pozisyonda tutulması</a:t>
            </a:r>
          </a:p>
          <a:p>
            <a:pPr>
              <a:buNone/>
            </a:pPr>
            <a:endParaRPr lang="tr-TR" dirty="0"/>
          </a:p>
        </p:txBody>
      </p:sp>
      <p:pic>
        <p:nvPicPr>
          <p:cNvPr id="8194" name="Picture 2" descr="C:\Users\dyazici\Desktop\imag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91944" y="1196752"/>
            <a:ext cx="1172220" cy="117222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29507503"/>
      </p:ext>
    </p:extLst>
  </p:cSld>
  <p:clrMapOvr>
    <a:masterClrMapping/>
  </p:clrMapOvr>
  <p:transition spd="slow">
    <p:pull dir="d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Dikdörtgen"/>
          <p:cNvSpPr/>
          <p:nvPr/>
        </p:nvSpPr>
        <p:spPr>
          <a:xfrm>
            <a:off x="1847528" y="764704"/>
            <a:ext cx="86409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>
                <a:latin typeface="Arial" pitchFamily="34" charset="0"/>
                <a:cs typeface="Arial" pitchFamily="34" charset="0"/>
              </a:rPr>
              <a:t> </a:t>
            </a:r>
            <a:endParaRPr lang="tr-TR" dirty="0"/>
          </a:p>
        </p:txBody>
      </p:sp>
      <p:sp>
        <p:nvSpPr>
          <p:cNvPr id="4" name="3 Başlık"/>
          <p:cNvSpPr>
            <a:spLocks noGrp="1"/>
          </p:cNvSpPr>
          <p:nvPr>
            <p:ph type="title"/>
          </p:nvPr>
        </p:nvSpPr>
        <p:spPr>
          <a:xfrm>
            <a:off x="1919536" y="908720"/>
            <a:ext cx="8229600" cy="794352"/>
          </a:xfrm>
        </p:spPr>
        <p:txBody>
          <a:bodyPr>
            <a:normAutofit/>
          </a:bodyPr>
          <a:lstStyle/>
          <a:p>
            <a:r>
              <a:rPr lang="tr-TR" sz="2800" b="1" dirty="0">
                <a:solidFill>
                  <a:srgbClr val="C00000"/>
                </a:solidFill>
              </a:rPr>
              <a:t>    Dezenfeksiyon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idx="1"/>
          </p:nvPr>
        </p:nvSpPr>
        <p:spPr>
          <a:xfrm>
            <a:off x="1847528" y="2132856"/>
            <a:ext cx="8136904" cy="438912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tr-TR" dirty="0">
                <a:latin typeface="+mj-lt"/>
              </a:rPr>
              <a:t>    Hemodiyaliz cihazlarının  </a:t>
            </a:r>
            <a:r>
              <a:rPr lang="tr-TR" dirty="0" err="1">
                <a:latin typeface="+mj-lt"/>
              </a:rPr>
              <a:t>diyalizat</a:t>
            </a:r>
            <a:r>
              <a:rPr lang="tr-TR" dirty="0">
                <a:latin typeface="+mj-lt"/>
              </a:rPr>
              <a:t> ile temas eden iç yüzeylerinin cihaz içerisinde çeşitli bakteri ve mikroorganizma üremesini engellenmesi, hastadan hastaya bulaşın önlenmesi, cihaz içerisine olası </a:t>
            </a:r>
          </a:p>
          <a:p>
            <a:pPr>
              <a:buNone/>
            </a:pPr>
            <a:r>
              <a:rPr lang="tr-TR" dirty="0">
                <a:latin typeface="+mj-lt"/>
              </a:rPr>
              <a:t>    </a:t>
            </a:r>
            <a:r>
              <a:rPr lang="tr-TR" dirty="0" err="1">
                <a:latin typeface="+mj-lt"/>
              </a:rPr>
              <a:t>Ca</a:t>
            </a:r>
            <a:r>
              <a:rPr lang="tr-TR" dirty="0">
                <a:latin typeface="+mj-lt"/>
              </a:rPr>
              <a:t> ve Mg çökmesi sonucu oluşacak kristalleşmeyi önlemek amacıyla düzenli olarak dezenfekte edilmesi ve temizlenmesi gerekmektedir. Dezenfeksiyon işlemi her hasta diyaliz işleminden hemen sonra yapılmalıdır</a:t>
            </a:r>
            <a:r>
              <a:rPr lang="tr-TR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529507503"/>
      </p:ext>
    </p:extLst>
  </p:cSld>
  <p:clrMapOvr>
    <a:masterClrMapping/>
  </p:clrMapOvr>
  <p:transition spd="slow">
    <p:pull dir="d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279576" y="980728"/>
            <a:ext cx="8229600" cy="1143000"/>
          </a:xfrm>
        </p:spPr>
        <p:txBody>
          <a:bodyPr>
            <a:normAutofit/>
          </a:bodyPr>
          <a:lstStyle/>
          <a:p>
            <a:r>
              <a:rPr lang="tr-TR" sz="2800" b="1" dirty="0">
                <a:solidFill>
                  <a:srgbClr val="C00000"/>
                </a:solidFill>
              </a:rPr>
              <a:t>Dezenfeksiyon Alarm Nedenleri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2063552" y="2468880"/>
            <a:ext cx="8229600" cy="4389120"/>
          </a:xfrm>
        </p:spPr>
        <p:txBody>
          <a:bodyPr/>
          <a:lstStyle/>
          <a:p>
            <a:pPr>
              <a:buClrTx/>
              <a:buFont typeface="Wingdings" pitchFamily="2" charset="2"/>
              <a:buChar char="Ø"/>
            </a:pPr>
            <a:r>
              <a:rPr lang="tr-TR" dirty="0">
                <a:latin typeface="+mj-lt"/>
              </a:rPr>
              <a:t> Dezenfektanın bitmiş olması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tr-TR" dirty="0">
                <a:latin typeface="+mj-lt"/>
              </a:rPr>
              <a:t> Dezenfektan pipetinin uygun şekilde takılmaması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tr-TR" dirty="0">
                <a:latin typeface="+mj-lt"/>
              </a:rPr>
              <a:t> Cihaz için uygun olmayan dezenfektan kullanılması</a:t>
            </a:r>
          </a:p>
          <a:p>
            <a:endParaRPr lang="tr-TR" dirty="0"/>
          </a:p>
        </p:txBody>
      </p:sp>
      <p:pic>
        <p:nvPicPr>
          <p:cNvPr id="7170" name="Picture 2" descr="C:\Users\dyazici\Desktop\imag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92145" y="1052737"/>
            <a:ext cx="1330797" cy="1330797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 dir="d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847528" y="188640"/>
            <a:ext cx="8363272" cy="6552728"/>
          </a:xfrm>
        </p:spPr>
        <p:txBody>
          <a:bodyPr>
            <a:normAutofit fontScale="40000" lnSpcReduction="20000"/>
          </a:bodyPr>
          <a:lstStyle/>
          <a:p>
            <a:pPr>
              <a:buNone/>
            </a:pPr>
            <a:r>
              <a:rPr lang="tr-TR" dirty="0"/>
              <a:t>        KAYNAKLAR</a:t>
            </a:r>
          </a:p>
          <a:p>
            <a:endParaRPr lang="tr-TR" dirty="0"/>
          </a:p>
          <a:p>
            <a:r>
              <a:rPr lang="tr-TR" dirty="0"/>
              <a:t>1. https://www.medicinenet.com/dialysis_machine/definition.htm (Erişim </a:t>
            </a:r>
            <a:r>
              <a:rPr lang="tr-TR" dirty="0" err="1"/>
              <a:t>tari</a:t>
            </a:r>
            <a:r>
              <a:rPr lang="tr-TR" dirty="0"/>
              <a:t>-</a:t>
            </a:r>
          </a:p>
          <a:p>
            <a:r>
              <a:rPr lang="tr-TR" dirty="0" err="1"/>
              <a:t>hi</a:t>
            </a:r>
            <a:r>
              <a:rPr lang="tr-TR" dirty="0"/>
              <a:t>:13/08/2021).</a:t>
            </a:r>
          </a:p>
          <a:p>
            <a:endParaRPr lang="tr-TR" dirty="0"/>
          </a:p>
          <a:p>
            <a:r>
              <a:rPr lang="tr-TR" dirty="0"/>
              <a:t>2. Yalçın D. Sezen A. Hemodiyaliz işlemi. Ed: Sezen A. Diyaliz El Kitabı. İstanbul: Nobel Tıp</a:t>
            </a:r>
          </a:p>
          <a:p>
            <a:r>
              <a:rPr lang="tr-TR" dirty="0"/>
              <a:t>Kitapevi Tic. Ltd. Şti, 2013:183-219.</a:t>
            </a:r>
          </a:p>
          <a:p>
            <a:r>
              <a:rPr lang="tr-TR" dirty="0"/>
              <a:t>3. Sezen A. Hemodiyaliz Ekipmanları. Ed: Sezen A. Diyaliz Hemşireliği. İstanbul: Nobel Tıp</a:t>
            </a:r>
          </a:p>
          <a:p>
            <a:r>
              <a:rPr lang="tr-TR" dirty="0"/>
              <a:t>Kitapevi Tic. Ltd. Şti, 2014:153-205.</a:t>
            </a:r>
          </a:p>
          <a:p>
            <a:r>
              <a:rPr lang="tr-TR" dirty="0"/>
              <a:t>4. https://www.mouser.ec/pdfdocs/AN4698.pdf (Erişim tarihi:15/08/2021)</a:t>
            </a:r>
          </a:p>
          <a:p>
            <a:r>
              <a:rPr lang="tr-TR" dirty="0"/>
              <a:t>5. </a:t>
            </a:r>
            <a:r>
              <a:rPr lang="tr-TR" dirty="0" err="1"/>
              <a:t>Tabel</a:t>
            </a:r>
            <a:r>
              <a:rPr lang="tr-TR" dirty="0"/>
              <a:t> Y. </a:t>
            </a:r>
            <a:r>
              <a:rPr lang="tr-TR" dirty="0" err="1"/>
              <a:t>Nefroloji</a:t>
            </a:r>
            <a:r>
              <a:rPr lang="tr-TR" dirty="0"/>
              <a:t> kliniğinde kullanılan tıbbi cihaz ve malzemeler. Ed: </a:t>
            </a:r>
            <a:r>
              <a:rPr lang="tr-TR" dirty="0" err="1"/>
              <a:t>Bozguğa</a:t>
            </a:r>
            <a:r>
              <a:rPr lang="tr-TR" dirty="0"/>
              <a:t> N, Yakıncı</a:t>
            </a:r>
          </a:p>
          <a:p>
            <a:endParaRPr lang="tr-TR" dirty="0"/>
          </a:p>
          <a:p>
            <a:r>
              <a:rPr lang="tr-TR" dirty="0"/>
              <a:t>C, ed. Tıp fakültesi öğrencileri için tıbbi cihazlar ve malzemeler. Malatya: İnönü </a:t>
            </a:r>
            <a:r>
              <a:rPr lang="tr-TR" dirty="0" err="1"/>
              <a:t>Üniversi</a:t>
            </a:r>
            <a:r>
              <a:rPr lang="tr-TR" dirty="0"/>
              <a:t>-</a:t>
            </a:r>
          </a:p>
          <a:p>
            <a:r>
              <a:rPr lang="tr-TR" dirty="0" err="1"/>
              <a:t>tesi</a:t>
            </a:r>
            <a:r>
              <a:rPr lang="tr-TR" dirty="0"/>
              <a:t> Yayınevi, 2019:167-171.</a:t>
            </a:r>
          </a:p>
          <a:p>
            <a:endParaRPr lang="tr-TR" dirty="0"/>
          </a:p>
          <a:p>
            <a:r>
              <a:rPr lang="tr-TR" dirty="0"/>
              <a:t>6. https://www.freseniusmedicalcare.com.tr/tr/saglik-calisanlarina-yoenelik/hemodiyaliz/ci-</a:t>
            </a:r>
          </a:p>
          <a:p>
            <a:r>
              <a:rPr lang="tr-TR" dirty="0"/>
              <a:t>hazlar/4008s-</a:t>
            </a:r>
            <a:r>
              <a:rPr lang="tr-TR" dirty="0" err="1"/>
              <a:t>classix</a:t>
            </a:r>
            <a:r>
              <a:rPr lang="tr-TR" dirty="0"/>
              <a:t>/ (Erişim tarihi:15/08/2021)</a:t>
            </a:r>
          </a:p>
          <a:p>
            <a:endParaRPr lang="tr-TR" dirty="0"/>
          </a:p>
          <a:p>
            <a:r>
              <a:rPr lang="tr-TR" dirty="0"/>
              <a:t>7. https://www.nefroloji.org.tr/folders/file/hemodiyaliz_arac_gerec.pdf</a:t>
            </a:r>
          </a:p>
          <a:p>
            <a:r>
              <a:rPr lang="tr-TR" dirty="0"/>
              <a:t>8. (Erişim tarihi:15/08/2021)</a:t>
            </a:r>
          </a:p>
          <a:p>
            <a:r>
              <a:rPr lang="tr-TR" dirty="0"/>
              <a:t>9. </a:t>
            </a:r>
            <a:r>
              <a:rPr lang="tr-TR" dirty="0" err="1"/>
              <a:t>Yürügen</a:t>
            </a:r>
            <a:r>
              <a:rPr lang="tr-TR" dirty="0"/>
              <a:t> B. Kahraman A. Hemodiyalizde </a:t>
            </a:r>
            <a:r>
              <a:rPr lang="tr-TR" dirty="0" err="1"/>
              <a:t>diyalizör</a:t>
            </a:r>
            <a:r>
              <a:rPr lang="tr-TR" dirty="0"/>
              <a:t>, </a:t>
            </a:r>
            <a:r>
              <a:rPr lang="tr-TR" dirty="0" err="1"/>
              <a:t>diyalizat</a:t>
            </a:r>
            <a:r>
              <a:rPr lang="tr-TR" dirty="0"/>
              <a:t> ve sistemler. Gökdoğan F.</a:t>
            </a:r>
          </a:p>
          <a:p>
            <a:r>
              <a:rPr lang="tr-TR" dirty="0"/>
              <a:t>Hemşireler ve teknikerler için diyaliz ilke ve teknikleri. Ankara: Akademisyen Tıp Kitapevi</a:t>
            </a:r>
          </a:p>
          <a:p>
            <a:r>
              <a:rPr lang="tr-TR" dirty="0"/>
              <a:t>A.Ş., 2015:35-40.</a:t>
            </a:r>
          </a:p>
          <a:p>
            <a:r>
              <a:rPr lang="tr-TR" dirty="0"/>
              <a:t>10. Atakan A. Hemodiyaliz cihazı. Ed: Tuğlular S. Sağlık hizmetleri meslek yüksekokulları için</a:t>
            </a:r>
          </a:p>
          <a:p>
            <a:r>
              <a:rPr lang="tr-TR" dirty="0"/>
              <a:t>diyaliz. Ankara: Güneş Tıp </a:t>
            </a:r>
            <a:r>
              <a:rPr lang="tr-TR" dirty="0" err="1"/>
              <a:t>Kitabevleri</a:t>
            </a:r>
            <a:r>
              <a:rPr lang="tr-TR" dirty="0"/>
              <a:t>, 2016:19-22.</a:t>
            </a:r>
          </a:p>
          <a:p>
            <a:endParaRPr lang="tr-TR" dirty="0"/>
          </a:p>
          <a:p>
            <a:r>
              <a:rPr lang="tr-TR" dirty="0"/>
              <a:t>11. https://derangedphysiology.com/main/required-reading/renal-failure-and-dialysis/Chap-</a:t>
            </a:r>
          </a:p>
          <a:p>
            <a:r>
              <a:rPr lang="tr-TR" dirty="0"/>
              <a:t>ter%204.1.4.3/</a:t>
            </a:r>
            <a:r>
              <a:rPr lang="tr-TR" dirty="0" err="1"/>
              <a:t>troubleshooting</a:t>
            </a:r>
            <a:r>
              <a:rPr lang="tr-TR" dirty="0"/>
              <a:t>-</a:t>
            </a:r>
            <a:r>
              <a:rPr lang="tr-TR" dirty="0" err="1"/>
              <a:t>dialysis</a:t>
            </a:r>
            <a:r>
              <a:rPr lang="tr-TR" dirty="0"/>
              <a:t>-</a:t>
            </a:r>
            <a:r>
              <a:rPr lang="tr-TR" dirty="0" err="1"/>
              <a:t>circuit</a:t>
            </a:r>
            <a:r>
              <a:rPr lang="tr-TR" dirty="0"/>
              <a:t> (Erişim tarihi:16/08/2021)</a:t>
            </a:r>
          </a:p>
          <a:p>
            <a:endParaRPr lang="tr-TR" dirty="0"/>
          </a:p>
          <a:p>
            <a:r>
              <a:rPr lang="tr-TR" dirty="0"/>
              <a:t>12. http://www.</a:t>
            </a:r>
            <a:r>
              <a:rPr lang="tr-TR" dirty="0" err="1"/>
              <a:t>gambroteknik</a:t>
            </a:r>
            <a:r>
              <a:rPr lang="tr-TR" dirty="0"/>
              <a:t>.com/</a:t>
            </a:r>
            <a:r>
              <a:rPr lang="tr-TR" dirty="0" err="1"/>
              <a:t>pdf</a:t>
            </a:r>
            <a:r>
              <a:rPr lang="tr-TR" dirty="0"/>
              <a:t>-</a:t>
            </a:r>
            <a:r>
              <a:rPr lang="tr-TR" dirty="0" err="1"/>
              <a:t>dosyalari</a:t>
            </a:r>
            <a:r>
              <a:rPr lang="tr-TR" dirty="0"/>
              <a:t>/AK96-</a:t>
            </a:r>
            <a:r>
              <a:rPr lang="tr-TR" dirty="0" err="1"/>
              <a:t>kullanim</a:t>
            </a:r>
            <a:r>
              <a:rPr lang="tr-TR" dirty="0"/>
              <a:t>-</a:t>
            </a:r>
            <a:r>
              <a:rPr lang="tr-TR" dirty="0" err="1"/>
              <a:t>kilavuzu</a:t>
            </a:r>
            <a:r>
              <a:rPr lang="tr-TR" dirty="0"/>
              <a:t>.</a:t>
            </a:r>
            <a:r>
              <a:rPr lang="tr-TR" dirty="0" err="1"/>
              <a:t>pdf</a:t>
            </a:r>
            <a:endParaRPr lang="tr-TR" dirty="0"/>
          </a:p>
          <a:p>
            <a:r>
              <a:rPr lang="tr-TR" dirty="0"/>
              <a:t>13. (Erişim tarihi:16/08/2021)</a:t>
            </a:r>
          </a:p>
          <a:p>
            <a:r>
              <a:rPr lang="tr-TR" dirty="0"/>
              <a:t>14. </a:t>
            </a:r>
            <a:r>
              <a:rPr lang="tr-TR" dirty="0" err="1"/>
              <a:t>Yürügen</a:t>
            </a:r>
            <a:r>
              <a:rPr lang="tr-TR" dirty="0"/>
              <a:t> B. Hemodiyaliz. Ed: </a:t>
            </a:r>
            <a:r>
              <a:rPr lang="tr-TR" dirty="0" err="1"/>
              <a:t>Yürügen</a:t>
            </a:r>
            <a:r>
              <a:rPr lang="tr-TR" dirty="0"/>
              <a:t> B. Gökdoğan F. </a:t>
            </a:r>
            <a:r>
              <a:rPr lang="tr-TR" dirty="0" err="1"/>
              <a:t>Nural</a:t>
            </a:r>
            <a:r>
              <a:rPr lang="tr-TR" dirty="0"/>
              <a:t> N. Diyaliz teknikerleri için</a:t>
            </a:r>
          </a:p>
          <a:p>
            <a:r>
              <a:rPr lang="tr-TR" dirty="0" err="1"/>
              <a:t>nefroloji</a:t>
            </a:r>
            <a:r>
              <a:rPr lang="tr-TR" dirty="0"/>
              <a:t> kitabı. Ankara: Akademisyen Tıp Kitapevi A.Ş., 2015:121-132.</a:t>
            </a:r>
          </a:p>
          <a:p>
            <a:endParaRPr lang="tr-TR" dirty="0"/>
          </a:p>
          <a:p>
            <a:r>
              <a:rPr lang="tr-TR" dirty="0"/>
              <a:t>15. Kahraman A. </a:t>
            </a:r>
            <a:r>
              <a:rPr lang="tr-TR" dirty="0" err="1"/>
              <a:t>Uraz</a:t>
            </a:r>
            <a:r>
              <a:rPr lang="tr-TR" dirty="0"/>
              <a:t> M. Hemodiyaliz uygulaması. Ed: Gökdoğan F. Hemşireler ve tekniker-</a:t>
            </a:r>
          </a:p>
          <a:p>
            <a:r>
              <a:rPr lang="tr-TR" dirty="0" err="1"/>
              <a:t>ler</a:t>
            </a:r>
            <a:r>
              <a:rPr lang="tr-TR" dirty="0"/>
              <a:t> için diyaliz ilke ve teknikleri. Ankara: Akademisyen Tıp Kitapevi A.Ş., 2015:77-96.</a:t>
            </a:r>
          </a:p>
          <a:p>
            <a:endParaRPr lang="tr-TR" dirty="0"/>
          </a:p>
          <a:p>
            <a:r>
              <a:rPr lang="tr-TR" b="1" dirty="0"/>
              <a:t>SEYRANTEPE HAMİDİYE ETFAL EAH HEMODİYALİZ TEKNİSYENİ ZEKERİYA CAMEKAN</a:t>
            </a:r>
          </a:p>
        </p:txBody>
      </p:sp>
    </p:spTree>
  </p:cSld>
  <p:clrMapOvr>
    <a:masterClrMapping/>
  </p:clrMapOvr>
  <p:transition spd="slow">
    <p:pull dir="d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981200" y="764704"/>
            <a:ext cx="8229600" cy="5559896"/>
          </a:xfrm>
        </p:spPr>
        <p:txBody>
          <a:bodyPr/>
          <a:lstStyle/>
          <a:p>
            <a:pPr>
              <a:buNone/>
            </a:pPr>
            <a:endParaRPr lang="tr-TR" dirty="0"/>
          </a:p>
        </p:txBody>
      </p:sp>
      <p:pic>
        <p:nvPicPr>
          <p:cNvPr id="10244" name="Picture 4" descr="C:\Users\dyazici\Desktop\7610_10-kasim-siirleri-sozleri-10-on-kasim-ataturk-haftasi-mesajlari-10-kasim-nedir-10-kasim-sarkisi-723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 dir="d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981200" y="908720"/>
            <a:ext cx="8229600" cy="5415880"/>
          </a:xfrm>
        </p:spPr>
        <p:txBody>
          <a:bodyPr/>
          <a:lstStyle/>
          <a:p>
            <a:endParaRPr lang="tr-TR" dirty="0"/>
          </a:p>
        </p:txBody>
      </p:sp>
      <p:pic>
        <p:nvPicPr>
          <p:cNvPr id="57347" name="Picture 3" descr="C:\Users\dyazici\Desktop\TEŞEKKÜRLER.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99456" y="0"/>
            <a:ext cx="9468544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 dir="d"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kış">
  <a:themeElements>
    <a:clrScheme name="Akış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Akış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kış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1466</TotalTime>
  <Words>2220</Words>
  <Application>Microsoft Office PowerPoint</Application>
  <PresentationFormat>Geniş ekran</PresentationFormat>
  <Paragraphs>344</Paragraphs>
  <Slides>38</Slides>
  <Notes>9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6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38</vt:i4>
      </vt:variant>
    </vt:vector>
  </HeadingPairs>
  <TitlesOfParts>
    <vt:vector size="45" baseType="lpstr">
      <vt:lpstr>Angsana New</vt:lpstr>
      <vt:lpstr>Arial</vt:lpstr>
      <vt:lpstr>Calibri</vt:lpstr>
      <vt:lpstr>Constantia</vt:lpstr>
      <vt:lpstr>Wingdings</vt:lpstr>
      <vt:lpstr>Wingdings 2</vt:lpstr>
      <vt:lpstr>Akış</vt:lpstr>
      <vt:lpstr>HEMODİYALİZ MAKİNELERİ NELER SÖYLÜYOR ? ALARMLARIN DİLİ</vt:lpstr>
      <vt:lpstr>PowerPoint Sunusu</vt:lpstr>
      <vt:lpstr>PowerPoint Sunusu</vt:lpstr>
      <vt:lpstr>PowerPoint Sunusu</vt:lpstr>
      <vt:lpstr>1.Kan Hattı (Ekstrakorporeal devre) Alarmları 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2. Diyalizat Hattı (Diyaliz sıvısı devresi)</vt:lpstr>
      <vt:lpstr>PowerPoint Sunusu</vt:lpstr>
      <vt:lpstr>PowerPoint Sunusu</vt:lpstr>
      <vt:lpstr>Kondaktivite Monitör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    Dezenfeksiyon</vt:lpstr>
      <vt:lpstr>Dezenfeksiyon Alarm Nedenleri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Zekeriya Camekan</dc:creator>
  <cp:lastModifiedBy>850G5</cp:lastModifiedBy>
  <cp:revision>262</cp:revision>
  <dcterms:created xsi:type="dcterms:W3CDTF">2022-11-03T10:32:32Z</dcterms:created>
  <dcterms:modified xsi:type="dcterms:W3CDTF">2022-11-10T06:41:27Z</dcterms:modified>
</cp:coreProperties>
</file>