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handoutMasterIdLst>
    <p:handoutMasterId r:id="rId41"/>
  </p:handoutMasterIdLst>
  <p:sldIdLst>
    <p:sldId id="355" r:id="rId2"/>
    <p:sldId id="382" r:id="rId3"/>
    <p:sldId id="632" r:id="rId4"/>
    <p:sldId id="361" r:id="rId5"/>
    <p:sldId id="378" r:id="rId6"/>
    <p:sldId id="359" r:id="rId7"/>
    <p:sldId id="383" r:id="rId8"/>
    <p:sldId id="295" r:id="rId9"/>
    <p:sldId id="458" r:id="rId10"/>
    <p:sldId id="363" r:id="rId11"/>
    <p:sldId id="646" r:id="rId12"/>
    <p:sldId id="647" r:id="rId13"/>
    <p:sldId id="633" r:id="rId14"/>
    <p:sldId id="634" r:id="rId15"/>
    <p:sldId id="636" r:id="rId16"/>
    <p:sldId id="635" r:id="rId17"/>
    <p:sldId id="637" r:id="rId18"/>
    <p:sldId id="638" r:id="rId19"/>
    <p:sldId id="639" r:id="rId20"/>
    <p:sldId id="640" r:id="rId21"/>
    <p:sldId id="373" r:id="rId22"/>
    <p:sldId id="387" r:id="rId23"/>
    <p:sldId id="263" r:id="rId24"/>
    <p:sldId id="643" r:id="rId25"/>
    <p:sldId id="642" r:id="rId26"/>
    <p:sldId id="641" r:id="rId27"/>
    <p:sldId id="644" r:id="rId28"/>
    <p:sldId id="645" r:id="rId29"/>
    <p:sldId id="375" r:id="rId30"/>
    <p:sldId id="362" r:id="rId31"/>
    <p:sldId id="358" r:id="rId32"/>
    <p:sldId id="388" r:id="rId33"/>
    <p:sldId id="389" r:id="rId34"/>
    <p:sldId id="390" r:id="rId35"/>
    <p:sldId id="391" r:id="rId36"/>
    <p:sldId id="392" r:id="rId37"/>
    <p:sldId id="371" r:id="rId38"/>
    <p:sldId id="376"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unus Aydogan" initials="YA" lastIdx="1" clrIdx="0">
    <p:extLst>
      <p:ext uri="{19B8F6BF-5375-455C-9EA6-DF929625EA0E}">
        <p15:presenceInfo xmlns:p15="http://schemas.microsoft.com/office/powerpoint/2012/main" userId="S-1-5-21-1790593737-4055550887-2880786810-13142" providerId="AD"/>
      </p:ext>
    </p:extLst>
  </p:cmAuthor>
  <p:cmAuthor id="2" name="Etud" initials="E" lastIdx="1" clrIdx="1">
    <p:extLst>
      <p:ext uri="{19B8F6BF-5375-455C-9EA6-DF929625EA0E}">
        <p15:presenceInfo xmlns:p15="http://schemas.microsoft.com/office/powerpoint/2012/main" userId="Etu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717" autoAdjust="0"/>
  </p:normalViewPr>
  <p:slideViewPr>
    <p:cSldViewPr snapToGrid="0">
      <p:cViewPr varScale="1">
        <p:scale>
          <a:sx n="68" d="100"/>
          <a:sy n="68" d="100"/>
        </p:scale>
        <p:origin x="816" y="60"/>
      </p:cViewPr>
      <p:guideLst>
        <p:guide orient="horz" pos="2160"/>
        <p:guide pos="3840"/>
      </p:guideLst>
    </p:cSldViewPr>
  </p:slideViewPr>
  <p:notesTextViewPr>
    <p:cViewPr>
      <p:scale>
        <a:sx n="1" d="1"/>
        <a:sy n="1" d="1"/>
      </p:scale>
      <p:origin x="0" y="0"/>
    </p:cViewPr>
  </p:notesTextViewPr>
  <p:notesViewPr>
    <p:cSldViewPr snapToGrid="0">
      <p:cViewPr varScale="1">
        <p:scale>
          <a:sx n="69" d="100"/>
          <a:sy n="69" d="100"/>
        </p:scale>
        <p:origin x="278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1F4067-1902-44C9-8728-AC664953541C}" type="doc">
      <dgm:prSet loTypeId="urn:microsoft.com/office/officeart/2005/8/layout/process1" loCatId="process" qsTypeId="urn:microsoft.com/office/officeart/2005/8/quickstyle/simple1" qsCatId="simple" csTypeId="urn:microsoft.com/office/officeart/2005/8/colors/accent1_2" csCatId="accent1" phldr="1"/>
      <dgm:spPr/>
    </dgm:pt>
    <dgm:pt modelId="{76594EB1-7F34-4FB0-B9F4-5E6C2DE3C5E3}">
      <dgm:prSet phldrT="[Metin]"/>
      <dgm:spPr/>
      <dgm:t>
        <a:bodyPr/>
        <a:lstStyle/>
        <a:p>
          <a:r>
            <a:rPr lang="en-US" dirty="0" err="1"/>
            <a:t>Merkezde</a:t>
          </a:r>
          <a:r>
            <a:rPr lang="en-US" dirty="0"/>
            <a:t> HD % </a:t>
          </a:r>
          <a:r>
            <a:rPr lang="tr-TR" dirty="0"/>
            <a:t>70,6</a:t>
          </a:r>
        </a:p>
      </dgm:t>
    </dgm:pt>
    <dgm:pt modelId="{8692A867-B27A-49A1-8776-29264A8470AC}" type="parTrans" cxnId="{349A964D-3E9C-449B-9662-55EE6AD91AE8}">
      <dgm:prSet/>
      <dgm:spPr/>
      <dgm:t>
        <a:bodyPr/>
        <a:lstStyle/>
        <a:p>
          <a:endParaRPr lang="tr-TR"/>
        </a:p>
      </dgm:t>
    </dgm:pt>
    <dgm:pt modelId="{0F4A3D67-22C7-4B5E-B21F-7D668B11848E}" type="sibTrans" cxnId="{349A964D-3E9C-449B-9662-55EE6AD91AE8}">
      <dgm:prSet/>
      <dgm:spPr/>
      <dgm:t>
        <a:bodyPr/>
        <a:lstStyle/>
        <a:p>
          <a:endParaRPr lang="tr-TR"/>
        </a:p>
      </dgm:t>
    </dgm:pt>
    <dgm:pt modelId="{B4F05B81-9647-4FD2-9B1E-54D115826455}">
      <dgm:prSet phldrT="[Metin]"/>
      <dgm:spPr/>
      <dgm:t>
        <a:bodyPr/>
        <a:lstStyle/>
        <a:p>
          <a:r>
            <a:rPr lang="en-US" dirty="0" err="1"/>
            <a:t>Ev</a:t>
          </a:r>
          <a:r>
            <a:rPr lang="en-US" dirty="0"/>
            <a:t> HD % 1,</a:t>
          </a:r>
          <a:r>
            <a:rPr lang="tr-TR" dirty="0"/>
            <a:t>32</a:t>
          </a:r>
        </a:p>
      </dgm:t>
    </dgm:pt>
    <dgm:pt modelId="{516903F7-59FD-45E3-9E6E-92C57D82C19C}" type="parTrans" cxnId="{ED3A4C0D-874F-438F-A47C-62AC0E6C3795}">
      <dgm:prSet/>
      <dgm:spPr/>
      <dgm:t>
        <a:bodyPr/>
        <a:lstStyle/>
        <a:p>
          <a:endParaRPr lang="tr-TR"/>
        </a:p>
      </dgm:t>
    </dgm:pt>
    <dgm:pt modelId="{43A78228-CCCF-4615-A82E-08CA9A6F0C2D}" type="sibTrans" cxnId="{ED3A4C0D-874F-438F-A47C-62AC0E6C3795}">
      <dgm:prSet/>
      <dgm:spPr/>
      <dgm:t>
        <a:bodyPr/>
        <a:lstStyle/>
        <a:p>
          <a:endParaRPr lang="tr-TR"/>
        </a:p>
      </dgm:t>
    </dgm:pt>
    <dgm:pt modelId="{BC177ABE-18C3-4FE0-9399-FC3454F66645}" type="pres">
      <dgm:prSet presAssocID="{A51F4067-1902-44C9-8728-AC664953541C}" presName="Name0" presStyleCnt="0">
        <dgm:presLayoutVars>
          <dgm:dir/>
          <dgm:resizeHandles val="exact"/>
        </dgm:presLayoutVars>
      </dgm:prSet>
      <dgm:spPr/>
    </dgm:pt>
    <dgm:pt modelId="{6221B44B-CD53-48CD-A565-0F8590424C7C}" type="pres">
      <dgm:prSet presAssocID="{76594EB1-7F34-4FB0-B9F4-5E6C2DE3C5E3}" presName="node" presStyleLbl="node1" presStyleIdx="0" presStyleCnt="2" custScaleY="40828" custLinFactNeighborX="4239" custLinFactNeighborY="17805">
        <dgm:presLayoutVars>
          <dgm:bulletEnabled val="1"/>
        </dgm:presLayoutVars>
      </dgm:prSet>
      <dgm:spPr/>
    </dgm:pt>
    <dgm:pt modelId="{DE2DCDBB-2F4C-42B3-B015-A6E55F8261C5}" type="pres">
      <dgm:prSet presAssocID="{0F4A3D67-22C7-4B5E-B21F-7D668B11848E}" presName="sibTrans" presStyleLbl="sibTrans2D1" presStyleIdx="0" presStyleCnt="1"/>
      <dgm:spPr/>
    </dgm:pt>
    <dgm:pt modelId="{64FFBC24-2E82-4B53-8201-FD64D4FD29EF}" type="pres">
      <dgm:prSet presAssocID="{0F4A3D67-22C7-4B5E-B21F-7D668B11848E}" presName="connectorText" presStyleLbl="sibTrans2D1" presStyleIdx="0" presStyleCnt="1"/>
      <dgm:spPr/>
    </dgm:pt>
    <dgm:pt modelId="{283C1BCC-D864-4A43-87F2-FA752C1DD96C}" type="pres">
      <dgm:prSet presAssocID="{B4F05B81-9647-4FD2-9B1E-54D115826455}" presName="node" presStyleLbl="node1" presStyleIdx="1" presStyleCnt="2" custScaleX="68683" custScaleY="21592" custLinFactNeighborX="-1759" custLinFactNeighborY="33876">
        <dgm:presLayoutVars>
          <dgm:bulletEnabled val="1"/>
        </dgm:presLayoutVars>
      </dgm:prSet>
      <dgm:spPr/>
    </dgm:pt>
  </dgm:ptLst>
  <dgm:cxnLst>
    <dgm:cxn modelId="{CE3EA406-05A6-4EBF-A903-0AF3A14D6599}" type="presOf" srcId="{0F4A3D67-22C7-4B5E-B21F-7D668B11848E}" destId="{DE2DCDBB-2F4C-42B3-B015-A6E55F8261C5}" srcOrd="0" destOrd="0" presId="urn:microsoft.com/office/officeart/2005/8/layout/process1"/>
    <dgm:cxn modelId="{ED3A4C0D-874F-438F-A47C-62AC0E6C3795}" srcId="{A51F4067-1902-44C9-8728-AC664953541C}" destId="{B4F05B81-9647-4FD2-9B1E-54D115826455}" srcOrd="1" destOrd="0" parTransId="{516903F7-59FD-45E3-9E6E-92C57D82C19C}" sibTransId="{43A78228-CCCF-4615-A82E-08CA9A6F0C2D}"/>
    <dgm:cxn modelId="{1C661F39-4D64-4B54-90BE-2918FA0BBE7C}" type="presOf" srcId="{A51F4067-1902-44C9-8728-AC664953541C}" destId="{BC177ABE-18C3-4FE0-9399-FC3454F66645}" srcOrd="0" destOrd="0" presId="urn:microsoft.com/office/officeart/2005/8/layout/process1"/>
    <dgm:cxn modelId="{5A83804D-8B0F-4414-8F78-E4879D9F7A75}" type="presOf" srcId="{0F4A3D67-22C7-4B5E-B21F-7D668B11848E}" destId="{64FFBC24-2E82-4B53-8201-FD64D4FD29EF}" srcOrd="1" destOrd="0" presId="urn:microsoft.com/office/officeart/2005/8/layout/process1"/>
    <dgm:cxn modelId="{349A964D-3E9C-449B-9662-55EE6AD91AE8}" srcId="{A51F4067-1902-44C9-8728-AC664953541C}" destId="{76594EB1-7F34-4FB0-B9F4-5E6C2DE3C5E3}" srcOrd="0" destOrd="0" parTransId="{8692A867-B27A-49A1-8776-29264A8470AC}" sibTransId="{0F4A3D67-22C7-4B5E-B21F-7D668B11848E}"/>
    <dgm:cxn modelId="{3925B899-4787-4B34-A0D4-046DA1C27346}" type="presOf" srcId="{76594EB1-7F34-4FB0-B9F4-5E6C2DE3C5E3}" destId="{6221B44B-CD53-48CD-A565-0F8590424C7C}" srcOrd="0" destOrd="0" presId="urn:microsoft.com/office/officeart/2005/8/layout/process1"/>
    <dgm:cxn modelId="{9FCA46AA-E14C-4FD4-9152-F0C26A27AF4D}" type="presOf" srcId="{B4F05B81-9647-4FD2-9B1E-54D115826455}" destId="{283C1BCC-D864-4A43-87F2-FA752C1DD96C}" srcOrd="0" destOrd="0" presId="urn:microsoft.com/office/officeart/2005/8/layout/process1"/>
    <dgm:cxn modelId="{07C6D3AB-56BA-4062-8B42-1B9503DCA112}" type="presParOf" srcId="{BC177ABE-18C3-4FE0-9399-FC3454F66645}" destId="{6221B44B-CD53-48CD-A565-0F8590424C7C}" srcOrd="0" destOrd="0" presId="urn:microsoft.com/office/officeart/2005/8/layout/process1"/>
    <dgm:cxn modelId="{9832CE15-D9DE-41E7-8386-AD7B386E5C8C}" type="presParOf" srcId="{BC177ABE-18C3-4FE0-9399-FC3454F66645}" destId="{DE2DCDBB-2F4C-42B3-B015-A6E55F8261C5}" srcOrd="1" destOrd="0" presId="urn:microsoft.com/office/officeart/2005/8/layout/process1"/>
    <dgm:cxn modelId="{2D065A95-AD76-488F-BCC6-627EF071F363}" type="presParOf" srcId="{DE2DCDBB-2F4C-42B3-B015-A6E55F8261C5}" destId="{64FFBC24-2E82-4B53-8201-FD64D4FD29EF}" srcOrd="0" destOrd="0" presId="urn:microsoft.com/office/officeart/2005/8/layout/process1"/>
    <dgm:cxn modelId="{3C7977F0-49C3-4868-8629-B3B23AB8DB17}" type="presParOf" srcId="{BC177ABE-18C3-4FE0-9399-FC3454F66645}" destId="{283C1BCC-D864-4A43-87F2-FA752C1DD96C}"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1B44B-CD53-48CD-A565-0F8590424C7C}">
      <dsp:nvSpPr>
        <dsp:cNvPr id="0" name=""/>
        <dsp:cNvSpPr/>
      </dsp:nvSpPr>
      <dsp:spPr>
        <a:xfrm>
          <a:off x="90427" y="2612266"/>
          <a:ext cx="5204838" cy="12750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t>Merkezde</a:t>
          </a:r>
          <a:r>
            <a:rPr lang="en-US" sz="2900" kern="1200" dirty="0"/>
            <a:t> HD % </a:t>
          </a:r>
          <a:r>
            <a:rPr lang="tr-TR" sz="2900" kern="1200" dirty="0"/>
            <a:t>70,6</a:t>
          </a:r>
        </a:p>
      </dsp:txBody>
      <dsp:txXfrm>
        <a:off x="127771" y="2649610"/>
        <a:ext cx="5130150" cy="1200330"/>
      </dsp:txXfrm>
    </dsp:sp>
    <dsp:sp modelId="{DE2DCDBB-2F4C-42B3-B015-A6E55F8261C5}">
      <dsp:nvSpPr>
        <dsp:cNvPr id="0" name=""/>
        <dsp:cNvSpPr/>
      </dsp:nvSpPr>
      <dsp:spPr>
        <a:xfrm rot="271276">
          <a:off x="5782912" y="2889861"/>
          <a:ext cx="1040480" cy="12907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tr-TR" sz="2300" kern="1200"/>
        </a:p>
      </dsp:txBody>
      <dsp:txXfrm>
        <a:off x="5783398" y="3135718"/>
        <a:ext cx="728336" cy="774479"/>
      </dsp:txXfrm>
    </dsp:sp>
    <dsp:sp modelId="{283C1BCC-D864-4A43-87F2-FA752C1DD96C}">
      <dsp:nvSpPr>
        <dsp:cNvPr id="0" name=""/>
        <dsp:cNvSpPr/>
      </dsp:nvSpPr>
      <dsp:spPr>
        <a:xfrm>
          <a:off x="7252327" y="3414509"/>
          <a:ext cx="3574839" cy="6742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err="1"/>
            <a:t>Ev</a:t>
          </a:r>
          <a:r>
            <a:rPr lang="en-US" sz="2900" kern="1200" dirty="0"/>
            <a:t> HD % 1,</a:t>
          </a:r>
          <a:r>
            <a:rPr lang="tr-TR" sz="2900" kern="1200" dirty="0"/>
            <a:t>32</a:t>
          </a:r>
        </a:p>
      </dsp:txBody>
      <dsp:txXfrm>
        <a:off x="7272076" y="3434258"/>
        <a:ext cx="3535341" cy="63479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AF919A-76C3-474F-815D-FF102517882E}" type="datetimeFigureOut">
              <a:rPr lang="tr-TR" smtClean="0"/>
              <a:t>9.11.2022</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2AF730-38AD-486A-8D54-E88E6C1A0FE4}" type="slidenum">
              <a:rPr lang="tr-TR" smtClean="0"/>
              <a:t>‹#›</a:t>
            </a:fld>
            <a:endParaRPr lang="tr-TR"/>
          </a:p>
        </p:txBody>
      </p:sp>
    </p:spTree>
    <p:extLst>
      <p:ext uri="{BB962C8B-B14F-4D97-AF65-F5344CB8AC3E}">
        <p14:creationId xmlns:p14="http://schemas.microsoft.com/office/powerpoint/2010/main" val="1607546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5A9A3C-65C0-4245-9DBF-98530E9026CA}" type="datetimeFigureOut">
              <a:rPr lang="tr-TR" smtClean="0"/>
              <a:t>9.11.2022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47B815-AC9B-440A-9343-8A7B52F0790E}" type="slidenum">
              <a:rPr lang="tr-TR" smtClean="0"/>
              <a:t>‹#›</a:t>
            </a:fld>
            <a:endParaRPr lang="tr-TR"/>
          </a:p>
        </p:txBody>
      </p:sp>
    </p:spTree>
    <p:extLst>
      <p:ext uri="{BB962C8B-B14F-4D97-AF65-F5344CB8AC3E}">
        <p14:creationId xmlns:p14="http://schemas.microsoft.com/office/powerpoint/2010/main" val="151681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a:t>2009 ve 2018 yılları arasında, diyaliz alan yararlanıcılar arasında düzeltilmiş ölüm oranları, diğer önemli tıbbi komorbiditeleri olan yararlanıcılara göre daha fazla düştü, ancak diyalizdekiler için ölüm oranı, miyokard enfarktüsü öyküsü olanlara göre iki kat daha yüksek ve 2,5 -kanserli olanlara göre kat daha fazla (Şekil 5.8). </a:t>
            </a:r>
          </a:p>
        </p:txBody>
      </p:sp>
      <p:sp>
        <p:nvSpPr>
          <p:cNvPr id="4" name="Slide Number Placeholder 3"/>
          <p:cNvSpPr>
            <a:spLocks noGrp="1"/>
          </p:cNvSpPr>
          <p:nvPr>
            <p:ph type="sldNum" sz="quarter" idx="5"/>
          </p:nvPr>
        </p:nvSpPr>
        <p:spPr/>
        <p:txBody>
          <a:bodyPr/>
          <a:lstStyle/>
          <a:p>
            <a:fld id="{5547B815-AC9B-440A-9343-8A7B52F0790E}" type="slidenum">
              <a:rPr lang="tr-TR" smtClean="0"/>
              <a:t>4</a:t>
            </a:fld>
            <a:endParaRPr lang="tr-TR"/>
          </a:p>
        </p:txBody>
      </p:sp>
    </p:spTree>
    <p:extLst>
      <p:ext uri="{BB962C8B-B14F-4D97-AF65-F5344CB8AC3E}">
        <p14:creationId xmlns:p14="http://schemas.microsoft.com/office/powerpoint/2010/main" val="3696668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RRF </a:t>
            </a:r>
            <a:r>
              <a:rPr lang="tr-TR" sz="1200" kern="1200" dirty="0" err="1">
                <a:solidFill>
                  <a:schemeClr val="tx1"/>
                </a:solidFill>
                <a:latin typeface="+mn-lt"/>
                <a:ea typeface="+mn-ea"/>
                <a:cs typeface="+mn-cs"/>
              </a:rPr>
              <a:t>mortalite</a:t>
            </a:r>
            <a:r>
              <a:rPr lang="tr-TR" sz="1200" kern="1200" dirty="0">
                <a:solidFill>
                  <a:schemeClr val="tx1"/>
                </a:solidFill>
                <a:latin typeface="+mn-lt"/>
                <a:ea typeface="+mn-ea"/>
                <a:cs typeface="+mn-cs"/>
              </a:rPr>
              <a:t> ile çok yakın ilişkilidir.</a:t>
            </a:r>
            <a:r>
              <a:rPr lang="tr-TR" sz="1200" kern="1200" baseline="0" dirty="0">
                <a:solidFill>
                  <a:schemeClr val="tx1"/>
                </a:solidFill>
                <a:latin typeface="+mn-lt"/>
                <a:ea typeface="+mn-ea"/>
                <a:cs typeface="+mn-cs"/>
              </a:rPr>
              <a:t> CANUSA çalışmasında gözlenmiştir ki: her 0.5 ml/</a:t>
            </a:r>
            <a:r>
              <a:rPr lang="tr-TR" sz="1200" kern="1200" baseline="0" dirty="0" err="1">
                <a:solidFill>
                  <a:schemeClr val="tx1"/>
                </a:solidFill>
                <a:latin typeface="+mn-lt"/>
                <a:ea typeface="+mn-ea"/>
                <a:cs typeface="+mn-cs"/>
              </a:rPr>
              <a:t>dk’lık</a:t>
            </a:r>
            <a:r>
              <a:rPr lang="tr-TR" sz="1200" kern="1200" baseline="0" dirty="0">
                <a:solidFill>
                  <a:schemeClr val="tx1"/>
                </a:solidFill>
                <a:latin typeface="+mn-lt"/>
                <a:ea typeface="+mn-ea"/>
                <a:cs typeface="+mn-cs"/>
              </a:rPr>
              <a:t> GFR artışı bile ölüm riskinde %9 azalma sağlayabilmektedir.</a:t>
            </a:r>
            <a:endParaRPr lang="tr-TR" dirty="0"/>
          </a:p>
        </p:txBody>
      </p:sp>
      <p:sp>
        <p:nvSpPr>
          <p:cNvPr id="4" name="3 Slayt Numarası Yer Tutucusu"/>
          <p:cNvSpPr>
            <a:spLocks noGrp="1"/>
          </p:cNvSpPr>
          <p:nvPr>
            <p:ph type="sldNum" sz="quarter" idx="10"/>
          </p:nvPr>
        </p:nvSpPr>
        <p:spPr/>
        <p:txBody>
          <a:bodyPr/>
          <a:lstStyle/>
          <a:p>
            <a:fld id="{1C90CD6A-7362-41EB-972B-418CEE18B006}" type="slidenum">
              <a:rPr lang="tr-TR" smtClean="0"/>
              <a:pPr/>
              <a:t>8</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0AFF10C5-0F1A-6953-6E09-F3D10D0839B1}"/>
              </a:ext>
            </a:extLst>
          </p:cNvPr>
          <p:cNvSpPr>
            <a:spLocks noGrp="1" noChangeArrowheads="1"/>
          </p:cNvSpPr>
          <p:nvPr>
            <p:ph type="sldNum" sz="quarter" idx="5"/>
          </p:nvPr>
        </p:nvSpPr>
        <p:spPr>
          <a:noFill/>
        </p:spPr>
        <p:txBody>
          <a:bodyPr/>
          <a:lstStyle>
            <a:lvl1pPr>
              <a:defRPr b="1">
                <a:solidFill>
                  <a:schemeClr val="tx1"/>
                </a:solidFill>
                <a:latin typeface="Garamond" panose="02020404030301010803" pitchFamily="18" charset="0"/>
              </a:defRPr>
            </a:lvl1pPr>
            <a:lvl2pPr marL="742950" indent="-285750">
              <a:defRPr b="1">
                <a:solidFill>
                  <a:schemeClr val="tx1"/>
                </a:solidFill>
                <a:latin typeface="Garamond" panose="02020404030301010803" pitchFamily="18" charset="0"/>
              </a:defRPr>
            </a:lvl2pPr>
            <a:lvl3pPr marL="1143000" indent="-228600">
              <a:defRPr b="1">
                <a:solidFill>
                  <a:schemeClr val="tx1"/>
                </a:solidFill>
                <a:latin typeface="Garamond" panose="02020404030301010803" pitchFamily="18" charset="0"/>
              </a:defRPr>
            </a:lvl3pPr>
            <a:lvl4pPr marL="1600200" indent="-228600">
              <a:defRPr b="1">
                <a:solidFill>
                  <a:schemeClr val="tx1"/>
                </a:solidFill>
                <a:latin typeface="Garamond" panose="02020404030301010803" pitchFamily="18" charset="0"/>
              </a:defRPr>
            </a:lvl4pPr>
            <a:lvl5pPr marL="2057400" indent="-22860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fld id="{2AE8F875-7EAE-4230-A78E-56E0B4307DE5}" type="slidenum">
              <a:rPr lang="en-US" altLang="tr-TR" b="0">
                <a:latin typeface="Arial" panose="020B0604020202020204" pitchFamily="34" charset="0"/>
              </a:rPr>
              <a:pPr/>
              <a:t>21</a:t>
            </a:fld>
            <a:endParaRPr lang="en-US" altLang="tr-TR" b="0">
              <a:latin typeface="Arial" panose="020B0604020202020204" pitchFamily="34" charset="0"/>
            </a:endParaRPr>
          </a:p>
        </p:txBody>
      </p:sp>
      <p:sp>
        <p:nvSpPr>
          <p:cNvPr id="35843" name="Rectangle 2">
            <a:extLst>
              <a:ext uri="{FF2B5EF4-FFF2-40B4-BE49-F238E27FC236}">
                <a16:creationId xmlns:a16="http://schemas.microsoft.com/office/drawing/2014/main" id="{583203F1-DB54-CC3F-2BBB-72A273872818}"/>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63C7CF31-BCDC-745D-FFCD-6ED830E62728}"/>
              </a:ext>
            </a:extLst>
          </p:cNvPr>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221624A-5B12-CAA7-AE10-F42A9482B6FD}"/>
              </a:ext>
            </a:extLst>
          </p:cNvPr>
          <p:cNvSpPr>
            <a:spLocks noGrp="1" noChangeArrowheads="1"/>
          </p:cNvSpPr>
          <p:nvPr>
            <p:ph type="sldNum" sz="quarter" idx="5"/>
          </p:nvPr>
        </p:nvSpPr>
        <p:spPr>
          <a:noFill/>
        </p:spPr>
        <p:txBody>
          <a:bodyPr/>
          <a:lstStyle>
            <a:lvl1pPr>
              <a:defRPr b="1">
                <a:solidFill>
                  <a:schemeClr val="tx1"/>
                </a:solidFill>
                <a:latin typeface="Garamond" panose="02020404030301010803" pitchFamily="18" charset="0"/>
              </a:defRPr>
            </a:lvl1pPr>
            <a:lvl2pPr marL="742950" indent="-285750">
              <a:defRPr b="1">
                <a:solidFill>
                  <a:schemeClr val="tx1"/>
                </a:solidFill>
                <a:latin typeface="Garamond" panose="02020404030301010803" pitchFamily="18" charset="0"/>
              </a:defRPr>
            </a:lvl2pPr>
            <a:lvl3pPr marL="1143000" indent="-228600">
              <a:defRPr b="1">
                <a:solidFill>
                  <a:schemeClr val="tx1"/>
                </a:solidFill>
                <a:latin typeface="Garamond" panose="02020404030301010803" pitchFamily="18" charset="0"/>
              </a:defRPr>
            </a:lvl3pPr>
            <a:lvl4pPr marL="1600200" indent="-228600">
              <a:defRPr b="1">
                <a:solidFill>
                  <a:schemeClr val="tx1"/>
                </a:solidFill>
                <a:latin typeface="Garamond" panose="02020404030301010803" pitchFamily="18" charset="0"/>
              </a:defRPr>
            </a:lvl4pPr>
            <a:lvl5pPr marL="2057400" indent="-22860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fld id="{81466240-B3CF-44E9-8942-A45BC0D5F878}" type="slidenum">
              <a:rPr lang="en-US" altLang="tr-TR" b="0">
                <a:latin typeface="Arial" panose="020B0604020202020204" pitchFamily="34" charset="0"/>
              </a:rPr>
              <a:pPr/>
              <a:t>22</a:t>
            </a:fld>
            <a:endParaRPr lang="en-US" altLang="tr-TR" b="0">
              <a:latin typeface="Arial" panose="020B0604020202020204" pitchFamily="34" charset="0"/>
            </a:endParaRPr>
          </a:p>
        </p:txBody>
      </p:sp>
      <p:sp>
        <p:nvSpPr>
          <p:cNvPr id="17411" name="Rectangle 2">
            <a:extLst>
              <a:ext uri="{FF2B5EF4-FFF2-40B4-BE49-F238E27FC236}">
                <a16:creationId xmlns:a16="http://schemas.microsoft.com/office/drawing/2014/main" id="{86AE03A6-393F-6DE7-0F3B-DAF3FC6981E4}"/>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FA95DDD1-CEDF-BB15-94E9-F821B6FFB5D6}"/>
              </a:ext>
            </a:extLst>
          </p:cNvPr>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1116304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D2FC9811-8BD7-EA79-B2E2-947174274D8A}"/>
              </a:ext>
            </a:extLst>
          </p:cNvPr>
          <p:cNvSpPr>
            <a:spLocks noGrp="1" noChangeArrowheads="1"/>
          </p:cNvSpPr>
          <p:nvPr>
            <p:ph type="sldNum" sz="quarter" idx="5"/>
          </p:nvPr>
        </p:nvSpPr>
        <p:spPr>
          <a:noFill/>
        </p:spPr>
        <p:txBody>
          <a:bodyPr/>
          <a:lstStyle>
            <a:lvl1pPr>
              <a:defRPr b="1">
                <a:solidFill>
                  <a:schemeClr val="tx1"/>
                </a:solidFill>
                <a:latin typeface="Garamond" panose="02020404030301010803" pitchFamily="18" charset="0"/>
              </a:defRPr>
            </a:lvl1pPr>
            <a:lvl2pPr marL="742950" indent="-285750">
              <a:defRPr b="1">
                <a:solidFill>
                  <a:schemeClr val="tx1"/>
                </a:solidFill>
                <a:latin typeface="Garamond" panose="02020404030301010803" pitchFamily="18" charset="0"/>
              </a:defRPr>
            </a:lvl2pPr>
            <a:lvl3pPr marL="1143000" indent="-228600">
              <a:defRPr b="1">
                <a:solidFill>
                  <a:schemeClr val="tx1"/>
                </a:solidFill>
                <a:latin typeface="Garamond" panose="02020404030301010803" pitchFamily="18" charset="0"/>
              </a:defRPr>
            </a:lvl3pPr>
            <a:lvl4pPr marL="1600200" indent="-228600">
              <a:defRPr b="1">
                <a:solidFill>
                  <a:schemeClr val="tx1"/>
                </a:solidFill>
                <a:latin typeface="Garamond" panose="02020404030301010803" pitchFamily="18" charset="0"/>
              </a:defRPr>
            </a:lvl4pPr>
            <a:lvl5pPr marL="2057400" indent="-22860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fld id="{C46AF0B3-F09F-4E24-86A3-31085AA88916}" type="slidenum">
              <a:rPr lang="en-US" altLang="tr-TR" b="0">
                <a:latin typeface="Arial" panose="020B0604020202020204" pitchFamily="34" charset="0"/>
              </a:rPr>
              <a:pPr/>
              <a:t>23</a:t>
            </a:fld>
            <a:endParaRPr lang="en-US" altLang="tr-TR" b="0">
              <a:latin typeface="Arial" panose="020B0604020202020204" pitchFamily="34" charset="0"/>
            </a:endParaRPr>
          </a:p>
        </p:txBody>
      </p:sp>
      <p:sp>
        <p:nvSpPr>
          <p:cNvPr id="19459" name="Rectangle 2">
            <a:extLst>
              <a:ext uri="{FF2B5EF4-FFF2-40B4-BE49-F238E27FC236}">
                <a16:creationId xmlns:a16="http://schemas.microsoft.com/office/drawing/2014/main" id="{FA8E593A-2A75-3254-B8E5-950DC7F4E2F7}"/>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F73DE94D-8E2A-7E4A-4C47-BE03554F3B11}"/>
              </a:ext>
            </a:extLst>
          </p:cNvPr>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5547B815-AC9B-440A-9343-8A7B52F0790E}" type="slidenum">
              <a:rPr lang="tr-TR" smtClean="0"/>
              <a:t>32</a:t>
            </a:fld>
            <a:endParaRPr lang="tr-TR"/>
          </a:p>
        </p:txBody>
      </p:sp>
    </p:spTree>
    <p:extLst>
      <p:ext uri="{BB962C8B-B14F-4D97-AF65-F5344CB8AC3E}">
        <p14:creationId xmlns:p14="http://schemas.microsoft.com/office/powerpoint/2010/main" val="3552558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547B815-AC9B-440A-9343-8A7B52F0790E}" type="slidenum">
              <a:rPr lang="tr-TR" smtClean="0"/>
              <a:t>33</a:t>
            </a:fld>
            <a:endParaRPr lang="tr-TR"/>
          </a:p>
        </p:txBody>
      </p:sp>
    </p:spTree>
    <p:extLst>
      <p:ext uri="{BB962C8B-B14F-4D97-AF65-F5344CB8AC3E}">
        <p14:creationId xmlns:p14="http://schemas.microsoft.com/office/powerpoint/2010/main" val="4101672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00C3A299-A680-D2B3-DE0A-E9AD8AC35A31}"/>
              </a:ext>
            </a:extLst>
          </p:cNvPr>
          <p:cNvSpPr>
            <a:spLocks noGrp="1" noChangeArrowheads="1"/>
          </p:cNvSpPr>
          <p:nvPr>
            <p:ph type="sldNum" sz="quarter" idx="5"/>
          </p:nvPr>
        </p:nvSpPr>
        <p:spPr>
          <a:noFill/>
        </p:spPr>
        <p:txBody>
          <a:bodyPr/>
          <a:lstStyle>
            <a:lvl1pPr>
              <a:defRPr b="1">
                <a:solidFill>
                  <a:schemeClr val="tx1"/>
                </a:solidFill>
                <a:latin typeface="Garamond" panose="02020404030301010803" pitchFamily="18" charset="0"/>
              </a:defRPr>
            </a:lvl1pPr>
            <a:lvl2pPr marL="742950" indent="-285750">
              <a:defRPr b="1">
                <a:solidFill>
                  <a:schemeClr val="tx1"/>
                </a:solidFill>
                <a:latin typeface="Garamond" panose="02020404030301010803" pitchFamily="18" charset="0"/>
              </a:defRPr>
            </a:lvl2pPr>
            <a:lvl3pPr marL="1143000" indent="-228600">
              <a:defRPr b="1">
                <a:solidFill>
                  <a:schemeClr val="tx1"/>
                </a:solidFill>
                <a:latin typeface="Garamond" panose="02020404030301010803" pitchFamily="18" charset="0"/>
              </a:defRPr>
            </a:lvl3pPr>
            <a:lvl4pPr marL="1600200" indent="-228600">
              <a:defRPr b="1">
                <a:solidFill>
                  <a:schemeClr val="tx1"/>
                </a:solidFill>
                <a:latin typeface="Garamond" panose="02020404030301010803" pitchFamily="18" charset="0"/>
              </a:defRPr>
            </a:lvl4pPr>
            <a:lvl5pPr marL="2057400" indent="-22860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fld id="{82E527F3-53F9-4879-8A53-DA746225AE48}" type="slidenum">
              <a:rPr lang="en-US" altLang="tr-TR" b="0">
                <a:latin typeface="Arial" panose="020B0604020202020204" pitchFamily="34" charset="0"/>
              </a:rPr>
              <a:pPr/>
              <a:t>37</a:t>
            </a:fld>
            <a:endParaRPr lang="en-US" altLang="tr-TR" b="0">
              <a:latin typeface="Arial" panose="020B0604020202020204" pitchFamily="34" charset="0"/>
            </a:endParaRPr>
          </a:p>
        </p:txBody>
      </p:sp>
      <p:sp>
        <p:nvSpPr>
          <p:cNvPr id="21507" name="Rectangle 2">
            <a:extLst>
              <a:ext uri="{FF2B5EF4-FFF2-40B4-BE49-F238E27FC236}">
                <a16:creationId xmlns:a16="http://schemas.microsoft.com/office/drawing/2014/main" id="{51086273-A8BA-B4B1-57C6-278ED7474B0E}"/>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A45BFB34-7A6F-494B-4006-F64B203F9391}"/>
              </a:ext>
            </a:extLst>
          </p:cNvPr>
          <p:cNvSpPr>
            <a:spLocks noGrp="1" noChangeArrowheads="1"/>
          </p:cNvSpPr>
          <p:nvPr>
            <p:ph type="body" idx="1"/>
          </p:nvPr>
        </p:nvSpPr>
        <p:spPr>
          <a:noFill/>
        </p:spPr>
        <p:txBody>
          <a:bodyPr/>
          <a:lstStyle/>
          <a:p>
            <a:pPr eaLnBrk="1" hangingPunct="1"/>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hasCustomPrompt="1"/>
          </p:nvPr>
        </p:nvSpPr>
        <p:spPr>
          <a:xfrm>
            <a:off x="1524000" y="3910447"/>
            <a:ext cx="9144000" cy="867247"/>
          </a:xfrm>
        </p:spPr>
        <p:txBody>
          <a:bodyPr anchor="b">
            <a:normAutofit/>
          </a:bodyPr>
          <a:lstStyle>
            <a:lvl1pPr algn="ctr">
              <a:defRPr sz="2800" b="1">
                <a:latin typeface="Century Gothic" panose="020B0502020202020204" pitchFamily="34" charset="0"/>
              </a:defRPr>
            </a:lvl1pPr>
          </a:lstStyle>
          <a:p>
            <a:r>
              <a:rPr lang="tr-TR" dirty="0"/>
              <a:t>SUNUM BAŞLIĞI</a:t>
            </a:r>
          </a:p>
        </p:txBody>
      </p:sp>
      <p:sp>
        <p:nvSpPr>
          <p:cNvPr id="3" name="Alt Başlık 2"/>
          <p:cNvSpPr>
            <a:spLocks noGrp="1"/>
          </p:cNvSpPr>
          <p:nvPr>
            <p:ph type="subTitle" idx="1" hasCustomPrompt="1"/>
          </p:nvPr>
        </p:nvSpPr>
        <p:spPr>
          <a:xfrm>
            <a:off x="1524000" y="4893546"/>
            <a:ext cx="9144000" cy="1007347"/>
          </a:xfrm>
        </p:spPr>
        <p:txBody>
          <a:bodyPr>
            <a:normAutofit/>
          </a:bodyPr>
          <a:lstStyle>
            <a:lvl1pPr marL="0" indent="0" algn="ctr">
              <a:buNone/>
              <a:defRPr sz="20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a:t>01.01.2021</a:t>
            </a:r>
          </a:p>
        </p:txBody>
      </p:sp>
    </p:spTree>
    <p:extLst>
      <p:ext uri="{BB962C8B-B14F-4D97-AF65-F5344CB8AC3E}">
        <p14:creationId xmlns:p14="http://schemas.microsoft.com/office/powerpoint/2010/main" val="160508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3" name="İçerik Yer Tutucusu 2"/>
          <p:cNvSpPr>
            <a:spLocks noGrp="1"/>
          </p:cNvSpPr>
          <p:nvPr>
            <p:ph idx="1"/>
          </p:nvPr>
        </p:nvSpPr>
        <p:spPr>
          <a:xfrm>
            <a:off x="838200" y="984737"/>
            <a:ext cx="10515600" cy="5387487"/>
          </a:xfrm>
        </p:spPr>
        <p:txBody>
          <a:bodyPr/>
          <a:lstStyle>
            <a:lvl1pPr>
              <a:lnSpc>
                <a:spcPts val="2800"/>
              </a:lnSpc>
              <a:defRPr sz="1600">
                <a:latin typeface="Century Gothic" panose="020B0502020202020204" pitchFamily="34" charset="0"/>
              </a:defRPr>
            </a:lvl1pPr>
            <a:lvl2pPr>
              <a:lnSpc>
                <a:spcPts val="2800"/>
              </a:lnSpc>
              <a:defRPr sz="1400">
                <a:latin typeface="Century Gothic" panose="020B0502020202020204" pitchFamily="34" charset="0"/>
              </a:defRPr>
            </a:lvl2pPr>
            <a:lvl3pPr>
              <a:lnSpc>
                <a:spcPts val="2800"/>
              </a:lnSpc>
              <a:defRPr sz="1200">
                <a:latin typeface="Century Gothic" panose="020B0502020202020204" pitchFamily="34" charset="0"/>
              </a:defRPr>
            </a:lvl3pPr>
            <a:lvl4pPr>
              <a:lnSpc>
                <a:spcPts val="2800"/>
              </a:lnSpc>
              <a:defRPr sz="1100">
                <a:latin typeface="Century Gothic" panose="020B0502020202020204" pitchFamily="34" charset="0"/>
              </a:defRPr>
            </a:lvl4pPr>
            <a:lvl5pPr>
              <a:lnSpc>
                <a:spcPts val="2800"/>
              </a:lnSpc>
              <a:defRPr sz="1050">
                <a:latin typeface="Century Gothic" panose="020B0502020202020204" pitchFamily="34" charset="0"/>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6"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1585555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şlık ve İçerik Slogansız">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3" name="İçerik Yer Tutucusu 2"/>
          <p:cNvSpPr>
            <a:spLocks noGrp="1"/>
          </p:cNvSpPr>
          <p:nvPr>
            <p:ph idx="1"/>
          </p:nvPr>
        </p:nvSpPr>
        <p:spPr>
          <a:xfrm>
            <a:off x="838200" y="984737"/>
            <a:ext cx="10515600" cy="5387487"/>
          </a:xfrm>
        </p:spPr>
        <p:txBody>
          <a:bodyPr/>
          <a:lstStyle>
            <a:lvl1pPr>
              <a:lnSpc>
                <a:spcPts val="2800"/>
              </a:lnSpc>
              <a:defRPr sz="1600">
                <a:latin typeface="Century Gothic" panose="020B0502020202020204" pitchFamily="34" charset="0"/>
              </a:defRPr>
            </a:lvl1pPr>
            <a:lvl2pPr>
              <a:lnSpc>
                <a:spcPts val="2800"/>
              </a:lnSpc>
              <a:defRPr sz="1400">
                <a:latin typeface="Century Gothic" panose="020B0502020202020204" pitchFamily="34" charset="0"/>
              </a:defRPr>
            </a:lvl2pPr>
            <a:lvl3pPr>
              <a:lnSpc>
                <a:spcPts val="2800"/>
              </a:lnSpc>
              <a:defRPr sz="1200">
                <a:latin typeface="Century Gothic" panose="020B0502020202020204" pitchFamily="34" charset="0"/>
              </a:defRPr>
            </a:lvl3pPr>
            <a:lvl4pPr>
              <a:lnSpc>
                <a:spcPts val="2800"/>
              </a:lnSpc>
              <a:defRPr sz="1100">
                <a:latin typeface="Century Gothic" panose="020B0502020202020204" pitchFamily="34" charset="0"/>
              </a:defRPr>
            </a:lvl4pPr>
            <a:lvl5pPr>
              <a:lnSpc>
                <a:spcPts val="2800"/>
              </a:lnSpc>
              <a:defRPr sz="1050">
                <a:latin typeface="Century Gothic" panose="020B0502020202020204" pitchFamily="34" charset="0"/>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6"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143351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ölüm Üstbilgi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831850" y="4589463"/>
            <a:ext cx="10515600" cy="1782762"/>
          </a:xfrm>
        </p:spPr>
        <p:txBody>
          <a:bodyPr>
            <a:normAutofit/>
          </a:bodyPr>
          <a:lstStyle>
            <a:lvl1pPr marL="0" indent="0">
              <a:lnSpc>
                <a:spcPct val="150000"/>
              </a:lnSpc>
              <a:buNone/>
              <a:defRPr sz="1600">
                <a:solidFill>
                  <a:schemeClr val="tx1">
                    <a:tint val="75000"/>
                  </a:schemeClr>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6"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7" name="Unvan 1"/>
          <p:cNvSpPr txBox="1">
            <a:spLocks/>
          </p:cNvSpPr>
          <p:nvPr userDrawn="1"/>
        </p:nvSpPr>
        <p:spPr>
          <a:xfrm>
            <a:off x="838200" y="1"/>
            <a:ext cx="9591989" cy="9043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bg1"/>
                </a:solidFill>
                <a:latin typeface="Century Gothic" panose="020B0502020202020204" pitchFamily="34" charset="0"/>
                <a:ea typeface="+mj-ea"/>
                <a:cs typeface="+mj-cs"/>
              </a:defRPr>
            </a:lvl1pPr>
          </a:lstStyle>
          <a:p>
            <a:r>
              <a:rPr lang="tr-TR" b="1" dirty="0"/>
              <a:t>Asıl başlık stili için tıklatın</a:t>
            </a:r>
          </a:p>
        </p:txBody>
      </p:sp>
      <p:sp>
        <p:nvSpPr>
          <p:cNvPr id="8"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2763319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ki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838200" y="1083740"/>
            <a:ext cx="5181600" cy="5288485"/>
          </a:xfrm>
        </p:spPr>
        <p:txBody>
          <a:bodyPr/>
          <a:lstStyle>
            <a:lvl1pPr>
              <a:lnSpc>
                <a:spcPct val="150000"/>
              </a:lnSpc>
              <a:defRPr sz="1600">
                <a:latin typeface="Century Gothic" panose="020B0502020202020204" pitchFamily="34" charset="0"/>
              </a:defRPr>
            </a:lvl1pPr>
            <a:lvl2pPr>
              <a:lnSpc>
                <a:spcPct val="150000"/>
              </a:lnSpc>
              <a:defRPr sz="1400">
                <a:latin typeface="Century Gothic" panose="020B0502020202020204" pitchFamily="34" charset="0"/>
              </a:defRPr>
            </a:lvl2pPr>
            <a:lvl3pPr>
              <a:lnSpc>
                <a:spcPct val="150000"/>
              </a:lnSpc>
              <a:defRPr sz="1200">
                <a:latin typeface="Century Gothic" panose="020B0502020202020204" pitchFamily="34" charset="0"/>
              </a:defRPr>
            </a:lvl3pPr>
            <a:lvl4pPr>
              <a:lnSpc>
                <a:spcPct val="150000"/>
              </a:lnSpc>
              <a:defRPr sz="1100">
                <a:latin typeface="Century Gothic" panose="020B0502020202020204" pitchFamily="34" charset="0"/>
              </a:defRPr>
            </a:lvl4pPr>
            <a:lvl5pPr>
              <a:lnSpc>
                <a:spcPct val="150000"/>
              </a:lnSpc>
              <a:defRPr sz="1050">
                <a:latin typeface="Century Gothic" panose="020B0502020202020204" pitchFamily="34" charset="0"/>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172200" y="1083740"/>
            <a:ext cx="5181600" cy="5288485"/>
          </a:xfrm>
        </p:spPr>
        <p:txBody>
          <a:bodyPr vert="horz" lIns="91440" tIns="45720" rIns="91440" bIns="45720" rtlCol="0">
            <a:normAutofit/>
          </a:bodyPr>
          <a:lstStyle>
            <a:lvl1pPr>
              <a:lnSpc>
                <a:spcPct val="150000"/>
              </a:lnSpc>
              <a:defRPr lang="tr-TR" sz="1600" dirty="0" smtClean="0">
                <a:latin typeface="Century Gothic" panose="020B0502020202020204" pitchFamily="34" charset="0"/>
              </a:defRPr>
            </a:lvl1pPr>
            <a:lvl2pPr>
              <a:lnSpc>
                <a:spcPct val="150000"/>
              </a:lnSpc>
              <a:defRPr lang="tr-TR" sz="1400" dirty="0" smtClean="0">
                <a:latin typeface="Century Gothic" panose="020B0502020202020204" pitchFamily="34" charset="0"/>
              </a:defRPr>
            </a:lvl2pPr>
            <a:lvl3pPr>
              <a:lnSpc>
                <a:spcPct val="150000"/>
              </a:lnSpc>
              <a:defRPr lang="tr-TR" sz="1200" dirty="0" smtClean="0">
                <a:latin typeface="Century Gothic" panose="020B0502020202020204" pitchFamily="34" charset="0"/>
              </a:defRPr>
            </a:lvl3pPr>
            <a:lvl4pPr>
              <a:lnSpc>
                <a:spcPct val="150000"/>
              </a:lnSpc>
              <a:defRPr lang="tr-TR" sz="1100" dirty="0" smtClean="0">
                <a:latin typeface="Century Gothic" panose="020B0502020202020204" pitchFamily="34" charset="0"/>
              </a:defRPr>
            </a:lvl4pPr>
            <a:lvl5pPr>
              <a:lnSpc>
                <a:spcPct val="150000"/>
              </a:lnSpc>
              <a:defRPr lang="tr-TR" sz="1050" dirty="0">
                <a:latin typeface="Century Gothic" panose="020B0502020202020204" pitchFamily="34" charset="0"/>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8"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9"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
        <p:nvSpPr>
          <p:cNvPr id="10"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Tree>
    <p:extLst>
      <p:ext uri="{BB962C8B-B14F-4D97-AF65-F5344CB8AC3E}">
        <p14:creationId xmlns:p14="http://schemas.microsoft.com/office/powerpoint/2010/main" val="4230443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ş">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7"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8"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1694200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şlıklı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83188" y="987425"/>
            <a:ext cx="6172200" cy="5361780"/>
          </a:xfrm>
        </p:spPr>
        <p:txBody>
          <a:bodyPr vert="horz" lIns="91440" tIns="45720" rIns="91440" bIns="45720" rtlCol="0">
            <a:normAutofit/>
          </a:bodyPr>
          <a:lstStyle>
            <a:lvl1pPr>
              <a:lnSpc>
                <a:spcPct val="150000"/>
              </a:lnSpc>
              <a:defRPr lang="tr-TR" sz="1600" smtClean="0">
                <a:latin typeface="Century Gothic" panose="020B0502020202020204" pitchFamily="34" charset="0"/>
              </a:defRPr>
            </a:lvl1pPr>
            <a:lvl2pPr>
              <a:lnSpc>
                <a:spcPct val="150000"/>
              </a:lnSpc>
              <a:defRPr lang="tr-TR" sz="1400" smtClean="0">
                <a:latin typeface="Century Gothic" panose="020B0502020202020204" pitchFamily="34" charset="0"/>
              </a:defRPr>
            </a:lvl2pPr>
            <a:lvl3pPr>
              <a:lnSpc>
                <a:spcPct val="150000"/>
              </a:lnSpc>
              <a:defRPr lang="tr-TR" sz="1200" smtClean="0">
                <a:latin typeface="Century Gothic" panose="020B0502020202020204" pitchFamily="34" charset="0"/>
              </a:defRPr>
            </a:lvl3pPr>
            <a:lvl4pPr>
              <a:lnSpc>
                <a:spcPct val="150000"/>
              </a:lnSpc>
              <a:defRPr lang="tr-TR" sz="1100" smtClean="0">
                <a:latin typeface="Century Gothic" panose="020B0502020202020204" pitchFamily="34" charset="0"/>
              </a:defRPr>
            </a:lvl4pPr>
            <a:lvl5pPr>
              <a:lnSpc>
                <a:spcPct val="150000"/>
              </a:lnSpc>
              <a:defRPr lang="tr-TR" sz="1050">
                <a:latin typeface="Century Gothic" panose="020B0502020202020204" pitchFamily="34" charset="0"/>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987424"/>
            <a:ext cx="3932237" cy="5370513"/>
          </a:xfrm>
        </p:spPr>
        <p:txBody>
          <a:bodyPr/>
          <a:lstStyle>
            <a:lvl1pPr marL="0" indent="0">
              <a:lnSpc>
                <a:spcPct val="150000"/>
              </a:lnSpc>
              <a:buNone/>
              <a:defRPr sz="1600">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8"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10"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7"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3865207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şlıklı Re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sim Yer Tutucusu 2"/>
          <p:cNvSpPr>
            <a:spLocks noGrp="1"/>
          </p:cNvSpPr>
          <p:nvPr>
            <p:ph type="pic" idx="1"/>
          </p:nvPr>
        </p:nvSpPr>
        <p:spPr>
          <a:xfrm>
            <a:off x="7717134" y="987424"/>
            <a:ext cx="3959050" cy="5370513"/>
          </a:xfrm>
        </p:spPr>
        <p:txBody>
          <a:bodyPr anchor="t">
            <a:normAutofit/>
          </a:bodyPr>
          <a:lstStyle>
            <a:lvl1pPr marL="0" indent="0">
              <a:lnSpc>
                <a:spcPct val="150000"/>
              </a:lnSpc>
              <a:buNone/>
              <a:defRPr sz="1600">
                <a:latin typeface="Century Gothic" panose="020B0502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p:cNvSpPr>
            <a:spLocks noGrp="1"/>
          </p:cNvSpPr>
          <p:nvPr>
            <p:ph type="body" sz="half" idx="2"/>
          </p:nvPr>
        </p:nvSpPr>
        <p:spPr>
          <a:xfrm>
            <a:off x="839788" y="987424"/>
            <a:ext cx="6656282" cy="5370513"/>
          </a:xfrm>
        </p:spPr>
        <p:txBody>
          <a:bodyPr/>
          <a:lstStyle>
            <a:lvl1pPr marL="0" indent="0">
              <a:lnSpc>
                <a:spcPct val="150000"/>
              </a:lnSpc>
              <a:buNone/>
              <a:defRPr sz="1600">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9"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10"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7"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827360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şlık ve Dikey Met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ey Metin Yer Tutucusu 2"/>
          <p:cNvSpPr>
            <a:spLocks noGrp="1"/>
          </p:cNvSpPr>
          <p:nvPr>
            <p:ph type="body" orient="vert" idx="1"/>
          </p:nvPr>
        </p:nvSpPr>
        <p:spPr>
          <a:xfrm>
            <a:off x="838200" y="1125414"/>
            <a:ext cx="10515600" cy="5218235"/>
          </a:xfrm>
        </p:spPr>
        <p:txBody>
          <a:bodyPr vert="eaVert"/>
          <a:lstStyle>
            <a:lvl1pPr>
              <a:lnSpc>
                <a:spcPct val="150000"/>
              </a:lnSpc>
              <a:defRPr sz="1600">
                <a:latin typeface="Century Gothic" panose="020B0502020202020204" pitchFamily="34" charset="0"/>
              </a:defRPr>
            </a:lvl1pPr>
            <a:lvl2pPr>
              <a:lnSpc>
                <a:spcPct val="150000"/>
              </a:lnSpc>
              <a:defRPr sz="1400">
                <a:latin typeface="Century Gothic" panose="020B0502020202020204" pitchFamily="34" charset="0"/>
              </a:defRPr>
            </a:lvl2pPr>
            <a:lvl3pPr>
              <a:lnSpc>
                <a:spcPct val="150000"/>
              </a:lnSpc>
              <a:defRPr sz="1200">
                <a:latin typeface="Century Gothic" panose="020B0502020202020204" pitchFamily="34" charset="0"/>
              </a:defRPr>
            </a:lvl3pPr>
            <a:lvl4pPr>
              <a:lnSpc>
                <a:spcPct val="150000"/>
              </a:lnSpc>
              <a:defRPr sz="1100">
                <a:latin typeface="Century Gothic" panose="020B0502020202020204" pitchFamily="34" charset="0"/>
              </a:defRPr>
            </a:lvl4pPr>
            <a:lvl5pPr>
              <a:lnSpc>
                <a:spcPct val="150000"/>
              </a:lnSpc>
              <a:defRPr sz="1050">
                <a:latin typeface="Century Gothic" panose="020B0502020202020204" pitchFamily="34" charset="0"/>
              </a:defRPr>
            </a:lvl5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8" name="Slayt Numarası Yer Tutucusu 5"/>
          <p:cNvSpPr>
            <a:spLocks noGrp="1"/>
          </p:cNvSpPr>
          <p:nvPr>
            <p:ph type="sldNum" sz="quarter" idx="12"/>
          </p:nvPr>
        </p:nvSpPr>
        <p:spPr>
          <a:xfrm>
            <a:off x="11676184" y="6492875"/>
            <a:ext cx="515815" cy="365125"/>
          </a:xfrm>
        </p:spPr>
        <p:txBody>
          <a:bodyPr/>
          <a:lstStyle>
            <a:lvl1pPr>
              <a:defRPr>
                <a:latin typeface="Century Gothic" panose="020B0502020202020204" pitchFamily="34" charset="0"/>
              </a:defRPr>
            </a:lvl1pPr>
          </a:lstStyle>
          <a:p>
            <a:fld id="{9DB3B194-F800-47E6-BD5B-616435BD13D4}" type="slidenum">
              <a:rPr lang="tr-TR" smtClean="0"/>
              <a:pPr/>
              <a:t>‹#›</a:t>
            </a:fld>
            <a:endParaRPr lang="tr-TR" dirty="0"/>
          </a:p>
        </p:txBody>
      </p:sp>
      <p:sp>
        <p:nvSpPr>
          <p:cNvPr id="9" name="Unvan 1"/>
          <p:cNvSpPr>
            <a:spLocks noGrp="1"/>
          </p:cNvSpPr>
          <p:nvPr>
            <p:ph type="title"/>
          </p:nvPr>
        </p:nvSpPr>
        <p:spPr>
          <a:xfrm>
            <a:off x="838200" y="1"/>
            <a:ext cx="9591989" cy="904352"/>
          </a:xfrm>
        </p:spPr>
        <p:txBody>
          <a:bodyPr>
            <a:normAutofit/>
          </a:bodyPr>
          <a:lstStyle>
            <a:lvl1pPr>
              <a:defRPr sz="2800" b="1">
                <a:solidFill>
                  <a:schemeClr val="bg1"/>
                </a:solidFill>
                <a:latin typeface="Century Gothic" panose="020B0502020202020204" pitchFamily="34" charset="0"/>
              </a:defRPr>
            </a:lvl1pPr>
          </a:lstStyle>
          <a:p>
            <a:r>
              <a:rPr lang="tr-TR"/>
              <a:t>Asıl başlık stili için tıklatın</a:t>
            </a:r>
            <a:endParaRPr lang="tr-TR" dirty="0"/>
          </a:p>
        </p:txBody>
      </p:sp>
      <p:sp>
        <p:nvSpPr>
          <p:cNvPr id="6" name="Altbilgi Yer Tutucusu 4"/>
          <p:cNvSpPr>
            <a:spLocks noGrp="1"/>
          </p:cNvSpPr>
          <p:nvPr>
            <p:ph type="ftr" sz="quarter" idx="11"/>
          </p:nvPr>
        </p:nvSpPr>
        <p:spPr>
          <a:xfrm>
            <a:off x="838199" y="6600825"/>
            <a:ext cx="8863013" cy="257175"/>
          </a:xfrm>
        </p:spPr>
        <p:txBody>
          <a:bodyPr/>
          <a:lstStyle>
            <a:lvl1pPr algn="l">
              <a:defRPr>
                <a:latin typeface="Century Gothic" panose="020B0502020202020204" pitchFamily="34" charset="0"/>
              </a:defRPr>
            </a:lvl1pPr>
          </a:lstStyle>
          <a:p>
            <a:endParaRPr lang="tr-TR" dirty="0"/>
          </a:p>
        </p:txBody>
      </p:sp>
    </p:spTree>
    <p:extLst>
      <p:ext uri="{BB962C8B-B14F-4D97-AF65-F5344CB8AC3E}">
        <p14:creationId xmlns:p14="http://schemas.microsoft.com/office/powerpoint/2010/main" val="2853589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Özel Düz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Unvan 1"/>
          <p:cNvSpPr>
            <a:spLocks noGrp="1"/>
          </p:cNvSpPr>
          <p:nvPr>
            <p:ph type="ctrTitle" hasCustomPrompt="1"/>
          </p:nvPr>
        </p:nvSpPr>
        <p:spPr>
          <a:xfrm>
            <a:off x="1524000" y="2976589"/>
            <a:ext cx="9144000" cy="867247"/>
          </a:xfrm>
        </p:spPr>
        <p:txBody>
          <a:bodyPr anchor="ctr" anchorCtr="0">
            <a:normAutofit/>
          </a:bodyPr>
          <a:lstStyle>
            <a:lvl1pPr algn="ctr">
              <a:defRPr sz="2800" b="1">
                <a:latin typeface="Century Gothic" panose="020B0502020202020204" pitchFamily="34" charset="0"/>
              </a:defRPr>
            </a:lvl1pPr>
          </a:lstStyle>
          <a:p>
            <a:r>
              <a:rPr lang="tr-TR" dirty="0"/>
              <a:t>BÖLÜM BAŞLIĞI</a:t>
            </a:r>
          </a:p>
        </p:txBody>
      </p:sp>
    </p:spTree>
    <p:extLst>
      <p:ext uri="{BB962C8B-B14F-4D97-AF65-F5344CB8AC3E}">
        <p14:creationId xmlns:p14="http://schemas.microsoft.com/office/powerpoint/2010/main" val="3736417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Yalnızca Başlı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hasCustomPrompt="1"/>
          </p:nvPr>
        </p:nvSpPr>
        <p:spPr>
          <a:xfrm>
            <a:off x="900112" y="4605450"/>
            <a:ext cx="10387013" cy="1325563"/>
          </a:xfrm>
        </p:spPr>
        <p:txBody>
          <a:bodyPr>
            <a:normAutofit/>
          </a:bodyPr>
          <a:lstStyle>
            <a:lvl1pPr algn="ctr">
              <a:defRPr sz="2800" b="1">
                <a:latin typeface="Century Gothic" panose="020B0502020202020204" pitchFamily="34" charset="0"/>
              </a:defRPr>
            </a:lvl1pPr>
          </a:lstStyle>
          <a:p>
            <a:r>
              <a:rPr lang="tr-TR" dirty="0"/>
              <a:t>TEŞEKKÜRLER/SAYGILARIMLA</a:t>
            </a:r>
          </a:p>
        </p:txBody>
      </p:sp>
    </p:spTree>
    <p:extLst>
      <p:ext uri="{BB962C8B-B14F-4D97-AF65-F5344CB8AC3E}">
        <p14:creationId xmlns:p14="http://schemas.microsoft.com/office/powerpoint/2010/main" val="360010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E8796-289E-41B0-B33C-5F3ABCE32D84}"/>
              </a:ext>
            </a:extLst>
          </p:cNvPr>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B9EFC92D-D1DB-48EA-B709-0865A410CA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DC973B-8C1C-49B6-8139-A4F6180E3E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FA39B2C7-2D7A-4498-A4CE-F795DADAF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131E48-C05A-4418-98EF-F75CA4B34D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05259AD9-55C5-417F-8C08-BB0BB0D8DBB0}"/>
              </a:ext>
            </a:extLst>
          </p:cNvPr>
          <p:cNvSpPr>
            <a:spLocks noGrp="1"/>
          </p:cNvSpPr>
          <p:nvPr>
            <p:ph type="dt" sz="half" idx="10"/>
          </p:nvPr>
        </p:nvSpPr>
        <p:spPr/>
        <p:txBody>
          <a:bodyPr/>
          <a:lstStyle/>
          <a:p>
            <a:fld id="{97686821-DD12-43AF-8276-8461AD659F9C}" type="datetimeFigureOut">
              <a:rPr lang="tr-TR" smtClean="0"/>
              <a:t>9.11.2022</a:t>
            </a:fld>
            <a:endParaRPr lang="tr-TR"/>
          </a:p>
        </p:txBody>
      </p:sp>
      <p:sp>
        <p:nvSpPr>
          <p:cNvPr id="8" name="Footer Placeholder 7">
            <a:extLst>
              <a:ext uri="{FF2B5EF4-FFF2-40B4-BE49-F238E27FC236}">
                <a16:creationId xmlns:a16="http://schemas.microsoft.com/office/drawing/2014/main" id="{ACBF2101-94FF-4EBB-8423-452C6D8EC86E}"/>
              </a:ext>
            </a:extLst>
          </p:cNvPr>
          <p:cNvSpPr>
            <a:spLocks noGrp="1"/>
          </p:cNvSpPr>
          <p:nvPr>
            <p:ph type="ftr" sz="quarter" idx="11"/>
          </p:nvPr>
        </p:nvSpPr>
        <p:spPr/>
        <p:txBody>
          <a:bodyPr/>
          <a:lstStyle/>
          <a:p>
            <a:endParaRPr lang="tr-TR"/>
          </a:p>
        </p:txBody>
      </p:sp>
      <p:sp>
        <p:nvSpPr>
          <p:cNvPr id="9" name="Slide Number Placeholder 8">
            <a:extLst>
              <a:ext uri="{FF2B5EF4-FFF2-40B4-BE49-F238E27FC236}">
                <a16:creationId xmlns:a16="http://schemas.microsoft.com/office/drawing/2014/main" id="{8EA2AF38-18E3-4B3C-BA6F-C311456CA8BB}"/>
              </a:ext>
            </a:extLst>
          </p:cNvPr>
          <p:cNvSpPr>
            <a:spLocks noGrp="1"/>
          </p:cNvSpPr>
          <p:nvPr>
            <p:ph type="sldNum" sz="quarter" idx="12"/>
          </p:nvPr>
        </p:nvSpPr>
        <p:spPr/>
        <p:txBody>
          <a:bodyPr/>
          <a:lstStyle/>
          <a:p>
            <a:fld id="{975A5041-EAD7-49CB-B12A-47EFBA150B89}" type="slidenum">
              <a:rPr lang="tr-TR" smtClean="0"/>
              <a:t>‹#›</a:t>
            </a:fld>
            <a:endParaRPr lang="tr-TR"/>
          </a:p>
        </p:txBody>
      </p:sp>
    </p:spTree>
    <p:extLst>
      <p:ext uri="{BB962C8B-B14F-4D97-AF65-F5344CB8AC3E}">
        <p14:creationId xmlns:p14="http://schemas.microsoft.com/office/powerpoint/2010/main" val="382437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4AAFF97B-3108-4BC0-89AD-6C2AC4F8E19E}" type="datetimeFigureOut">
              <a:rPr lang="tr-TR" smtClean="0"/>
              <a:pPr/>
              <a:t>9.11.2022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9DB3B194-F800-47E6-BD5B-616435BD13D4}" type="slidenum">
              <a:rPr lang="tr-TR" smtClean="0"/>
              <a:pPr/>
              <a:t>‹#›</a:t>
            </a:fld>
            <a:endParaRPr lang="tr-TR"/>
          </a:p>
        </p:txBody>
      </p:sp>
    </p:spTree>
    <p:extLst>
      <p:ext uri="{BB962C8B-B14F-4D97-AF65-F5344CB8AC3E}">
        <p14:creationId xmlns:p14="http://schemas.microsoft.com/office/powerpoint/2010/main" val="29515117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96" r:id="rId3"/>
    <p:sldLayoutId id="2147483688" r:id="rId4"/>
    <p:sldLayoutId id="2147483689" r:id="rId5"/>
    <p:sldLayoutId id="2147483691" r:id="rId6"/>
    <p:sldLayoutId id="2147483692" r:id="rId7"/>
    <p:sldLayoutId id="2147483693" r:id="rId8"/>
    <p:sldLayoutId id="2147483694" r:id="rId9"/>
    <p:sldLayoutId id="2147483695" r:id="rId10"/>
    <p:sldLayoutId id="2147483687"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821381" y="3910447"/>
            <a:ext cx="6289963" cy="867247"/>
          </a:xfrm>
        </p:spPr>
        <p:txBody>
          <a:bodyPr/>
          <a:lstStyle/>
          <a:p>
            <a:r>
              <a:rPr lang="tr-TR" dirty="0"/>
              <a:t>HEMODİYALİZDE </a:t>
            </a:r>
            <a:r>
              <a:rPr lang="en-US" dirty="0"/>
              <a:t>KANITA DAYALI GÜNCEL UYGULAMALAR</a:t>
            </a:r>
            <a:endParaRPr lang="tr-TR" dirty="0"/>
          </a:p>
        </p:txBody>
      </p:sp>
      <p:sp>
        <p:nvSpPr>
          <p:cNvPr id="3" name="Alt Başlık 2"/>
          <p:cNvSpPr>
            <a:spLocks noGrp="1"/>
          </p:cNvSpPr>
          <p:nvPr>
            <p:ph type="subTitle" idx="1"/>
          </p:nvPr>
        </p:nvSpPr>
        <p:spPr>
          <a:xfrm>
            <a:off x="4911434" y="4777694"/>
            <a:ext cx="6109855" cy="1007347"/>
          </a:xfrm>
        </p:spPr>
        <p:txBody>
          <a:bodyPr/>
          <a:lstStyle/>
          <a:p>
            <a:endParaRPr lang="tr-TR" b="1" dirty="0"/>
          </a:p>
          <a:p>
            <a:r>
              <a:rPr lang="tr-TR" b="1" dirty="0"/>
              <a:t>HEMŞİRE CANAN SAYAN</a:t>
            </a:r>
          </a:p>
        </p:txBody>
      </p:sp>
      <p:pic>
        <p:nvPicPr>
          <p:cNvPr id="4098" name="Picture 2" descr="https://www.nefroloji2022.org/files/0e7d0e06-050f-4ae0-939f-8fed1a8116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962" y="955963"/>
            <a:ext cx="3602183" cy="4944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545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HEMODİYALİZ TARİHİ</a:t>
            </a:r>
            <a:endParaRPr lang="tr-TR" dirty="0"/>
          </a:p>
        </p:txBody>
      </p:sp>
      <p:graphicFrame>
        <p:nvGraphicFramePr>
          <p:cNvPr id="9" name="İçerik Yer Tutucusu 8">
            <a:extLst>
              <a:ext uri="{FF2B5EF4-FFF2-40B4-BE49-F238E27FC236}">
                <a16:creationId xmlns:a16="http://schemas.microsoft.com/office/drawing/2014/main" id="{3F76602A-3AF8-44F9-9F86-13EBE63CE0FD}"/>
              </a:ext>
            </a:extLst>
          </p:cNvPr>
          <p:cNvGraphicFramePr>
            <a:graphicFrameLocks noGrp="1"/>
          </p:cNvGraphicFramePr>
          <p:nvPr>
            <p:ph idx="1"/>
            <p:extLst>
              <p:ext uri="{D42A27DB-BD31-4B8C-83A1-F6EECF244321}">
                <p14:modId xmlns:p14="http://schemas.microsoft.com/office/powerpoint/2010/main" val="1123727540"/>
              </p:ext>
            </p:extLst>
          </p:nvPr>
        </p:nvGraphicFramePr>
        <p:xfrm>
          <a:off x="700727" y="1742383"/>
          <a:ext cx="10865962" cy="5387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4BB204D3-B78D-424C-B48B-45747D7B9CD3}"/>
              </a:ext>
            </a:extLst>
          </p:cNvPr>
          <p:cNvSpPr txBox="1"/>
          <p:nvPr/>
        </p:nvSpPr>
        <p:spPr>
          <a:xfrm>
            <a:off x="762785" y="1908221"/>
            <a:ext cx="10728489" cy="1938992"/>
          </a:xfrm>
          <a:prstGeom prst="rect">
            <a:avLst/>
          </a:prstGeom>
          <a:noFill/>
        </p:spPr>
        <p:txBody>
          <a:bodyPr wrap="square">
            <a:spAutoFit/>
          </a:bodyPr>
          <a:lstStyle/>
          <a:p>
            <a:r>
              <a:rPr lang="tr-TR" sz="2400" dirty="0"/>
              <a:t>En önemli iki dönüm noktası 1943’te </a:t>
            </a:r>
            <a:r>
              <a:rPr lang="tr-TR" sz="2400" dirty="0" err="1"/>
              <a:t>Willem</a:t>
            </a:r>
            <a:r>
              <a:rPr lang="tr-TR" sz="2400" dirty="0"/>
              <a:t> </a:t>
            </a:r>
            <a:r>
              <a:rPr lang="tr-TR" sz="2400" dirty="0" err="1"/>
              <a:t>Kolff’un</a:t>
            </a:r>
            <a:r>
              <a:rPr lang="tr-TR" sz="2400" dirty="0"/>
              <a:t> ilk HD cihazını ve 1960’ta </a:t>
            </a:r>
            <a:r>
              <a:rPr lang="tr-TR" sz="2400" dirty="0" err="1"/>
              <a:t>Belding</a:t>
            </a:r>
            <a:r>
              <a:rPr lang="tr-TR" sz="2400" dirty="0"/>
              <a:t> </a:t>
            </a:r>
            <a:r>
              <a:rPr lang="tr-TR" sz="2400" dirty="0" err="1"/>
              <a:t>Scribner’in</a:t>
            </a:r>
            <a:r>
              <a:rPr lang="tr-TR" sz="2400" dirty="0"/>
              <a:t> HD için kalıcı damar yolunu geliştirmesi olan kronik HD tedavisi, dünyada 60 yıldır milyonlarca </a:t>
            </a:r>
            <a:r>
              <a:rPr lang="tr-TR" sz="2400" dirty="0" err="1"/>
              <a:t>SDBH’lı</a:t>
            </a:r>
            <a:r>
              <a:rPr lang="tr-TR" sz="2400" dirty="0"/>
              <a:t> hastanın yaşamlarını sürdürebilmelerini sağlamıştır. HD, tüm dünyada en yaygın kullanılan RRT yöntemidir. </a:t>
            </a:r>
            <a:endParaRPr lang="en-US" sz="2400" dirty="0"/>
          </a:p>
          <a:p>
            <a:r>
              <a:rPr lang="tr-TR" sz="2400" dirty="0"/>
              <a:t>Tüm diyaliz hastalarının %89’u HD tedavisi altındadır.</a:t>
            </a:r>
          </a:p>
        </p:txBody>
      </p:sp>
      <p:sp>
        <p:nvSpPr>
          <p:cNvPr id="8" name="Metin kutusu 7">
            <a:extLst>
              <a:ext uri="{FF2B5EF4-FFF2-40B4-BE49-F238E27FC236}">
                <a16:creationId xmlns:a16="http://schemas.microsoft.com/office/drawing/2014/main" id="{4B17457C-110C-48FC-8406-41F632BED676}"/>
              </a:ext>
            </a:extLst>
          </p:cNvPr>
          <p:cNvSpPr txBox="1"/>
          <p:nvPr/>
        </p:nvSpPr>
        <p:spPr>
          <a:xfrm>
            <a:off x="4147794" y="4751109"/>
            <a:ext cx="184731" cy="369332"/>
          </a:xfrm>
          <a:prstGeom prst="rect">
            <a:avLst/>
          </a:prstGeom>
          <a:noFill/>
        </p:spPr>
        <p:txBody>
          <a:bodyPr wrap="none" rtlCol="0">
            <a:spAutoFit/>
          </a:bodyPr>
          <a:lstStyle/>
          <a:p>
            <a:endParaRPr lang="tr-TR" dirty="0"/>
          </a:p>
        </p:txBody>
      </p:sp>
      <p:sp>
        <p:nvSpPr>
          <p:cNvPr id="3" name="Metin kutusu 2">
            <a:extLst>
              <a:ext uri="{FF2B5EF4-FFF2-40B4-BE49-F238E27FC236}">
                <a16:creationId xmlns:a16="http://schemas.microsoft.com/office/drawing/2014/main" id="{53544C59-FBA1-4A12-A9D4-15F1BAFE107B}"/>
              </a:ext>
            </a:extLst>
          </p:cNvPr>
          <p:cNvSpPr txBox="1"/>
          <p:nvPr/>
        </p:nvSpPr>
        <p:spPr>
          <a:xfrm>
            <a:off x="1702191" y="6228416"/>
            <a:ext cx="5120640" cy="369332"/>
          </a:xfrm>
          <a:prstGeom prst="rect">
            <a:avLst/>
          </a:prstGeom>
          <a:noFill/>
        </p:spPr>
        <p:txBody>
          <a:bodyPr wrap="square" rtlCol="0">
            <a:spAutoFit/>
          </a:bodyPr>
          <a:lstStyle/>
          <a:p>
            <a:r>
              <a:rPr lang="tr-TR" dirty="0"/>
              <a:t>2021 TNDT REGISTRY</a:t>
            </a:r>
          </a:p>
        </p:txBody>
      </p:sp>
    </p:spTree>
    <p:extLst>
      <p:ext uri="{BB962C8B-B14F-4D97-AF65-F5344CB8AC3E}">
        <p14:creationId xmlns:p14="http://schemas.microsoft.com/office/powerpoint/2010/main" val="138477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2000" b="1" dirty="0">
                <a:latin typeface="Calibri" panose="020F0502020204030204" pitchFamily="34" charset="0"/>
                <a:cs typeface="Calibri" panose="020F0502020204030204" pitchFamily="34" charset="0"/>
              </a:rPr>
              <a:t> </a:t>
            </a:r>
            <a:r>
              <a:rPr lang="tr-TR" sz="2800" b="1" dirty="0">
                <a:latin typeface="Calibri" panose="020F0502020204030204" pitchFamily="34" charset="0"/>
                <a:cs typeface="Calibri" panose="020F0502020204030204" pitchFamily="34" charset="0"/>
              </a:rPr>
              <a:t>- Diyaliz hastalarının hastaneye yatış ve </a:t>
            </a:r>
            <a:r>
              <a:rPr lang="tr-TR" sz="2800" b="1" dirty="0" err="1">
                <a:latin typeface="Calibri" panose="020F0502020204030204" pitchFamily="34" charset="0"/>
                <a:cs typeface="Calibri" panose="020F0502020204030204" pitchFamily="34" charset="0"/>
              </a:rPr>
              <a:t>mortalite</a:t>
            </a:r>
            <a:r>
              <a:rPr lang="tr-TR" sz="2800" b="1" dirty="0">
                <a:latin typeface="Calibri" panose="020F0502020204030204" pitchFamily="34" charset="0"/>
                <a:cs typeface="Calibri" panose="020F0502020204030204" pitchFamily="34" charset="0"/>
              </a:rPr>
              <a:t> oranları </a:t>
            </a:r>
            <a:br>
              <a:rPr lang="tr-TR" sz="2800" b="1" dirty="0">
                <a:latin typeface="Calibri" panose="020F0502020204030204" pitchFamily="34" charset="0"/>
                <a:cs typeface="Calibri" panose="020F0502020204030204" pitchFamily="34" charset="0"/>
              </a:rPr>
            </a:br>
            <a:r>
              <a:rPr lang="tr-TR" sz="2800" b="1" dirty="0">
                <a:latin typeface="Calibri" panose="020F0502020204030204" pitchFamily="34" charset="0"/>
                <a:cs typeface="Calibri" panose="020F0502020204030204" pitchFamily="34" charset="0"/>
              </a:rPr>
              <a:t>     toplum geneline göre yüksektir :</a:t>
            </a:r>
            <a:endParaRPr lang="tr-TR" dirty="0"/>
          </a:p>
        </p:txBody>
      </p:sp>
      <p:sp>
        <p:nvSpPr>
          <p:cNvPr id="3" name="2 İçerik Yer Tutucusu"/>
          <p:cNvSpPr>
            <a:spLocks noGrp="1"/>
          </p:cNvSpPr>
          <p:nvPr>
            <p:ph idx="1"/>
          </p:nvPr>
        </p:nvSpPr>
        <p:spPr>
          <a:xfrm>
            <a:off x="1050065" y="1053307"/>
            <a:ext cx="8858280" cy="5143512"/>
          </a:xfrm>
        </p:spPr>
        <p:txBody>
          <a:bodyPr>
            <a:noAutofit/>
          </a:bodyPr>
          <a:lstStyle/>
          <a:p>
            <a:pPr>
              <a:buFontTx/>
              <a:buChar char="-"/>
            </a:pPr>
            <a:r>
              <a:rPr lang="tr-TR" sz="2400" dirty="0" err="1">
                <a:latin typeface="Calibri" panose="020F0502020204030204" pitchFamily="34" charset="0"/>
                <a:cs typeface="Calibri" panose="020F0502020204030204" pitchFamily="34" charset="0"/>
              </a:rPr>
              <a:t>Kardiyovasküler</a:t>
            </a:r>
            <a:r>
              <a:rPr lang="tr-TR" sz="2400" dirty="0">
                <a:latin typeface="Calibri" panose="020F0502020204030204" pitchFamily="34" charset="0"/>
                <a:cs typeface="Calibri" panose="020F0502020204030204" pitchFamily="34" charset="0"/>
              </a:rPr>
              <a:t> hastalıklara bağlı morbidite ve </a:t>
            </a:r>
            <a:r>
              <a:rPr lang="tr-TR" sz="2400" dirty="0" err="1">
                <a:latin typeface="Calibri" panose="020F0502020204030204" pitchFamily="34" charset="0"/>
                <a:cs typeface="Calibri" panose="020F0502020204030204" pitchFamily="34" charset="0"/>
              </a:rPr>
              <a:t>mortalite</a:t>
            </a:r>
            <a:r>
              <a:rPr lang="tr-TR" sz="2400" dirty="0">
                <a:latin typeface="Calibri" panose="020F0502020204030204" pitchFamily="34" charset="0"/>
                <a:cs typeface="Calibri" panose="020F0502020204030204" pitchFamily="34" charset="0"/>
              </a:rPr>
              <a:t> </a:t>
            </a:r>
          </a:p>
          <a:p>
            <a:pPr>
              <a:buFontTx/>
              <a:buChar char="-"/>
            </a:pPr>
            <a:r>
              <a:rPr lang="tr-TR" sz="2400" dirty="0">
                <a:latin typeface="Calibri" panose="020F0502020204030204" pitchFamily="34" charset="0"/>
                <a:cs typeface="Calibri" panose="020F0502020204030204" pitchFamily="34" charset="0"/>
              </a:rPr>
              <a:t> İnfeksiyon hastalıklarına bağlı morbidite ve </a:t>
            </a:r>
            <a:r>
              <a:rPr lang="tr-TR" sz="2400" dirty="0" err="1">
                <a:latin typeface="Calibri" panose="020F0502020204030204" pitchFamily="34" charset="0"/>
                <a:cs typeface="Calibri" panose="020F0502020204030204" pitchFamily="34" charset="0"/>
              </a:rPr>
              <a:t>mortalite</a:t>
            </a:r>
            <a:r>
              <a:rPr lang="tr-TR" sz="2400" dirty="0">
                <a:latin typeface="Calibri" panose="020F0502020204030204" pitchFamily="34" charset="0"/>
                <a:cs typeface="Calibri" panose="020F0502020204030204" pitchFamily="34" charset="0"/>
              </a:rPr>
              <a:t> </a:t>
            </a:r>
          </a:p>
          <a:p>
            <a:pPr>
              <a:buNone/>
            </a:pPr>
            <a:r>
              <a:rPr lang="tr-TR" sz="2400" dirty="0">
                <a:latin typeface="Calibri" panose="020F0502020204030204" pitchFamily="34" charset="0"/>
                <a:cs typeface="Calibri" panose="020F0502020204030204" pitchFamily="34" charset="0"/>
              </a:rPr>
              <a:t>    </a:t>
            </a:r>
            <a:r>
              <a:rPr lang="tr-TR" sz="2400" b="1" dirty="0">
                <a:solidFill>
                  <a:srgbClr val="C00000"/>
                </a:solidFill>
                <a:latin typeface="Calibri" panose="020F0502020204030204" pitchFamily="34" charset="0"/>
                <a:cs typeface="Calibri" panose="020F0502020204030204" pitchFamily="34" charset="0"/>
              </a:rPr>
              <a:t>- Nedeni : </a:t>
            </a:r>
          </a:p>
          <a:p>
            <a:pPr>
              <a:buNone/>
            </a:pPr>
            <a:r>
              <a:rPr lang="tr-TR" sz="2400" b="1" dirty="0">
                <a:latin typeface="Calibri" panose="020F0502020204030204" pitchFamily="34" charset="0"/>
                <a:cs typeface="Calibri" panose="020F0502020204030204" pitchFamily="34" charset="0"/>
              </a:rPr>
              <a:t>          1- </a:t>
            </a:r>
            <a:r>
              <a:rPr lang="tr-TR" sz="2400" dirty="0">
                <a:latin typeface="Calibri" panose="020F0502020204030204" pitchFamily="34" charset="0"/>
                <a:cs typeface="Calibri" panose="020F0502020204030204" pitchFamily="34" charset="0"/>
              </a:rPr>
              <a:t>Yaşlanan diyaliz popülasyonu</a:t>
            </a:r>
          </a:p>
          <a:p>
            <a:pPr>
              <a:buNone/>
            </a:pPr>
            <a:r>
              <a:rPr lang="tr-TR" sz="2400" b="1" dirty="0">
                <a:latin typeface="Calibri" panose="020F0502020204030204" pitchFamily="34" charset="0"/>
                <a:cs typeface="Calibri" panose="020F0502020204030204" pitchFamily="34" charset="0"/>
              </a:rPr>
              <a:t>          2- </a:t>
            </a:r>
            <a:r>
              <a:rPr lang="tr-TR" sz="2400" dirty="0">
                <a:latin typeface="Calibri" panose="020F0502020204030204" pitchFamily="34" charset="0"/>
                <a:cs typeface="Calibri" panose="020F0502020204030204" pitchFamily="34" charset="0"/>
              </a:rPr>
              <a:t>Ek hastalıklar (diabetes mellitus, hipertansiyon, </a:t>
            </a:r>
            <a:r>
              <a:rPr lang="tr-TR" sz="2400" dirty="0" err="1">
                <a:latin typeface="Calibri" panose="020F0502020204030204" pitchFamily="34" charset="0"/>
                <a:cs typeface="Calibri" panose="020F0502020204030204" pitchFamily="34" charset="0"/>
              </a:rPr>
              <a:t>kardiyovasküler</a:t>
            </a:r>
            <a:r>
              <a:rPr lang="tr-TR" sz="2400" dirty="0">
                <a:latin typeface="Calibri" panose="020F0502020204030204" pitchFamily="34" charset="0"/>
                <a:cs typeface="Calibri" panose="020F0502020204030204" pitchFamily="34" charset="0"/>
              </a:rPr>
              <a:t>  sistem hastalıkları, </a:t>
            </a:r>
            <a:r>
              <a:rPr lang="tr-TR" sz="2400" dirty="0" err="1">
                <a:latin typeface="Calibri" panose="020F0502020204030204" pitchFamily="34" charset="0"/>
                <a:cs typeface="Calibri" panose="020F0502020204030204" pitchFamily="34" charset="0"/>
              </a:rPr>
              <a:t>malignite</a:t>
            </a:r>
            <a:r>
              <a:rPr lang="tr-TR" sz="2400" dirty="0">
                <a:latin typeface="Calibri" panose="020F0502020204030204" pitchFamily="34" charset="0"/>
                <a:cs typeface="Calibri" panose="020F0502020204030204" pitchFamily="34" charset="0"/>
              </a:rPr>
              <a:t>)</a:t>
            </a:r>
          </a:p>
          <a:p>
            <a:pPr>
              <a:buNone/>
            </a:pPr>
            <a:r>
              <a:rPr lang="tr-TR" sz="2400" dirty="0">
                <a:latin typeface="Calibri" panose="020F0502020204030204" pitchFamily="34" charset="0"/>
                <a:cs typeface="Calibri" panose="020F0502020204030204" pitchFamily="34" charset="0"/>
              </a:rPr>
              <a:t>          </a:t>
            </a:r>
            <a:r>
              <a:rPr lang="tr-TR" sz="2400" b="1" dirty="0">
                <a:latin typeface="Calibri" panose="020F0502020204030204" pitchFamily="34" charset="0"/>
                <a:cs typeface="Calibri" panose="020F0502020204030204" pitchFamily="34" charset="0"/>
              </a:rPr>
              <a:t>3- </a:t>
            </a:r>
            <a:r>
              <a:rPr lang="tr-TR" sz="2400" dirty="0">
                <a:latin typeface="Calibri" panose="020F0502020204030204" pitchFamily="34" charset="0"/>
                <a:cs typeface="Calibri" panose="020F0502020204030204" pitchFamily="34" charset="0"/>
              </a:rPr>
              <a:t>Üremik sendromun yetersiz tedavisi </a:t>
            </a:r>
          </a:p>
          <a:p>
            <a:pPr>
              <a:buNone/>
            </a:pPr>
            <a:r>
              <a:rPr lang="tr-TR" sz="2400" b="1" dirty="0">
                <a:latin typeface="Calibri" panose="020F0502020204030204" pitchFamily="34" charset="0"/>
                <a:cs typeface="Calibri" panose="020F0502020204030204" pitchFamily="34" charset="0"/>
              </a:rPr>
              <a:t>                 </a:t>
            </a:r>
            <a:r>
              <a:rPr lang="tr-TR" sz="2400" b="1" i="1" dirty="0">
                <a:latin typeface="Calibri" panose="020F0502020204030204" pitchFamily="34" charset="0"/>
                <a:cs typeface="Calibri" panose="020F0502020204030204" pitchFamily="34" charset="0"/>
              </a:rPr>
              <a:t>* Üremik toksinlerin temizlenmesinde yetersizlik</a:t>
            </a:r>
            <a:endParaRPr lang="tr-TR" sz="24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8683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70FFA-D18A-47FC-A7B6-A52CE74F3C01}"/>
              </a:ext>
            </a:extLst>
          </p:cNvPr>
          <p:cNvSpPr>
            <a:spLocks noGrp="1"/>
          </p:cNvSpPr>
          <p:nvPr>
            <p:ph type="title"/>
          </p:nvPr>
        </p:nvSpPr>
        <p:spPr>
          <a:xfrm>
            <a:off x="674608" y="8492"/>
            <a:ext cx="9591989" cy="904352"/>
          </a:xfrm>
        </p:spPr>
        <p:txBody>
          <a:bodyPr/>
          <a:lstStyle/>
          <a:p>
            <a:r>
              <a:rPr lang="tr-TR"/>
              <a:t>Diyaliz hastalarında mortalite</a:t>
            </a:r>
          </a:p>
        </p:txBody>
      </p:sp>
      <p:sp>
        <p:nvSpPr>
          <p:cNvPr id="11" name="TextBox 10">
            <a:extLst>
              <a:ext uri="{FF2B5EF4-FFF2-40B4-BE49-F238E27FC236}">
                <a16:creationId xmlns:a16="http://schemas.microsoft.com/office/drawing/2014/main" id="{5FB30206-A9D8-482A-9E23-D31834667903}"/>
              </a:ext>
            </a:extLst>
          </p:cNvPr>
          <p:cNvSpPr txBox="1"/>
          <p:nvPr/>
        </p:nvSpPr>
        <p:spPr>
          <a:xfrm>
            <a:off x="215125" y="1056707"/>
            <a:ext cx="11761749" cy="1569660"/>
          </a:xfrm>
          <a:prstGeom prst="rect">
            <a:avLst/>
          </a:prstGeom>
          <a:noFill/>
        </p:spPr>
        <p:txBody>
          <a:bodyPr wrap="square">
            <a:spAutoFit/>
          </a:bodyPr>
          <a:lstStyle/>
          <a:p>
            <a:r>
              <a:rPr lang="tr-TR" sz="2400" dirty="0"/>
              <a:t>SDBY, olağanüstü yüksek </a:t>
            </a:r>
            <a:r>
              <a:rPr lang="tr-TR" sz="2400" dirty="0" err="1"/>
              <a:t>mortaliteye</a:t>
            </a:r>
            <a:r>
              <a:rPr lang="tr-TR" sz="2400" dirty="0"/>
              <a:t> sahip bir hastalık olmaya devam etmektedir. </a:t>
            </a:r>
          </a:p>
          <a:p>
            <a:r>
              <a:rPr lang="tr-TR" sz="2400" dirty="0"/>
              <a:t>Diyalize giren ve girmeyen, aynı yaştaki bireyler arasındaki yaşam süresi farkı on yıllar olarak ölçülür. </a:t>
            </a:r>
          </a:p>
          <a:p>
            <a:r>
              <a:rPr lang="tr-TR" sz="2400" dirty="0" err="1"/>
              <a:t>SDBY'li</a:t>
            </a:r>
            <a:r>
              <a:rPr lang="tr-TR" sz="2400" dirty="0"/>
              <a:t> hastalarda ölüm oranı, kanserli hastalardan </a:t>
            </a:r>
            <a:r>
              <a:rPr lang="tr-TR" sz="2400" dirty="0">
                <a:solidFill>
                  <a:srgbClr val="FF0000"/>
                </a:solidFill>
              </a:rPr>
              <a:t>2,5 </a:t>
            </a:r>
            <a:r>
              <a:rPr lang="tr-TR" sz="2400" dirty="0"/>
              <a:t>kat daha yüksektir.</a:t>
            </a:r>
          </a:p>
        </p:txBody>
      </p:sp>
      <p:pic>
        <p:nvPicPr>
          <p:cNvPr id="13" name="Content Placeholder 12">
            <a:extLst>
              <a:ext uri="{FF2B5EF4-FFF2-40B4-BE49-F238E27FC236}">
                <a16:creationId xmlns:a16="http://schemas.microsoft.com/office/drawing/2014/main" id="{2489F3AD-15E2-48BB-A436-9302622C3CF6}"/>
              </a:ext>
            </a:extLst>
          </p:cNvPr>
          <p:cNvPicPr>
            <a:picLocks noGrp="1" noChangeAspect="1"/>
          </p:cNvPicPr>
          <p:nvPr>
            <p:ph idx="1"/>
          </p:nvPr>
        </p:nvPicPr>
        <p:blipFill>
          <a:blip r:embed="rId3"/>
          <a:stretch>
            <a:fillRect/>
          </a:stretch>
        </p:blipFill>
        <p:spPr>
          <a:xfrm>
            <a:off x="527823" y="2626367"/>
            <a:ext cx="7820723" cy="3952788"/>
          </a:xfrm>
        </p:spPr>
      </p:pic>
      <p:sp>
        <p:nvSpPr>
          <p:cNvPr id="17" name="TextBox 16">
            <a:extLst>
              <a:ext uri="{FF2B5EF4-FFF2-40B4-BE49-F238E27FC236}">
                <a16:creationId xmlns:a16="http://schemas.microsoft.com/office/drawing/2014/main" id="{F792DE09-CEA6-4E0A-B8C4-0D6C8B690693}"/>
              </a:ext>
            </a:extLst>
          </p:cNvPr>
          <p:cNvSpPr txBox="1"/>
          <p:nvPr/>
        </p:nvSpPr>
        <p:spPr>
          <a:xfrm>
            <a:off x="8348546" y="6018471"/>
            <a:ext cx="7256655" cy="307777"/>
          </a:xfrm>
          <a:prstGeom prst="rect">
            <a:avLst/>
          </a:prstGeom>
          <a:noFill/>
        </p:spPr>
        <p:txBody>
          <a:bodyPr wrap="square">
            <a:spAutoFit/>
          </a:bodyPr>
          <a:lstStyle/>
          <a:p>
            <a:r>
              <a:rPr lang="en-US" sz="1400"/>
              <a:t>United States Renal Data System (USRDS</a:t>
            </a:r>
            <a:r>
              <a:rPr lang="tr-TR" sz="1400"/>
              <a:t>)2020</a:t>
            </a:r>
            <a:endParaRPr lang="en-US" sz="1400" dirty="0"/>
          </a:p>
        </p:txBody>
      </p:sp>
    </p:spTree>
    <p:extLst>
      <p:ext uri="{BB962C8B-B14F-4D97-AF65-F5344CB8AC3E}">
        <p14:creationId xmlns:p14="http://schemas.microsoft.com/office/powerpoint/2010/main" val="475828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2157274"/>
            <a:ext cx="10515600" cy="4214950"/>
          </a:xfrm>
        </p:spPr>
        <p:txBody>
          <a:bodyPr/>
          <a:lstStyle/>
          <a:p>
            <a:pPr marL="0" indent="0">
              <a:buNone/>
            </a:pPr>
            <a:endParaRPr lang="tr-TR" dirty="0"/>
          </a:p>
        </p:txBody>
      </p:sp>
      <p:pic>
        <p:nvPicPr>
          <p:cNvPr id="4" name="Resim 3">
            <a:extLst>
              <a:ext uri="{FF2B5EF4-FFF2-40B4-BE49-F238E27FC236}">
                <a16:creationId xmlns:a16="http://schemas.microsoft.com/office/drawing/2014/main" id="{55BC63B4-32E7-2704-DC49-AA678D253DB2}"/>
              </a:ext>
            </a:extLst>
          </p:cNvPr>
          <p:cNvPicPr>
            <a:picLocks noChangeAspect="1"/>
          </p:cNvPicPr>
          <p:nvPr/>
        </p:nvPicPr>
        <p:blipFill>
          <a:blip r:embed="rId2"/>
          <a:stretch>
            <a:fillRect/>
          </a:stretch>
        </p:blipFill>
        <p:spPr>
          <a:xfrm>
            <a:off x="722981" y="993615"/>
            <a:ext cx="9520919" cy="5766476"/>
          </a:xfrm>
          <a:prstGeom prst="rect">
            <a:avLst/>
          </a:prstGeom>
        </p:spPr>
      </p:pic>
    </p:spTree>
    <p:extLst>
      <p:ext uri="{BB962C8B-B14F-4D97-AF65-F5344CB8AC3E}">
        <p14:creationId xmlns:p14="http://schemas.microsoft.com/office/powerpoint/2010/main" val="356290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endParaRPr lang="tr-TR"/>
          </a:p>
        </p:txBody>
      </p:sp>
      <p:pic>
        <p:nvPicPr>
          <p:cNvPr id="2" name="İçerik Yer Tutucusu 1"/>
          <p:cNvPicPr>
            <a:picLocks noGrp="1" noChangeAspect="1"/>
          </p:cNvPicPr>
          <p:nvPr>
            <p:ph idx="1"/>
          </p:nvPr>
        </p:nvPicPr>
        <p:blipFill>
          <a:blip r:embed="rId2"/>
          <a:stretch>
            <a:fillRect/>
          </a:stretch>
        </p:blipFill>
        <p:spPr>
          <a:xfrm>
            <a:off x="327521" y="1448391"/>
            <a:ext cx="5600700" cy="2133600"/>
          </a:xfrm>
          <a:prstGeom prst="rect">
            <a:avLst/>
          </a:prstGeom>
        </p:spPr>
      </p:pic>
      <p:pic>
        <p:nvPicPr>
          <p:cNvPr id="3" name="Resim 2"/>
          <p:cNvPicPr>
            <a:picLocks noChangeAspect="1"/>
          </p:cNvPicPr>
          <p:nvPr/>
        </p:nvPicPr>
        <p:blipFill>
          <a:blip r:embed="rId3"/>
          <a:stretch>
            <a:fillRect/>
          </a:stretch>
        </p:blipFill>
        <p:spPr>
          <a:xfrm>
            <a:off x="5968504" y="1467441"/>
            <a:ext cx="5895975" cy="2114550"/>
          </a:xfrm>
          <a:prstGeom prst="rect">
            <a:avLst/>
          </a:prstGeom>
        </p:spPr>
      </p:pic>
      <p:pic>
        <p:nvPicPr>
          <p:cNvPr id="6" name="Resim 5">
            <a:extLst>
              <a:ext uri="{FF2B5EF4-FFF2-40B4-BE49-F238E27FC236}">
                <a16:creationId xmlns:a16="http://schemas.microsoft.com/office/drawing/2014/main" id="{41BE74A1-31F3-3B83-B95F-39E65AAD31B7}"/>
              </a:ext>
            </a:extLst>
          </p:cNvPr>
          <p:cNvPicPr>
            <a:picLocks noChangeAspect="1"/>
          </p:cNvPicPr>
          <p:nvPr/>
        </p:nvPicPr>
        <p:blipFill>
          <a:blip r:embed="rId4"/>
          <a:stretch>
            <a:fillRect/>
          </a:stretch>
        </p:blipFill>
        <p:spPr>
          <a:xfrm>
            <a:off x="760910" y="4270170"/>
            <a:ext cx="5314950" cy="1390650"/>
          </a:xfrm>
          <a:prstGeom prst="rect">
            <a:avLst/>
          </a:prstGeom>
        </p:spPr>
      </p:pic>
      <p:pic>
        <p:nvPicPr>
          <p:cNvPr id="8" name="Resim 7">
            <a:extLst>
              <a:ext uri="{FF2B5EF4-FFF2-40B4-BE49-F238E27FC236}">
                <a16:creationId xmlns:a16="http://schemas.microsoft.com/office/drawing/2014/main" id="{F4FDDB81-2533-E9BD-9038-6F0BC05FCB04}"/>
              </a:ext>
            </a:extLst>
          </p:cNvPr>
          <p:cNvPicPr>
            <a:picLocks noChangeAspect="1"/>
          </p:cNvPicPr>
          <p:nvPr/>
        </p:nvPicPr>
        <p:blipFill>
          <a:blip r:embed="rId5"/>
          <a:stretch>
            <a:fillRect/>
          </a:stretch>
        </p:blipFill>
        <p:spPr>
          <a:xfrm>
            <a:off x="6223498" y="3429000"/>
            <a:ext cx="5876925" cy="2590800"/>
          </a:xfrm>
          <a:prstGeom prst="rect">
            <a:avLst/>
          </a:prstGeom>
        </p:spPr>
      </p:pic>
      <p:sp>
        <p:nvSpPr>
          <p:cNvPr id="10" name="Metin kutusu 9">
            <a:extLst>
              <a:ext uri="{FF2B5EF4-FFF2-40B4-BE49-F238E27FC236}">
                <a16:creationId xmlns:a16="http://schemas.microsoft.com/office/drawing/2014/main" id="{D2FBE075-7B55-C13F-ACDE-31E6531264C2}"/>
              </a:ext>
            </a:extLst>
          </p:cNvPr>
          <p:cNvSpPr txBox="1"/>
          <p:nvPr/>
        </p:nvSpPr>
        <p:spPr>
          <a:xfrm>
            <a:off x="1813345" y="2865912"/>
            <a:ext cx="9230798" cy="1384995"/>
          </a:xfrm>
          <a:prstGeom prst="rect">
            <a:avLst/>
          </a:prstGeom>
          <a:solidFill>
            <a:srgbClr val="0070C0"/>
          </a:solidFill>
        </p:spPr>
        <p:txBody>
          <a:bodyPr wrap="square">
            <a:spAutoFit/>
          </a:bodyPr>
          <a:lstStyle/>
          <a:p>
            <a:r>
              <a:rPr lang="tr-TR" sz="2800" dirty="0">
                <a:solidFill>
                  <a:schemeClr val="bg1"/>
                </a:solidFill>
              </a:rPr>
              <a:t>Hastaların %86.6’sında </a:t>
            </a:r>
            <a:r>
              <a:rPr lang="tr-TR" sz="2800" dirty="0" err="1">
                <a:solidFill>
                  <a:schemeClr val="bg1"/>
                </a:solidFill>
              </a:rPr>
              <a:t>Kt</a:t>
            </a:r>
            <a:r>
              <a:rPr lang="tr-TR" sz="2800" dirty="0">
                <a:solidFill>
                  <a:schemeClr val="bg1"/>
                </a:solidFill>
              </a:rPr>
              <a:t>/V 1.2’nin üstündedir. </a:t>
            </a:r>
          </a:p>
          <a:p>
            <a:r>
              <a:rPr lang="tr-TR" sz="2800" dirty="0">
                <a:solidFill>
                  <a:schemeClr val="bg1"/>
                </a:solidFill>
              </a:rPr>
              <a:t>Genel olarak diyalizin yeterli dozda yapıldığı söylenebilir.</a:t>
            </a:r>
          </a:p>
          <a:p>
            <a:r>
              <a:rPr lang="tr-TR" sz="2800" dirty="0">
                <a:solidFill>
                  <a:schemeClr val="bg1"/>
                </a:solidFill>
              </a:rPr>
              <a:t>Ancak, geçen yıla göre düşme olduğu (%93) dikkati çekmiştir. </a:t>
            </a:r>
          </a:p>
        </p:txBody>
      </p:sp>
    </p:spTree>
    <p:extLst>
      <p:ext uri="{BB962C8B-B14F-4D97-AF65-F5344CB8AC3E}">
        <p14:creationId xmlns:p14="http://schemas.microsoft.com/office/powerpoint/2010/main" val="343106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548640" y="984737"/>
            <a:ext cx="10805160" cy="5387487"/>
          </a:xfrm>
        </p:spPr>
        <p:txBody>
          <a:bodyPr>
            <a:noAutofit/>
          </a:bodyPr>
          <a:lstStyle/>
          <a:p>
            <a:r>
              <a:rPr lang="tr-TR" sz="2400" b="1" dirty="0" err="1">
                <a:latin typeface="+mn-lt"/>
              </a:rPr>
              <a:t>Mortalitenin</a:t>
            </a:r>
            <a:r>
              <a:rPr lang="tr-TR" sz="2400" b="1" dirty="0">
                <a:latin typeface="+mn-lt"/>
              </a:rPr>
              <a:t> belirleyicileri:</a:t>
            </a:r>
          </a:p>
          <a:p>
            <a:pPr lvl="1"/>
            <a:r>
              <a:rPr lang="tr-TR" sz="2200" b="1" dirty="0">
                <a:latin typeface="Calibri" panose="020F0502020204030204" pitchFamily="34" charset="0"/>
                <a:cs typeface="Calibri" panose="020F0502020204030204" pitchFamily="34" charset="0"/>
              </a:rPr>
              <a:t>Düzeltilemeyen faktörler: </a:t>
            </a:r>
            <a:r>
              <a:rPr lang="tr-TR" sz="2200" dirty="0">
                <a:latin typeface="Calibri" panose="020F0502020204030204" pitchFamily="34" charset="0"/>
                <a:cs typeface="Calibri" panose="020F0502020204030204" pitchFamily="34" charset="0"/>
              </a:rPr>
              <a:t>Yaş, cinsiyet, etnik köken, </a:t>
            </a:r>
            <a:r>
              <a:rPr lang="tr-TR" sz="2200" dirty="0" err="1">
                <a:latin typeface="Calibri" panose="020F0502020204030204" pitchFamily="34" charset="0"/>
                <a:cs typeface="Calibri" panose="020F0502020204030204" pitchFamily="34" charset="0"/>
              </a:rPr>
              <a:t>diabetes</a:t>
            </a:r>
            <a:r>
              <a:rPr lang="tr-TR" sz="2200" dirty="0">
                <a:latin typeface="Calibri" panose="020F0502020204030204" pitchFamily="34" charset="0"/>
                <a:cs typeface="Calibri" panose="020F0502020204030204" pitchFamily="34" charset="0"/>
              </a:rPr>
              <a:t> </a:t>
            </a:r>
            <a:r>
              <a:rPr lang="tr-TR" sz="2200" dirty="0" err="1">
                <a:latin typeface="Calibri" panose="020F0502020204030204" pitchFamily="34" charset="0"/>
                <a:cs typeface="Calibri" panose="020F0502020204030204" pitchFamily="34" charset="0"/>
              </a:rPr>
              <a:t>mellitus</a:t>
            </a:r>
            <a:r>
              <a:rPr lang="tr-TR" sz="2200" dirty="0">
                <a:latin typeface="Calibri" panose="020F0502020204030204" pitchFamily="34" charset="0"/>
                <a:cs typeface="Calibri" panose="020F0502020204030204" pitchFamily="34" charset="0"/>
              </a:rPr>
              <a:t> </a:t>
            </a:r>
            <a:r>
              <a:rPr lang="tr-TR" sz="2200" dirty="0" err="1">
                <a:latin typeface="Calibri" panose="020F0502020204030204" pitchFamily="34" charset="0"/>
                <a:cs typeface="Calibri" panose="020F0502020204030204" pitchFamily="34" charset="0"/>
              </a:rPr>
              <a:t>vb</a:t>
            </a:r>
            <a:r>
              <a:rPr lang="tr-TR" sz="2200" dirty="0">
                <a:latin typeface="Calibri" panose="020F0502020204030204" pitchFamily="34" charset="0"/>
                <a:cs typeface="Calibri" panose="020F0502020204030204" pitchFamily="34" charset="0"/>
              </a:rPr>
              <a:t> </a:t>
            </a:r>
            <a:r>
              <a:rPr lang="tr-TR" sz="2200" dirty="0" err="1">
                <a:latin typeface="Calibri" panose="020F0502020204030204" pitchFamily="34" charset="0"/>
                <a:cs typeface="Calibri" panose="020F0502020204030204" pitchFamily="34" charset="0"/>
              </a:rPr>
              <a:t>komorbid</a:t>
            </a:r>
            <a:r>
              <a:rPr lang="tr-TR" sz="2200" dirty="0">
                <a:latin typeface="Calibri" panose="020F0502020204030204" pitchFamily="34" charset="0"/>
                <a:cs typeface="Calibri" panose="020F0502020204030204" pitchFamily="34" charset="0"/>
              </a:rPr>
              <a:t> hastalıklar</a:t>
            </a:r>
          </a:p>
          <a:p>
            <a:pPr lvl="1"/>
            <a:r>
              <a:rPr lang="tr-TR" sz="2200" b="1" dirty="0">
                <a:latin typeface="Calibri" panose="020F0502020204030204" pitchFamily="34" charset="0"/>
                <a:cs typeface="Calibri" panose="020F0502020204030204" pitchFamily="34" charset="0"/>
              </a:rPr>
              <a:t>Düzeltilebilen faktörler: </a:t>
            </a:r>
          </a:p>
          <a:p>
            <a:pPr lvl="2"/>
            <a:r>
              <a:rPr lang="tr-TR" sz="2200" u="sng" dirty="0">
                <a:latin typeface="Calibri" panose="020F0502020204030204" pitchFamily="34" charset="0"/>
                <a:cs typeface="Calibri" panose="020F0502020204030204" pitchFamily="34" charset="0"/>
              </a:rPr>
              <a:t>Diyaliz reçetelendirme</a:t>
            </a:r>
          </a:p>
          <a:p>
            <a:pPr lvl="2"/>
            <a:r>
              <a:rPr lang="tr-TR" sz="2200" u="sng" dirty="0">
                <a:latin typeface="Calibri" panose="020F0502020204030204" pitchFamily="34" charset="0"/>
                <a:cs typeface="Calibri" panose="020F0502020204030204" pitchFamily="34" charset="0"/>
              </a:rPr>
              <a:t>KB kontrolü</a:t>
            </a:r>
          </a:p>
          <a:p>
            <a:pPr lvl="2"/>
            <a:r>
              <a:rPr lang="tr-TR" sz="2200" u="sng" dirty="0">
                <a:latin typeface="Calibri" panose="020F0502020204030204" pitchFamily="34" charset="0"/>
                <a:cs typeface="Calibri" panose="020F0502020204030204" pitchFamily="34" charset="0"/>
              </a:rPr>
              <a:t>Üreminin düzeltilmesi</a:t>
            </a:r>
          </a:p>
          <a:p>
            <a:pPr lvl="2"/>
            <a:r>
              <a:rPr lang="tr-TR" sz="2200" u="sng" dirty="0">
                <a:latin typeface="Calibri" panose="020F0502020204030204" pitchFamily="34" charset="0"/>
                <a:cs typeface="Calibri" panose="020F0502020204030204" pitchFamily="34" charset="0"/>
              </a:rPr>
              <a:t>Anemi</a:t>
            </a:r>
          </a:p>
          <a:p>
            <a:pPr lvl="2"/>
            <a:r>
              <a:rPr lang="tr-TR" sz="2200" u="sng" dirty="0" err="1">
                <a:latin typeface="Calibri" panose="020F0502020204030204" pitchFamily="34" charset="0"/>
                <a:cs typeface="Calibri" panose="020F0502020204030204" pitchFamily="34" charset="0"/>
              </a:rPr>
              <a:t>Ca</a:t>
            </a:r>
            <a:r>
              <a:rPr lang="tr-TR" sz="2200" u="sng" dirty="0">
                <a:latin typeface="Calibri" panose="020F0502020204030204" pitchFamily="34" charset="0"/>
                <a:cs typeface="Calibri" panose="020F0502020204030204" pitchFamily="34" charset="0"/>
              </a:rPr>
              <a:t>/P </a:t>
            </a:r>
            <a:r>
              <a:rPr lang="tr-TR" sz="2200" u="sng" dirty="0" err="1">
                <a:latin typeface="Calibri" panose="020F0502020204030204" pitchFamily="34" charset="0"/>
                <a:cs typeface="Calibri" panose="020F0502020204030204" pitchFamily="34" charset="0"/>
              </a:rPr>
              <a:t>metobolizması</a:t>
            </a:r>
            <a:endParaRPr lang="tr-TR" sz="2200" u="sng" dirty="0">
              <a:latin typeface="Calibri" panose="020F0502020204030204" pitchFamily="34" charset="0"/>
              <a:cs typeface="Calibri" panose="020F0502020204030204" pitchFamily="34" charset="0"/>
            </a:endParaRPr>
          </a:p>
          <a:p>
            <a:pPr lvl="2"/>
            <a:r>
              <a:rPr lang="tr-TR" sz="2200" u="sng" dirty="0" err="1">
                <a:latin typeface="Calibri" panose="020F0502020204030204" pitchFamily="34" charset="0"/>
                <a:cs typeface="Calibri" panose="020F0502020204030204" pitchFamily="34" charset="0"/>
              </a:rPr>
              <a:t>Dislipidemi</a:t>
            </a:r>
            <a:endParaRPr lang="tr-TR" sz="2200" u="sng" dirty="0">
              <a:latin typeface="Calibri" panose="020F0502020204030204" pitchFamily="34" charset="0"/>
              <a:cs typeface="Calibri" panose="020F0502020204030204" pitchFamily="34" charset="0"/>
            </a:endParaRPr>
          </a:p>
          <a:p>
            <a:pPr lvl="2"/>
            <a:r>
              <a:rPr lang="tr-TR" sz="2200" u="sng" dirty="0" err="1">
                <a:latin typeface="Calibri" panose="020F0502020204030204" pitchFamily="34" charset="0"/>
                <a:cs typeface="Calibri" panose="020F0502020204030204" pitchFamily="34" charset="0"/>
              </a:rPr>
              <a:t>Malnütrisyon</a:t>
            </a:r>
            <a:r>
              <a:rPr lang="tr-TR" sz="2200" u="sng" dirty="0">
                <a:latin typeface="Calibri" panose="020F0502020204030204" pitchFamily="34" charset="0"/>
                <a:cs typeface="Calibri" panose="020F0502020204030204" pitchFamily="34" charset="0"/>
              </a:rPr>
              <a:t> </a:t>
            </a:r>
            <a:r>
              <a:rPr lang="tr-TR" sz="2200" u="sng" dirty="0" err="1">
                <a:latin typeface="Calibri" panose="020F0502020204030204" pitchFamily="34" charset="0"/>
                <a:cs typeface="Calibri" panose="020F0502020204030204" pitchFamily="34" charset="0"/>
              </a:rPr>
              <a:t>inflamasyon</a:t>
            </a:r>
            <a:r>
              <a:rPr lang="tr-TR" sz="2200" u="sng" dirty="0">
                <a:latin typeface="Calibri" panose="020F0502020204030204" pitchFamily="34" charset="0"/>
                <a:cs typeface="Calibri" panose="020F0502020204030204" pitchFamily="34" charset="0"/>
              </a:rPr>
              <a:t> sendromu</a:t>
            </a:r>
          </a:p>
          <a:p>
            <a:pPr lvl="1"/>
            <a:r>
              <a:rPr lang="tr-TR" sz="2400" b="1" dirty="0">
                <a:latin typeface="Calibri" panose="020F0502020204030204" pitchFamily="34" charset="0"/>
                <a:cs typeface="Calibri" panose="020F0502020204030204" pitchFamily="34" charset="0"/>
              </a:rPr>
              <a:t>Düzeltilebilen ama klinik sonuçları etkilemeyen faktörler: </a:t>
            </a:r>
            <a:r>
              <a:rPr lang="tr-TR" sz="2400" dirty="0" err="1">
                <a:latin typeface="Calibri" panose="020F0502020204030204" pitchFamily="34" charset="0"/>
                <a:cs typeface="Calibri" panose="020F0502020204030204" pitchFamily="34" charset="0"/>
              </a:rPr>
              <a:t>Homosistein</a:t>
            </a:r>
            <a:r>
              <a:rPr lang="tr-TR" sz="2400" dirty="0">
                <a:latin typeface="Calibri" panose="020F0502020204030204" pitchFamily="34" charset="0"/>
                <a:cs typeface="Calibri" panose="020F0502020204030204" pitchFamily="34" charset="0"/>
              </a:rPr>
              <a:t> düzeyi</a:t>
            </a:r>
          </a:p>
          <a:p>
            <a:pPr marL="0" indent="0">
              <a:buNone/>
            </a:pPr>
            <a:endParaRPr lang="tr-TR" sz="2400" dirty="0">
              <a:latin typeface="+mn-lt"/>
            </a:endParaRPr>
          </a:p>
        </p:txBody>
      </p:sp>
      <p:sp>
        <p:nvSpPr>
          <p:cNvPr id="4" name="Dikdörtgen 3"/>
          <p:cNvSpPr/>
          <p:nvPr/>
        </p:nvSpPr>
        <p:spPr>
          <a:xfrm>
            <a:off x="1449977" y="2586446"/>
            <a:ext cx="4924697" cy="2965268"/>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Çentikli Sağ Ok 4"/>
          <p:cNvSpPr/>
          <p:nvPr/>
        </p:nvSpPr>
        <p:spPr>
          <a:xfrm>
            <a:off x="6361611" y="3958046"/>
            <a:ext cx="1018903" cy="378823"/>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Metin kutusu 5"/>
          <p:cNvSpPr txBox="1"/>
          <p:nvPr/>
        </p:nvSpPr>
        <p:spPr>
          <a:xfrm>
            <a:off x="7808446" y="3824291"/>
            <a:ext cx="2621743" cy="646331"/>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tr-TR" sz="3600" dirty="0"/>
              <a:t>Yeterli diyaliz</a:t>
            </a:r>
          </a:p>
        </p:txBody>
      </p:sp>
      <p:sp>
        <p:nvSpPr>
          <p:cNvPr id="7" name="Metin kutusu 6">
            <a:extLst>
              <a:ext uri="{FF2B5EF4-FFF2-40B4-BE49-F238E27FC236}">
                <a16:creationId xmlns:a16="http://schemas.microsoft.com/office/drawing/2014/main" id="{584AFA6F-7248-46C4-9FD0-A9747D8F7D5E}"/>
              </a:ext>
            </a:extLst>
          </p:cNvPr>
          <p:cNvSpPr txBox="1"/>
          <p:nvPr/>
        </p:nvSpPr>
        <p:spPr>
          <a:xfrm>
            <a:off x="1181686" y="6372224"/>
            <a:ext cx="1814731" cy="369332"/>
          </a:xfrm>
          <a:prstGeom prst="rect">
            <a:avLst/>
          </a:prstGeom>
          <a:noFill/>
        </p:spPr>
        <p:txBody>
          <a:bodyPr wrap="square" rtlCol="0">
            <a:spAutoFit/>
          </a:bodyPr>
          <a:lstStyle/>
          <a:p>
            <a:r>
              <a:rPr lang="tr-TR" dirty="0"/>
              <a:t>KDOQİ 2015</a:t>
            </a:r>
          </a:p>
        </p:txBody>
      </p:sp>
    </p:spTree>
    <p:extLst>
      <p:ext uri="{BB962C8B-B14F-4D97-AF65-F5344CB8AC3E}">
        <p14:creationId xmlns:p14="http://schemas.microsoft.com/office/powerpoint/2010/main" val="154121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1161" y="37307"/>
            <a:ext cx="8229600" cy="782960"/>
          </a:xfrm>
        </p:spPr>
        <p:txBody>
          <a:bodyPr>
            <a:normAutofit fontScale="90000"/>
          </a:bodyPr>
          <a:lstStyle/>
          <a:p>
            <a:r>
              <a:rPr lang="tr-TR" sz="3200" dirty="0">
                <a:latin typeface="Arial" panose="020B0604020202020204" pitchFamily="34" charset="0"/>
                <a:cs typeface="Arial" panose="020B0604020202020204" pitchFamily="34" charset="0"/>
              </a:rPr>
              <a:t>RRF ve Mortalite</a:t>
            </a:r>
            <a:br>
              <a:rPr lang="tr-TR" sz="3600" dirty="0">
                <a:latin typeface="Arial" panose="020B0604020202020204" pitchFamily="34" charset="0"/>
                <a:cs typeface="Arial" panose="020B0604020202020204" pitchFamily="34" charset="0"/>
              </a:rPr>
            </a:br>
            <a:r>
              <a:rPr lang="tr-TR" sz="3600" dirty="0">
                <a:latin typeface="Arial" panose="020B0604020202020204" pitchFamily="34" charset="0"/>
                <a:cs typeface="Arial" panose="020B0604020202020204" pitchFamily="34" charset="0"/>
              </a:rPr>
              <a:t> </a:t>
            </a:r>
            <a:r>
              <a:rPr lang="tr-TR" sz="2400" dirty="0">
                <a:latin typeface="Arial" panose="020B0604020202020204" pitchFamily="34" charset="0"/>
                <a:cs typeface="Arial" panose="020B0604020202020204" pitchFamily="34" charset="0"/>
              </a:rPr>
              <a:t>CANUSA</a:t>
            </a:r>
          </a:p>
        </p:txBody>
      </p:sp>
      <p:sp>
        <p:nvSpPr>
          <p:cNvPr id="3" name="2 İçerik Yer Tutucusu"/>
          <p:cNvSpPr>
            <a:spLocks noGrp="1"/>
          </p:cNvSpPr>
          <p:nvPr>
            <p:ph idx="1"/>
          </p:nvPr>
        </p:nvSpPr>
        <p:spPr>
          <a:xfrm>
            <a:off x="1070517" y="1282390"/>
            <a:ext cx="9140283" cy="5004131"/>
          </a:xfrm>
        </p:spPr>
        <p:txBody>
          <a:bodyPr>
            <a:normAutofit/>
          </a:bodyPr>
          <a:lstStyle/>
          <a:p>
            <a:pPr algn="ctr">
              <a:buNone/>
            </a:pPr>
            <a:r>
              <a:rPr lang="tr-TR" sz="2400" dirty="0"/>
              <a:t>	</a:t>
            </a:r>
            <a:r>
              <a:rPr lang="tr-TR" sz="2400" dirty="0" err="1">
                <a:latin typeface="Arial" panose="020B0604020202020204" pitchFamily="34" charset="0"/>
                <a:cs typeface="Arial" panose="020B0604020202020204" pitchFamily="34" charset="0"/>
              </a:rPr>
              <a:t>GFR’de</a:t>
            </a:r>
            <a:r>
              <a:rPr lang="tr-TR" sz="2400" dirty="0">
                <a:latin typeface="Arial" panose="020B0604020202020204" pitchFamily="34" charset="0"/>
                <a:cs typeface="Arial" panose="020B0604020202020204" pitchFamily="34" charset="0"/>
              </a:rPr>
              <a:t> her </a:t>
            </a:r>
            <a:r>
              <a:rPr lang="en-US" sz="2400" dirty="0">
                <a:latin typeface="Arial" panose="020B0604020202020204" pitchFamily="34" charset="0"/>
                <a:cs typeface="Arial" panose="020B0604020202020204" pitchFamily="34" charset="0"/>
              </a:rPr>
              <a:t>0.5 </a:t>
            </a:r>
            <a:r>
              <a:rPr lang="en-US" sz="2400" dirty="0" err="1">
                <a:latin typeface="Arial" panose="020B0604020202020204" pitchFamily="34" charset="0"/>
                <a:cs typeface="Arial" panose="020B0604020202020204" pitchFamily="34" charset="0"/>
              </a:rPr>
              <a:t>mL</a:t>
            </a:r>
            <a:r>
              <a:rPr lang="en-US" sz="2400" dirty="0">
                <a:latin typeface="Arial" panose="020B0604020202020204" pitchFamily="34" charset="0"/>
                <a:cs typeface="Arial" panose="020B0604020202020204" pitchFamily="34" charset="0"/>
              </a:rPr>
              <a:t>/</a:t>
            </a:r>
            <a:r>
              <a:rPr lang="tr-TR" sz="2400" dirty="0" err="1">
                <a:latin typeface="Arial" panose="020B0604020202020204" pitchFamily="34" charset="0"/>
                <a:cs typeface="Arial" panose="020B0604020202020204" pitchFamily="34" charset="0"/>
              </a:rPr>
              <a:t>dk</a:t>
            </a:r>
            <a:r>
              <a:rPr lang="tr-TR" sz="2400" dirty="0">
                <a:latin typeface="Arial" panose="020B0604020202020204" pitchFamily="34" charset="0"/>
                <a:cs typeface="Arial" panose="020B0604020202020204" pitchFamily="34" charset="0"/>
              </a:rPr>
              <a:t> artış </a:t>
            </a:r>
          </a:p>
          <a:p>
            <a:pPr algn="ctr">
              <a:buNone/>
            </a:pPr>
            <a:r>
              <a:rPr lang="tr-TR" sz="2400" dirty="0">
                <a:latin typeface="Arial" panose="020B0604020202020204" pitchFamily="34" charset="0"/>
                <a:cs typeface="Arial" panose="020B0604020202020204" pitchFamily="34" charset="0"/>
              </a:rPr>
              <a:t>ölüm riskinde </a:t>
            </a:r>
          </a:p>
          <a:p>
            <a:pPr algn="ctr">
              <a:buNone/>
            </a:pPr>
            <a:r>
              <a:rPr lang="tr-TR" sz="2400" b="1" dirty="0">
                <a:latin typeface="Arial" panose="020B0604020202020204" pitchFamily="34" charset="0"/>
                <a:cs typeface="Arial" panose="020B0604020202020204" pitchFamily="34" charset="0"/>
              </a:rPr>
              <a:t>%9</a:t>
            </a:r>
            <a:r>
              <a:rPr lang="tr-TR" sz="2400" dirty="0">
                <a:latin typeface="Arial" panose="020B0604020202020204" pitchFamily="34" charset="0"/>
                <a:cs typeface="Arial" panose="020B0604020202020204" pitchFamily="34" charset="0"/>
              </a:rPr>
              <a:t> </a:t>
            </a:r>
          </a:p>
          <a:p>
            <a:pPr algn="ctr">
              <a:buNone/>
            </a:pPr>
            <a:r>
              <a:rPr lang="tr-TR" sz="2400" dirty="0">
                <a:latin typeface="Arial" panose="020B0604020202020204" pitchFamily="34" charset="0"/>
                <a:cs typeface="Arial" panose="020B0604020202020204" pitchFamily="34" charset="0"/>
              </a:rPr>
              <a:t>azalma anlamına gelir!</a:t>
            </a:r>
          </a:p>
        </p:txBody>
      </p:sp>
      <p:pic>
        <p:nvPicPr>
          <p:cNvPr id="4" name="Picture 2"/>
          <p:cNvPicPr>
            <a:picLocks noChangeAspect="1" noChangeArrowheads="1"/>
          </p:cNvPicPr>
          <p:nvPr/>
        </p:nvPicPr>
        <p:blipFill>
          <a:blip r:embed="rId3" cstate="print"/>
          <a:srcRect b="55196"/>
          <a:stretch>
            <a:fillRect/>
          </a:stretch>
        </p:blipFill>
        <p:spPr bwMode="auto">
          <a:xfrm>
            <a:off x="1857872" y="3709112"/>
            <a:ext cx="8352928" cy="2072702"/>
          </a:xfrm>
          <a:prstGeom prst="rect">
            <a:avLst/>
          </a:prstGeom>
          <a:noFill/>
          <a:ln w="9525">
            <a:solidFill>
              <a:srgbClr val="28145A"/>
            </a:solidFill>
            <a:miter lim="800000"/>
            <a:headEnd/>
            <a:tailEnd/>
          </a:ln>
          <a:effectLst>
            <a:outerShdw blurRad="50800" dist="38100" dir="18900000" algn="bl" rotWithShape="0">
              <a:srgbClr val="28145A">
                <a:alpha val="40000"/>
              </a:srgbClr>
            </a:outerShdw>
          </a:effectLst>
        </p:spPr>
      </p:pic>
      <p:pic>
        <p:nvPicPr>
          <p:cNvPr id="5" name="Picture 4"/>
          <p:cNvPicPr>
            <a:picLocks noChangeAspect="1" noChangeArrowheads="1"/>
          </p:cNvPicPr>
          <p:nvPr/>
        </p:nvPicPr>
        <p:blipFill>
          <a:blip r:embed="rId4" cstate="print"/>
          <a:srcRect/>
          <a:stretch>
            <a:fillRect/>
          </a:stretch>
        </p:blipFill>
        <p:spPr bwMode="auto">
          <a:xfrm>
            <a:off x="4610430" y="4929199"/>
            <a:ext cx="2954236" cy="211017"/>
          </a:xfrm>
          <a:prstGeom prst="rect">
            <a:avLst/>
          </a:prstGeom>
          <a:noFill/>
          <a:ln w="9525">
            <a:noFill/>
            <a:miter lim="800000"/>
            <a:headEnd/>
            <a:tailEnd/>
          </a:ln>
          <a:effectLst/>
        </p:spPr>
      </p:pic>
      <p:sp>
        <p:nvSpPr>
          <p:cNvPr id="6" name="5 Yuvarlatılmış Dikdörtgen"/>
          <p:cNvSpPr/>
          <p:nvPr/>
        </p:nvSpPr>
        <p:spPr>
          <a:xfrm>
            <a:off x="4936916" y="2219092"/>
            <a:ext cx="1519639" cy="506050"/>
          </a:xfrm>
          <a:prstGeom prst="roundRect">
            <a:avLst/>
          </a:prstGeom>
          <a:solidFill>
            <a:srgbClr val="FF0000">
              <a:alpha val="3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a:xfrm>
            <a:off x="997527" y="1030942"/>
            <a:ext cx="6649367" cy="4769224"/>
          </a:xfrm>
        </p:spPr>
        <p:txBody>
          <a:bodyPr>
            <a:normAutofit/>
          </a:bodyPr>
          <a:lstStyle/>
          <a:p>
            <a:pPr algn="l"/>
            <a:br>
              <a:rPr lang="tr-TR" sz="2000" b="0" dirty="0"/>
            </a:br>
            <a:endParaRPr lang="tr-TR" sz="2000" b="0" dirty="0"/>
          </a:p>
        </p:txBody>
      </p:sp>
      <p:sp>
        <p:nvSpPr>
          <p:cNvPr id="7" name="Dikdörtgen 6"/>
          <p:cNvSpPr/>
          <p:nvPr/>
        </p:nvSpPr>
        <p:spPr>
          <a:xfrm>
            <a:off x="1016000" y="1370648"/>
            <a:ext cx="6210299" cy="2308324"/>
          </a:xfrm>
          <a:prstGeom prst="rect">
            <a:avLst/>
          </a:prstGeom>
        </p:spPr>
        <p:txBody>
          <a:bodyPr wrap="square">
            <a:spAutoFit/>
          </a:bodyPr>
          <a:lstStyle/>
          <a:p>
            <a:r>
              <a:rPr lang="tr-TR" sz="2400" b="1" dirty="0">
                <a:solidFill>
                  <a:schemeClr val="accent5"/>
                </a:solidFill>
              </a:rPr>
              <a:t>Hemodiyalizi hemşiresi </a:t>
            </a:r>
            <a:r>
              <a:rPr lang="tr-TR" sz="2400" dirty="0"/>
              <a:t>hastasının hemodiyaliz tedavisi uygulamalarını gerçekleştiren  bakım odaklı olan hastanın tedaviye katılımını sağlayarak sağlık durumunu koruması ve iyileşmesine yardımcı olarak sürekli eğitim almasını sağlayan kişidir. </a:t>
            </a:r>
          </a:p>
        </p:txBody>
      </p:sp>
      <p:sp>
        <p:nvSpPr>
          <p:cNvPr id="8" name="Sağ Ok 7"/>
          <p:cNvSpPr/>
          <p:nvPr/>
        </p:nvSpPr>
        <p:spPr>
          <a:xfrm>
            <a:off x="1016000" y="3415554"/>
            <a:ext cx="6335155" cy="3057831"/>
          </a:xfrm>
          <a:prstGeom prst="rightArrow">
            <a:avLst>
              <a:gd name="adj1" fmla="val 50000"/>
              <a:gd name="adj2" fmla="val 443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a:t>Hasta bakımı, </a:t>
            </a:r>
            <a:r>
              <a:rPr lang="tr-TR" sz="2800" dirty="0" err="1"/>
              <a:t>Yönetim,</a:t>
            </a:r>
            <a:r>
              <a:rPr lang="tr-TR" sz="2800" b="1" dirty="0" err="1"/>
              <a:t>Eğitim</a:t>
            </a:r>
            <a:r>
              <a:rPr lang="tr-TR" sz="2800" dirty="0" err="1"/>
              <a:t>,Araştırma</a:t>
            </a:r>
            <a:endParaRPr lang="tr-TR" sz="2800" dirty="0"/>
          </a:p>
        </p:txBody>
      </p:sp>
      <p:pic>
        <p:nvPicPr>
          <p:cNvPr id="9" name="Resim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5529" y="932329"/>
            <a:ext cx="3792072" cy="5065059"/>
          </a:xfrm>
          <a:prstGeom prst="rect">
            <a:avLst/>
          </a:prstGeom>
        </p:spPr>
      </p:pic>
    </p:spTree>
    <p:extLst>
      <p:ext uri="{BB962C8B-B14F-4D97-AF65-F5344CB8AC3E}">
        <p14:creationId xmlns:p14="http://schemas.microsoft.com/office/powerpoint/2010/main" val="2680520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F2BD5D-4FD6-40F4-97A5-E874666755A0}"/>
              </a:ext>
            </a:extLst>
          </p:cNvPr>
          <p:cNvPicPr>
            <a:picLocks noChangeAspect="1"/>
          </p:cNvPicPr>
          <p:nvPr/>
        </p:nvPicPr>
        <p:blipFill>
          <a:blip r:embed="rId2"/>
          <a:stretch>
            <a:fillRect/>
          </a:stretch>
        </p:blipFill>
        <p:spPr>
          <a:xfrm>
            <a:off x="163709" y="979303"/>
            <a:ext cx="11798443" cy="5691319"/>
          </a:xfrm>
          <a:prstGeom prst="rect">
            <a:avLst/>
          </a:prstGeom>
        </p:spPr>
      </p:pic>
      <p:sp>
        <p:nvSpPr>
          <p:cNvPr id="4" name="Unvan 3"/>
          <p:cNvSpPr>
            <a:spLocks noGrp="1"/>
          </p:cNvSpPr>
          <p:nvPr>
            <p:ph type="title"/>
          </p:nvPr>
        </p:nvSpPr>
        <p:spPr/>
        <p:txBody>
          <a:bodyPr/>
          <a:lstStyle/>
          <a:p>
            <a:r>
              <a:rPr lang="tr-TR" dirty="0"/>
              <a:t>DAMARSAL GİRİŞ YOLLARI </a:t>
            </a:r>
          </a:p>
        </p:txBody>
      </p:sp>
    </p:spTree>
    <p:extLst>
      <p:ext uri="{BB962C8B-B14F-4D97-AF65-F5344CB8AC3E}">
        <p14:creationId xmlns:p14="http://schemas.microsoft.com/office/powerpoint/2010/main" val="2896387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925929-86DF-4161-BF6C-599131F7B689}"/>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4D208056-C469-4FA9-9BEE-84EFB774FE56}"/>
              </a:ext>
            </a:extLst>
          </p:cNvPr>
          <p:cNvPicPr>
            <a:picLocks noGrp="1" noChangeAspect="1"/>
          </p:cNvPicPr>
          <p:nvPr>
            <p:ph idx="1"/>
          </p:nvPr>
        </p:nvPicPr>
        <p:blipFill>
          <a:blip r:embed="rId2"/>
          <a:stretch>
            <a:fillRect/>
          </a:stretch>
        </p:blipFill>
        <p:spPr>
          <a:xfrm>
            <a:off x="723394" y="1327558"/>
            <a:ext cx="8297433" cy="5010849"/>
          </a:xfrm>
        </p:spPr>
      </p:pic>
      <p:sp>
        <p:nvSpPr>
          <p:cNvPr id="7" name="Metin kutusu 6">
            <a:extLst>
              <a:ext uri="{FF2B5EF4-FFF2-40B4-BE49-F238E27FC236}">
                <a16:creationId xmlns:a16="http://schemas.microsoft.com/office/drawing/2014/main" id="{71E2FDE0-32EE-486E-AB97-06015ADCDEF6}"/>
              </a:ext>
            </a:extLst>
          </p:cNvPr>
          <p:cNvSpPr txBox="1"/>
          <p:nvPr/>
        </p:nvSpPr>
        <p:spPr>
          <a:xfrm>
            <a:off x="9467557" y="3038623"/>
            <a:ext cx="2001049" cy="830997"/>
          </a:xfrm>
          <a:prstGeom prst="rect">
            <a:avLst/>
          </a:prstGeom>
          <a:noFill/>
        </p:spPr>
        <p:txBody>
          <a:bodyPr wrap="square" rtlCol="0">
            <a:spAutoFit/>
          </a:bodyPr>
          <a:lstStyle/>
          <a:p>
            <a:r>
              <a:rPr lang="tr-TR" sz="2400" dirty="0" err="1"/>
              <a:t>Katater</a:t>
            </a:r>
            <a:r>
              <a:rPr lang="tr-TR" sz="2400" dirty="0"/>
              <a:t> ve Maliyet Analizi</a:t>
            </a:r>
          </a:p>
        </p:txBody>
      </p:sp>
    </p:spTree>
    <p:extLst>
      <p:ext uri="{BB962C8B-B14F-4D97-AF65-F5344CB8AC3E}">
        <p14:creationId xmlns:p14="http://schemas.microsoft.com/office/powerpoint/2010/main" val="3076163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07932D-B9C2-4653-9249-9127B560A6B5}"/>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endParaRPr lang="tr-TR" dirty="0"/>
          </a:p>
        </p:txBody>
      </p:sp>
      <p:pic>
        <p:nvPicPr>
          <p:cNvPr id="5" name="İçerik Yer Tutucusu 4">
            <a:extLst>
              <a:ext uri="{FF2B5EF4-FFF2-40B4-BE49-F238E27FC236}">
                <a16:creationId xmlns:a16="http://schemas.microsoft.com/office/drawing/2014/main" id="{10CA8383-11C0-4A85-B0D0-176C40692107}"/>
              </a:ext>
            </a:extLst>
          </p:cNvPr>
          <p:cNvPicPr>
            <a:picLocks noGrp="1" noChangeAspect="1"/>
          </p:cNvPicPr>
          <p:nvPr>
            <p:ph idx="1"/>
          </p:nvPr>
        </p:nvPicPr>
        <p:blipFill>
          <a:blip r:embed="rId2"/>
          <a:stretch>
            <a:fillRect/>
          </a:stretch>
        </p:blipFill>
        <p:spPr>
          <a:xfrm>
            <a:off x="915656" y="2075782"/>
            <a:ext cx="8221222" cy="4782217"/>
          </a:xfrm>
        </p:spPr>
      </p:pic>
      <p:sp>
        <p:nvSpPr>
          <p:cNvPr id="8" name="Metin kutusu 7">
            <a:extLst>
              <a:ext uri="{FF2B5EF4-FFF2-40B4-BE49-F238E27FC236}">
                <a16:creationId xmlns:a16="http://schemas.microsoft.com/office/drawing/2014/main" id="{9FAA09D9-2648-4518-88C8-63AF99366E25}"/>
              </a:ext>
            </a:extLst>
          </p:cNvPr>
          <p:cNvSpPr txBox="1"/>
          <p:nvPr/>
        </p:nvSpPr>
        <p:spPr>
          <a:xfrm>
            <a:off x="7765366" y="2785403"/>
            <a:ext cx="4051495" cy="369332"/>
          </a:xfrm>
          <a:prstGeom prst="rect">
            <a:avLst/>
          </a:prstGeom>
          <a:noFill/>
        </p:spPr>
        <p:txBody>
          <a:bodyPr wrap="square" rtlCol="0">
            <a:spAutoFit/>
          </a:bodyPr>
          <a:lstStyle/>
          <a:p>
            <a:r>
              <a:rPr lang="tr-TR" b="1" dirty="0"/>
              <a:t>Diyalizde Enfeksiyon Kontrol Önlemleri </a:t>
            </a:r>
          </a:p>
        </p:txBody>
      </p:sp>
      <p:pic>
        <p:nvPicPr>
          <p:cNvPr id="10" name="Resim 9">
            <a:extLst>
              <a:ext uri="{FF2B5EF4-FFF2-40B4-BE49-F238E27FC236}">
                <a16:creationId xmlns:a16="http://schemas.microsoft.com/office/drawing/2014/main" id="{08CB6610-4991-4EA4-BFEB-418EA865653B}"/>
              </a:ext>
            </a:extLst>
          </p:cNvPr>
          <p:cNvPicPr>
            <a:picLocks noChangeAspect="1"/>
          </p:cNvPicPr>
          <p:nvPr/>
        </p:nvPicPr>
        <p:blipFill>
          <a:blip r:embed="rId3"/>
          <a:stretch>
            <a:fillRect/>
          </a:stretch>
        </p:blipFill>
        <p:spPr>
          <a:xfrm>
            <a:off x="268243" y="704327"/>
            <a:ext cx="8335538" cy="1667108"/>
          </a:xfrm>
          <a:prstGeom prst="rect">
            <a:avLst/>
          </a:prstGeom>
        </p:spPr>
      </p:pic>
    </p:spTree>
    <p:extLst>
      <p:ext uri="{BB962C8B-B14F-4D97-AF65-F5344CB8AC3E}">
        <p14:creationId xmlns:p14="http://schemas.microsoft.com/office/powerpoint/2010/main" val="2620775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pic>
        <p:nvPicPr>
          <p:cNvPr id="5" name="Resim 4">
            <a:extLst>
              <a:ext uri="{FF2B5EF4-FFF2-40B4-BE49-F238E27FC236}">
                <a16:creationId xmlns:a16="http://schemas.microsoft.com/office/drawing/2014/main" id="{0FA73DD6-A14C-4363-BFC4-7E2B443A400B}"/>
              </a:ext>
            </a:extLst>
          </p:cNvPr>
          <p:cNvPicPr>
            <a:picLocks noChangeAspect="1"/>
          </p:cNvPicPr>
          <p:nvPr/>
        </p:nvPicPr>
        <p:blipFill rotWithShape="1">
          <a:blip r:embed="rId2"/>
          <a:srcRect l="29167" t="20727" r="8333" b="16174"/>
          <a:stretch/>
        </p:blipFill>
        <p:spPr>
          <a:xfrm>
            <a:off x="943426" y="976923"/>
            <a:ext cx="10058401" cy="5423876"/>
          </a:xfrm>
          <a:prstGeom prst="rect">
            <a:avLst/>
          </a:prstGeom>
        </p:spPr>
      </p:pic>
    </p:spTree>
    <p:extLst>
      <p:ext uri="{BB962C8B-B14F-4D97-AF65-F5344CB8AC3E}">
        <p14:creationId xmlns:p14="http://schemas.microsoft.com/office/powerpoint/2010/main" val="85657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pic>
        <p:nvPicPr>
          <p:cNvPr id="4" name="Resim 3">
            <a:extLst>
              <a:ext uri="{FF2B5EF4-FFF2-40B4-BE49-F238E27FC236}">
                <a16:creationId xmlns:a16="http://schemas.microsoft.com/office/drawing/2014/main" id="{55598F1A-2C02-4171-B7C5-EE23FF19C46D}"/>
              </a:ext>
            </a:extLst>
          </p:cNvPr>
          <p:cNvPicPr>
            <a:picLocks noChangeAspect="1"/>
          </p:cNvPicPr>
          <p:nvPr/>
        </p:nvPicPr>
        <p:blipFill rotWithShape="1">
          <a:blip r:embed="rId2"/>
          <a:srcRect l="32976" t="24961" r="11667" b="18503"/>
          <a:stretch/>
        </p:blipFill>
        <p:spPr>
          <a:xfrm>
            <a:off x="1001484" y="1219199"/>
            <a:ext cx="8897748" cy="5109029"/>
          </a:xfrm>
          <a:prstGeom prst="rect">
            <a:avLst/>
          </a:prstGeom>
        </p:spPr>
      </p:pic>
      <p:sp>
        <p:nvSpPr>
          <p:cNvPr id="6" name="Metin kutusu 5">
            <a:extLst>
              <a:ext uri="{FF2B5EF4-FFF2-40B4-BE49-F238E27FC236}">
                <a16:creationId xmlns:a16="http://schemas.microsoft.com/office/drawing/2014/main" id="{5CB3E07D-9B31-444F-83CB-798D59199706}"/>
              </a:ext>
            </a:extLst>
          </p:cNvPr>
          <p:cNvSpPr txBox="1"/>
          <p:nvPr/>
        </p:nvSpPr>
        <p:spPr>
          <a:xfrm>
            <a:off x="10120473" y="3296264"/>
            <a:ext cx="1716945" cy="646331"/>
          </a:xfrm>
          <a:prstGeom prst="rect">
            <a:avLst/>
          </a:prstGeom>
          <a:noFill/>
        </p:spPr>
        <p:txBody>
          <a:bodyPr wrap="none" rtlCol="0">
            <a:spAutoFit/>
          </a:bodyPr>
          <a:lstStyle/>
          <a:p>
            <a:r>
              <a:rPr lang="tr-TR" b="1" dirty="0" err="1"/>
              <a:t>Kateter</a:t>
            </a:r>
            <a:r>
              <a:rPr lang="tr-TR" b="1" dirty="0"/>
              <a:t> </a:t>
            </a:r>
            <a:r>
              <a:rPr lang="tr-TR" b="1" dirty="0" err="1"/>
              <a:t>hub</a:t>
            </a:r>
            <a:endParaRPr lang="tr-TR" b="1" dirty="0"/>
          </a:p>
          <a:p>
            <a:r>
              <a:rPr lang="tr-TR" b="1" dirty="0"/>
              <a:t> dezenfeksiyonu</a:t>
            </a:r>
          </a:p>
        </p:txBody>
      </p:sp>
    </p:spTree>
    <p:extLst>
      <p:ext uri="{BB962C8B-B14F-4D97-AF65-F5344CB8AC3E}">
        <p14:creationId xmlns:p14="http://schemas.microsoft.com/office/powerpoint/2010/main" val="2382138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sp>
        <p:nvSpPr>
          <p:cNvPr id="6" name="Metin kutusu 5">
            <a:extLst>
              <a:ext uri="{FF2B5EF4-FFF2-40B4-BE49-F238E27FC236}">
                <a16:creationId xmlns:a16="http://schemas.microsoft.com/office/drawing/2014/main" id="{5CB3E07D-9B31-444F-83CB-798D59199706}"/>
              </a:ext>
            </a:extLst>
          </p:cNvPr>
          <p:cNvSpPr txBox="1"/>
          <p:nvPr/>
        </p:nvSpPr>
        <p:spPr>
          <a:xfrm>
            <a:off x="10120473" y="3296264"/>
            <a:ext cx="1938864" cy="646331"/>
          </a:xfrm>
          <a:prstGeom prst="rect">
            <a:avLst/>
          </a:prstGeom>
          <a:noFill/>
        </p:spPr>
        <p:txBody>
          <a:bodyPr wrap="none" rtlCol="0">
            <a:spAutoFit/>
          </a:bodyPr>
          <a:lstStyle/>
          <a:p>
            <a:r>
              <a:rPr lang="tr-TR" b="1" dirty="0" err="1"/>
              <a:t>Kateter</a:t>
            </a:r>
            <a:r>
              <a:rPr lang="tr-TR" b="1" dirty="0"/>
              <a:t> pansuman</a:t>
            </a:r>
          </a:p>
          <a:p>
            <a:r>
              <a:rPr lang="tr-TR" b="1" dirty="0"/>
              <a:t> materyali</a:t>
            </a:r>
          </a:p>
        </p:txBody>
      </p:sp>
      <p:pic>
        <p:nvPicPr>
          <p:cNvPr id="5" name="Resim 4">
            <a:extLst>
              <a:ext uri="{FF2B5EF4-FFF2-40B4-BE49-F238E27FC236}">
                <a16:creationId xmlns:a16="http://schemas.microsoft.com/office/drawing/2014/main" id="{165AF772-F35C-4C67-A7A3-6A68A4918710}"/>
              </a:ext>
            </a:extLst>
          </p:cNvPr>
          <p:cNvPicPr>
            <a:picLocks noChangeAspect="1"/>
          </p:cNvPicPr>
          <p:nvPr/>
        </p:nvPicPr>
        <p:blipFill rotWithShape="1">
          <a:blip r:embed="rId2"/>
          <a:srcRect l="33750" t="23428" r="12783" b="23213"/>
          <a:stretch/>
        </p:blipFill>
        <p:spPr>
          <a:xfrm>
            <a:off x="354582" y="1184571"/>
            <a:ext cx="9401805" cy="5275221"/>
          </a:xfrm>
          <a:prstGeom prst="rect">
            <a:avLst/>
          </a:prstGeom>
        </p:spPr>
      </p:pic>
    </p:spTree>
    <p:extLst>
      <p:ext uri="{BB962C8B-B14F-4D97-AF65-F5344CB8AC3E}">
        <p14:creationId xmlns:p14="http://schemas.microsoft.com/office/powerpoint/2010/main" val="2499879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sp>
        <p:nvSpPr>
          <p:cNvPr id="6" name="Metin kutusu 5">
            <a:extLst>
              <a:ext uri="{FF2B5EF4-FFF2-40B4-BE49-F238E27FC236}">
                <a16:creationId xmlns:a16="http://schemas.microsoft.com/office/drawing/2014/main" id="{5CB3E07D-9B31-444F-83CB-798D59199706}"/>
              </a:ext>
            </a:extLst>
          </p:cNvPr>
          <p:cNvSpPr txBox="1"/>
          <p:nvPr/>
        </p:nvSpPr>
        <p:spPr>
          <a:xfrm>
            <a:off x="9633773" y="3296264"/>
            <a:ext cx="2308261" cy="646331"/>
          </a:xfrm>
          <a:prstGeom prst="rect">
            <a:avLst/>
          </a:prstGeom>
          <a:noFill/>
        </p:spPr>
        <p:txBody>
          <a:bodyPr wrap="none" rtlCol="0">
            <a:spAutoFit/>
          </a:bodyPr>
          <a:lstStyle/>
          <a:p>
            <a:r>
              <a:rPr lang="tr-TR" b="1" dirty="0"/>
              <a:t>Antiseptik </a:t>
            </a:r>
          </a:p>
          <a:p>
            <a:r>
              <a:rPr lang="tr-TR" b="1" dirty="0" err="1"/>
              <a:t>Antimikrobiyal</a:t>
            </a:r>
            <a:r>
              <a:rPr lang="tr-TR" b="1" dirty="0"/>
              <a:t> ajanlar</a:t>
            </a:r>
          </a:p>
        </p:txBody>
      </p:sp>
      <p:pic>
        <p:nvPicPr>
          <p:cNvPr id="8" name="Resim 7">
            <a:extLst>
              <a:ext uri="{FF2B5EF4-FFF2-40B4-BE49-F238E27FC236}">
                <a16:creationId xmlns:a16="http://schemas.microsoft.com/office/drawing/2014/main" id="{69637597-E71B-4B0D-9EC0-1E9EF44D618B}"/>
              </a:ext>
            </a:extLst>
          </p:cNvPr>
          <p:cNvPicPr>
            <a:picLocks noChangeAspect="1"/>
          </p:cNvPicPr>
          <p:nvPr/>
        </p:nvPicPr>
        <p:blipFill rotWithShape="1">
          <a:blip r:embed="rId2"/>
          <a:srcRect l="34475" t="27301" r="12177" b="22782"/>
          <a:stretch/>
        </p:blipFill>
        <p:spPr>
          <a:xfrm>
            <a:off x="838200" y="1430593"/>
            <a:ext cx="8662705" cy="4557251"/>
          </a:xfrm>
          <a:prstGeom prst="rect">
            <a:avLst/>
          </a:prstGeom>
        </p:spPr>
      </p:pic>
    </p:spTree>
    <p:extLst>
      <p:ext uri="{BB962C8B-B14F-4D97-AF65-F5344CB8AC3E}">
        <p14:creationId xmlns:p14="http://schemas.microsoft.com/office/powerpoint/2010/main" val="1573291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sp>
        <p:nvSpPr>
          <p:cNvPr id="6" name="Metin kutusu 5">
            <a:extLst>
              <a:ext uri="{FF2B5EF4-FFF2-40B4-BE49-F238E27FC236}">
                <a16:creationId xmlns:a16="http://schemas.microsoft.com/office/drawing/2014/main" id="{5CB3E07D-9B31-444F-83CB-798D59199706}"/>
              </a:ext>
            </a:extLst>
          </p:cNvPr>
          <p:cNvSpPr txBox="1"/>
          <p:nvPr/>
        </p:nvSpPr>
        <p:spPr>
          <a:xfrm>
            <a:off x="9633773" y="3296264"/>
            <a:ext cx="2025619" cy="369332"/>
          </a:xfrm>
          <a:prstGeom prst="rect">
            <a:avLst/>
          </a:prstGeom>
          <a:noFill/>
        </p:spPr>
        <p:txBody>
          <a:bodyPr wrap="none" rtlCol="0">
            <a:spAutoFit/>
          </a:bodyPr>
          <a:lstStyle/>
          <a:p>
            <a:r>
              <a:rPr lang="tr-TR" b="1" dirty="0"/>
              <a:t>Kapama solüsyonu </a:t>
            </a:r>
          </a:p>
        </p:txBody>
      </p:sp>
      <p:pic>
        <p:nvPicPr>
          <p:cNvPr id="4" name="Resim 3">
            <a:extLst>
              <a:ext uri="{FF2B5EF4-FFF2-40B4-BE49-F238E27FC236}">
                <a16:creationId xmlns:a16="http://schemas.microsoft.com/office/drawing/2014/main" id="{C1958E51-493F-45E2-A3BF-49699C74C4CB}"/>
              </a:ext>
            </a:extLst>
          </p:cNvPr>
          <p:cNvPicPr>
            <a:picLocks noChangeAspect="1"/>
          </p:cNvPicPr>
          <p:nvPr/>
        </p:nvPicPr>
        <p:blipFill rotWithShape="1">
          <a:blip r:embed="rId2"/>
          <a:srcRect l="34476" t="34401" r="13508" b="12024"/>
          <a:stretch/>
        </p:blipFill>
        <p:spPr>
          <a:xfrm>
            <a:off x="412954" y="1253612"/>
            <a:ext cx="8684967" cy="5029201"/>
          </a:xfrm>
          <a:prstGeom prst="rect">
            <a:avLst/>
          </a:prstGeom>
        </p:spPr>
      </p:pic>
    </p:spTree>
    <p:extLst>
      <p:ext uri="{BB962C8B-B14F-4D97-AF65-F5344CB8AC3E}">
        <p14:creationId xmlns:p14="http://schemas.microsoft.com/office/powerpoint/2010/main" val="2631541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sp>
        <p:nvSpPr>
          <p:cNvPr id="6" name="Metin kutusu 5">
            <a:extLst>
              <a:ext uri="{FF2B5EF4-FFF2-40B4-BE49-F238E27FC236}">
                <a16:creationId xmlns:a16="http://schemas.microsoft.com/office/drawing/2014/main" id="{5CB3E07D-9B31-444F-83CB-798D59199706}"/>
              </a:ext>
            </a:extLst>
          </p:cNvPr>
          <p:cNvSpPr txBox="1"/>
          <p:nvPr/>
        </p:nvSpPr>
        <p:spPr>
          <a:xfrm>
            <a:off x="9633773" y="3296264"/>
            <a:ext cx="1972720" cy="646331"/>
          </a:xfrm>
          <a:prstGeom prst="rect">
            <a:avLst/>
          </a:prstGeom>
          <a:noFill/>
        </p:spPr>
        <p:txBody>
          <a:bodyPr wrap="none" rtlCol="0">
            <a:spAutoFit/>
          </a:bodyPr>
          <a:lstStyle/>
          <a:p>
            <a:r>
              <a:rPr lang="tr-TR" b="1" dirty="0"/>
              <a:t>Kapama solüsyonu</a:t>
            </a:r>
          </a:p>
          <a:p>
            <a:r>
              <a:rPr lang="tr-TR" b="1" dirty="0"/>
              <a:t>etkinliği </a:t>
            </a:r>
          </a:p>
        </p:txBody>
      </p:sp>
      <p:pic>
        <p:nvPicPr>
          <p:cNvPr id="5" name="Resim 4">
            <a:extLst>
              <a:ext uri="{FF2B5EF4-FFF2-40B4-BE49-F238E27FC236}">
                <a16:creationId xmlns:a16="http://schemas.microsoft.com/office/drawing/2014/main" id="{D319F056-4731-4CB7-91E6-B0DC38EC1992}"/>
              </a:ext>
            </a:extLst>
          </p:cNvPr>
          <p:cNvPicPr>
            <a:picLocks noChangeAspect="1"/>
          </p:cNvPicPr>
          <p:nvPr/>
        </p:nvPicPr>
        <p:blipFill rotWithShape="1">
          <a:blip r:embed="rId2"/>
          <a:srcRect l="32857" t="27714" r="12024" b="13633"/>
          <a:stretch/>
        </p:blipFill>
        <p:spPr>
          <a:xfrm>
            <a:off x="232229" y="904352"/>
            <a:ext cx="9211460" cy="5510961"/>
          </a:xfrm>
          <a:prstGeom prst="rect">
            <a:avLst/>
          </a:prstGeom>
        </p:spPr>
      </p:pic>
    </p:spTree>
    <p:extLst>
      <p:ext uri="{BB962C8B-B14F-4D97-AF65-F5344CB8AC3E}">
        <p14:creationId xmlns:p14="http://schemas.microsoft.com/office/powerpoint/2010/main" val="3640560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A579-918C-4C61-ACE9-E20F0C9AB193}"/>
              </a:ext>
            </a:extLst>
          </p:cNvPr>
          <p:cNvSpPr>
            <a:spLocks noGrp="1"/>
          </p:cNvSpPr>
          <p:nvPr>
            <p:ph type="title"/>
          </p:nvPr>
        </p:nvSpPr>
        <p:spPr/>
        <p:txBody>
          <a:bodyPr/>
          <a:lstStyle/>
          <a:p>
            <a:r>
              <a:rPr lang="tr-TR" dirty="0" err="1">
                <a:latin typeface="+mj-lt"/>
              </a:rPr>
              <a:t>Kateter</a:t>
            </a:r>
            <a:r>
              <a:rPr lang="tr-TR" dirty="0">
                <a:latin typeface="+mj-lt"/>
              </a:rPr>
              <a:t> Bakımında Kanıta Dayalı Uygulamalar</a:t>
            </a:r>
          </a:p>
        </p:txBody>
      </p:sp>
      <p:sp>
        <p:nvSpPr>
          <p:cNvPr id="6" name="Metin kutusu 5">
            <a:extLst>
              <a:ext uri="{FF2B5EF4-FFF2-40B4-BE49-F238E27FC236}">
                <a16:creationId xmlns:a16="http://schemas.microsoft.com/office/drawing/2014/main" id="{5CB3E07D-9B31-444F-83CB-798D59199706}"/>
              </a:ext>
            </a:extLst>
          </p:cNvPr>
          <p:cNvSpPr txBox="1"/>
          <p:nvPr/>
        </p:nvSpPr>
        <p:spPr>
          <a:xfrm>
            <a:off x="9633773" y="3296264"/>
            <a:ext cx="1475725" cy="369332"/>
          </a:xfrm>
          <a:prstGeom prst="rect">
            <a:avLst/>
          </a:prstGeom>
          <a:noFill/>
        </p:spPr>
        <p:txBody>
          <a:bodyPr wrap="none" rtlCol="0">
            <a:spAutoFit/>
          </a:bodyPr>
          <a:lstStyle/>
          <a:p>
            <a:r>
              <a:rPr lang="tr-TR" b="1" dirty="0"/>
              <a:t>CDC </a:t>
            </a:r>
            <a:r>
              <a:rPr lang="tr-TR" b="1" dirty="0" err="1"/>
              <a:t>Checklist</a:t>
            </a:r>
            <a:endParaRPr lang="tr-TR" b="1" dirty="0"/>
          </a:p>
        </p:txBody>
      </p:sp>
      <p:pic>
        <p:nvPicPr>
          <p:cNvPr id="4" name="Resim 3">
            <a:extLst>
              <a:ext uri="{FF2B5EF4-FFF2-40B4-BE49-F238E27FC236}">
                <a16:creationId xmlns:a16="http://schemas.microsoft.com/office/drawing/2014/main" id="{C524327E-6D95-4E58-B9BA-867B83797873}"/>
              </a:ext>
            </a:extLst>
          </p:cNvPr>
          <p:cNvPicPr>
            <a:picLocks noChangeAspect="1"/>
          </p:cNvPicPr>
          <p:nvPr/>
        </p:nvPicPr>
        <p:blipFill rotWithShape="1">
          <a:blip r:embed="rId2"/>
          <a:srcRect l="32738" t="18821" r="12738" b="7070"/>
          <a:stretch/>
        </p:blipFill>
        <p:spPr>
          <a:xfrm>
            <a:off x="585507" y="1079428"/>
            <a:ext cx="7165122" cy="5475531"/>
          </a:xfrm>
          <a:prstGeom prst="rect">
            <a:avLst/>
          </a:prstGeom>
        </p:spPr>
      </p:pic>
    </p:spTree>
    <p:extLst>
      <p:ext uri="{BB962C8B-B14F-4D97-AF65-F5344CB8AC3E}">
        <p14:creationId xmlns:p14="http://schemas.microsoft.com/office/powerpoint/2010/main" val="1383372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5CB3E07D-9B31-444F-83CB-798D59199706}"/>
              </a:ext>
            </a:extLst>
          </p:cNvPr>
          <p:cNvSpPr txBox="1"/>
          <p:nvPr/>
        </p:nvSpPr>
        <p:spPr>
          <a:xfrm>
            <a:off x="8542392" y="3429000"/>
            <a:ext cx="2768900" cy="369332"/>
          </a:xfrm>
          <a:prstGeom prst="rect">
            <a:avLst/>
          </a:prstGeom>
          <a:noFill/>
        </p:spPr>
        <p:txBody>
          <a:bodyPr wrap="none" rtlCol="0">
            <a:spAutoFit/>
          </a:bodyPr>
          <a:lstStyle/>
          <a:p>
            <a:r>
              <a:rPr lang="tr-TR" b="1" dirty="0"/>
              <a:t>Hasta damar yolu güvenliği</a:t>
            </a:r>
          </a:p>
        </p:txBody>
      </p:sp>
      <p:pic>
        <p:nvPicPr>
          <p:cNvPr id="5" name="Resim 4">
            <a:extLst>
              <a:ext uri="{FF2B5EF4-FFF2-40B4-BE49-F238E27FC236}">
                <a16:creationId xmlns:a16="http://schemas.microsoft.com/office/drawing/2014/main" id="{918578DF-44F5-412C-BEBB-90ACF8D7F6EB}"/>
              </a:ext>
            </a:extLst>
          </p:cNvPr>
          <p:cNvPicPr>
            <a:picLocks noChangeAspect="1"/>
          </p:cNvPicPr>
          <p:nvPr/>
        </p:nvPicPr>
        <p:blipFill rotWithShape="1">
          <a:blip r:embed="rId2"/>
          <a:srcRect l="33214" t="22631" r="12143" b="9822"/>
          <a:stretch/>
        </p:blipFill>
        <p:spPr>
          <a:xfrm>
            <a:off x="329615" y="959930"/>
            <a:ext cx="7914733" cy="5500653"/>
          </a:xfrm>
          <a:prstGeom prst="rect">
            <a:avLst/>
          </a:prstGeom>
        </p:spPr>
      </p:pic>
    </p:spTree>
    <p:extLst>
      <p:ext uri="{BB962C8B-B14F-4D97-AF65-F5344CB8AC3E}">
        <p14:creationId xmlns:p14="http://schemas.microsoft.com/office/powerpoint/2010/main" val="2033495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B012B442-A2C2-B57E-AF4B-FE80C4883D57}"/>
              </a:ext>
            </a:extLst>
          </p:cNvPr>
          <p:cNvSpPr>
            <a:spLocks noGrp="1" noChangeArrowheads="1"/>
          </p:cNvSpPr>
          <p:nvPr>
            <p:ph type="title"/>
          </p:nvPr>
        </p:nvSpPr>
        <p:spPr/>
        <p:txBody>
          <a:bodyPr/>
          <a:lstStyle/>
          <a:p>
            <a:pPr eaLnBrk="1" hangingPunct="1">
              <a:defRPr/>
            </a:pPr>
            <a:r>
              <a:rPr lang="tr-TR" altLang="tr-TR" sz="3200"/>
              <a:t>HD dozu ve prognoz</a:t>
            </a:r>
            <a:endParaRPr lang="en-US" altLang="tr-TR" sz="3200"/>
          </a:p>
        </p:txBody>
      </p:sp>
      <p:sp>
        <p:nvSpPr>
          <p:cNvPr id="108547" name="Rectangle 3">
            <a:extLst>
              <a:ext uri="{FF2B5EF4-FFF2-40B4-BE49-F238E27FC236}">
                <a16:creationId xmlns:a16="http://schemas.microsoft.com/office/drawing/2014/main" id="{FC3AD749-8CC1-7622-5CFF-14E0E94E513E}"/>
              </a:ext>
            </a:extLst>
          </p:cNvPr>
          <p:cNvSpPr>
            <a:spLocks noGrp="1" noChangeArrowheads="1"/>
          </p:cNvSpPr>
          <p:nvPr>
            <p:ph type="body" idx="1"/>
          </p:nvPr>
        </p:nvSpPr>
        <p:spPr>
          <a:xfrm>
            <a:off x="640080" y="1600200"/>
            <a:ext cx="10907486" cy="4495800"/>
          </a:xfrm>
        </p:spPr>
        <p:txBody>
          <a:bodyPr>
            <a:normAutofit/>
          </a:bodyPr>
          <a:lstStyle/>
          <a:p>
            <a:pPr eaLnBrk="1" hangingPunct="1">
              <a:defRPr/>
            </a:pPr>
            <a:r>
              <a:rPr lang="tr-TR" altLang="tr-TR" sz="2400" dirty="0">
                <a:latin typeface="+mn-lt"/>
              </a:rPr>
              <a:t>Uygulanan HD dozu ,hasta </a:t>
            </a:r>
            <a:r>
              <a:rPr lang="tr-TR" altLang="tr-TR" sz="2400" dirty="0" err="1">
                <a:latin typeface="+mn-lt"/>
              </a:rPr>
              <a:t>prognozu</a:t>
            </a:r>
            <a:r>
              <a:rPr lang="tr-TR" altLang="tr-TR" sz="2400" dirty="0">
                <a:latin typeface="+mn-lt"/>
              </a:rPr>
              <a:t> için önemli bir </a:t>
            </a:r>
            <a:r>
              <a:rPr lang="tr-TR" altLang="tr-TR" sz="2400" dirty="0" err="1">
                <a:latin typeface="+mn-lt"/>
              </a:rPr>
              <a:t>prediktördür</a:t>
            </a:r>
            <a:r>
              <a:rPr lang="tr-TR" altLang="tr-TR" sz="2400" dirty="0">
                <a:latin typeface="+mn-lt"/>
              </a:rPr>
              <a:t>.</a:t>
            </a:r>
          </a:p>
          <a:p>
            <a:pPr eaLnBrk="1" hangingPunct="1">
              <a:defRPr/>
            </a:pPr>
            <a:r>
              <a:rPr lang="tr-TR" altLang="tr-TR" sz="2400" dirty="0">
                <a:latin typeface="+mn-lt"/>
              </a:rPr>
              <a:t>Veriler , </a:t>
            </a:r>
            <a:r>
              <a:rPr lang="tr-TR" altLang="tr-TR" sz="2400" dirty="0" err="1">
                <a:latin typeface="+mn-lt"/>
              </a:rPr>
              <a:t>Kt</a:t>
            </a:r>
            <a:r>
              <a:rPr lang="tr-TR" altLang="tr-TR" sz="2400" dirty="0">
                <a:latin typeface="+mn-lt"/>
              </a:rPr>
              <a:t>/V’de her 0.1-1.2 artış için mortalitenin %7 azaldığını göstermiştir.</a:t>
            </a:r>
          </a:p>
          <a:p>
            <a:pPr eaLnBrk="1" hangingPunct="1">
              <a:defRPr/>
            </a:pPr>
            <a:r>
              <a:rPr lang="tr-TR" altLang="tr-TR" sz="2400" dirty="0">
                <a:latin typeface="+mn-lt"/>
              </a:rPr>
              <a:t>RPA(HD yeterlilik kuralları)ve NKF-K/DOQI ’ya göre </a:t>
            </a:r>
          </a:p>
          <a:p>
            <a:pPr eaLnBrk="1" hangingPunct="1">
              <a:defRPr/>
            </a:pPr>
            <a:endParaRPr lang="tr-TR" altLang="tr-TR" sz="2400" dirty="0">
              <a:latin typeface="+mn-lt"/>
            </a:endParaRPr>
          </a:p>
          <a:p>
            <a:pPr eaLnBrk="1" hangingPunct="1">
              <a:defRPr/>
            </a:pPr>
            <a:endParaRPr lang="tr-TR" altLang="tr-TR" sz="2400" dirty="0">
              <a:latin typeface="+mn-lt"/>
            </a:endParaRPr>
          </a:p>
          <a:p>
            <a:pPr marL="0" indent="0" eaLnBrk="1" hangingPunct="1">
              <a:buNone/>
              <a:defRPr/>
            </a:pPr>
            <a:r>
              <a:rPr lang="tr-TR" altLang="tr-TR" sz="2400" dirty="0">
                <a:latin typeface="+mn-lt"/>
              </a:rPr>
              <a:t>                                   </a:t>
            </a:r>
            <a:r>
              <a:rPr lang="tr-TR" altLang="tr-TR" sz="2400" b="1" u="sng" dirty="0" err="1">
                <a:latin typeface="+mn-lt"/>
              </a:rPr>
              <a:t>Kt</a:t>
            </a:r>
            <a:r>
              <a:rPr lang="tr-TR" altLang="tr-TR" sz="2400" b="1" u="sng" dirty="0">
                <a:latin typeface="+mn-lt"/>
              </a:rPr>
              <a:t>/V 1.2</a:t>
            </a:r>
            <a:r>
              <a:rPr lang="tr-TR" altLang="tr-TR" sz="2400" dirty="0">
                <a:latin typeface="+mn-lt"/>
              </a:rPr>
              <a:t> ,                                     </a:t>
            </a:r>
            <a:r>
              <a:rPr lang="tr-TR" altLang="tr-TR" sz="2400" b="1" u="sng" dirty="0">
                <a:latin typeface="+mn-lt"/>
              </a:rPr>
              <a:t>URR 0,65</a:t>
            </a:r>
            <a:r>
              <a:rPr lang="tr-TR" altLang="tr-TR" sz="2400" dirty="0">
                <a:latin typeface="+mn-lt"/>
              </a:rPr>
              <a:t>    </a:t>
            </a:r>
            <a:endParaRPr lang="en-US" altLang="tr-TR" sz="2400"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7E20B059-854B-D5CD-318A-3FFC16013159}"/>
              </a:ext>
            </a:extLst>
          </p:cNvPr>
          <p:cNvSpPr>
            <a:spLocks noGrp="1" noChangeArrowheads="1"/>
          </p:cNvSpPr>
          <p:nvPr>
            <p:ph type="title"/>
          </p:nvPr>
        </p:nvSpPr>
        <p:spPr/>
        <p:txBody>
          <a:bodyPr/>
          <a:lstStyle/>
          <a:p>
            <a:pPr eaLnBrk="1" hangingPunct="1">
              <a:defRPr/>
            </a:pPr>
            <a:r>
              <a:rPr lang="tr-TR" altLang="tr-TR" sz="3200" dirty="0" err="1"/>
              <a:t>Postdiyaliz</a:t>
            </a:r>
            <a:r>
              <a:rPr lang="tr-TR" altLang="tr-TR" sz="3200" dirty="0"/>
              <a:t> BUN örneği alımı </a:t>
            </a:r>
            <a:endParaRPr lang="en-US" altLang="tr-TR" sz="3200" dirty="0"/>
          </a:p>
        </p:txBody>
      </p:sp>
      <p:sp>
        <p:nvSpPr>
          <p:cNvPr id="2" name="İçerik Yer Tutucusu 1"/>
          <p:cNvSpPr>
            <a:spLocks noGrp="1"/>
          </p:cNvSpPr>
          <p:nvPr>
            <p:ph idx="1"/>
          </p:nvPr>
        </p:nvSpPr>
        <p:spPr>
          <a:xfrm>
            <a:off x="263237" y="1523999"/>
            <a:ext cx="11623964" cy="5500255"/>
          </a:xfrm>
        </p:spPr>
        <p:txBody>
          <a:bodyPr>
            <a:normAutofit/>
          </a:bodyPr>
          <a:lstStyle/>
          <a:p>
            <a:r>
              <a:rPr lang="tr-TR" sz="2400" dirty="0">
                <a:latin typeface="+mn-lt"/>
              </a:rPr>
              <a:t>Sadece kan pompasını diyalizin sonunda kan almadan önce durdurmak da bu problemi çözmez, çünkü karışık kan, giriş kan setinde yerinde “oynamadan kalır”. Kan pompasının durdurulmasından sonra giriş kan setinden alınan kan örneği karışmış kan değerlerini yansıtır.</a:t>
            </a:r>
          </a:p>
          <a:p>
            <a:endParaRPr lang="tr-TR" sz="2400" dirty="0">
              <a:latin typeface="+mn-lt"/>
            </a:endParaRPr>
          </a:p>
          <a:p>
            <a:r>
              <a:rPr lang="tr-TR" sz="2400" dirty="0">
                <a:latin typeface="+mn-lt"/>
              </a:rPr>
              <a:t>Bu problemden kaçınmayı sağlayacak diğer bir akılcı yöntem kan akım hızı olduğu gibi bırakılırken diyalizin sonunda 3 dakika süre ile </a:t>
            </a:r>
            <a:r>
              <a:rPr lang="tr-TR" sz="2400" dirty="0" err="1">
                <a:latin typeface="+mn-lt"/>
              </a:rPr>
              <a:t>diyalizat</a:t>
            </a:r>
            <a:r>
              <a:rPr lang="tr-TR" sz="2400" dirty="0">
                <a:latin typeface="+mn-lt"/>
              </a:rPr>
              <a:t> akımını kapamak (ya da </a:t>
            </a:r>
            <a:r>
              <a:rPr lang="tr-TR" sz="2400" dirty="0" err="1">
                <a:latin typeface="+mn-lt"/>
              </a:rPr>
              <a:t>diyalizat</a:t>
            </a:r>
            <a:r>
              <a:rPr lang="tr-TR" sz="2400" dirty="0">
                <a:latin typeface="+mn-lt"/>
              </a:rPr>
              <a:t> akımını “</a:t>
            </a:r>
            <a:r>
              <a:rPr lang="tr-TR" sz="2400" dirty="0" err="1">
                <a:latin typeface="+mn-lt"/>
              </a:rPr>
              <a:t>bypass”a</a:t>
            </a:r>
            <a:r>
              <a:rPr lang="tr-TR" sz="2400" dirty="0">
                <a:latin typeface="+mn-lt"/>
              </a:rPr>
              <a:t> almak)’tır. Üç dakika sonra </a:t>
            </a:r>
            <a:r>
              <a:rPr lang="tr-TR" sz="2400" dirty="0" err="1">
                <a:latin typeface="+mn-lt"/>
              </a:rPr>
              <a:t>diyalizeri</a:t>
            </a:r>
            <a:r>
              <a:rPr lang="tr-TR" sz="2400" dirty="0">
                <a:latin typeface="+mn-lt"/>
              </a:rPr>
              <a:t> terk eden kandaki BUN düzeyi </a:t>
            </a:r>
            <a:r>
              <a:rPr lang="tr-TR" sz="2400" dirty="0" err="1">
                <a:latin typeface="+mn-lt"/>
              </a:rPr>
              <a:t>diyalizere</a:t>
            </a:r>
            <a:r>
              <a:rPr lang="tr-TR" sz="2400" dirty="0">
                <a:latin typeface="+mn-lt"/>
              </a:rPr>
              <a:t> girmekte olan kandakine benzer ve bu durumda giriş BUN düzeyi hasta kanındaki BUN düzeyini yansıtır.</a:t>
            </a:r>
          </a:p>
        </p:txBody>
      </p:sp>
    </p:spTree>
    <p:extLst>
      <p:ext uri="{BB962C8B-B14F-4D97-AF65-F5344CB8AC3E}">
        <p14:creationId xmlns:p14="http://schemas.microsoft.com/office/powerpoint/2010/main" val="2973443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E24388C5-2990-8ADA-9763-42D8765F43F8}"/>
              </a:ext>
            </a:extLst>
          </p:cNvPr>
          <p:cNvSpPr>
            <a:spLocks noGrp="1" noChangeArrowheads="1"/>
          </p:cNvSpPr>
          <p:nvPr>
            <p:ph type="title"/>
          </p:nvPr>
        </p:nvSpPr>
        <p:spPr/>
        <p:txBody>
          <a:bodyPr/>
          <a:lstStyle/>
          <a:p>
            <a:pPr eaLnBrk="1" hangingPunct="1">
              <a:defRPr/>
            </a:pPr>
            <a:r>
              <a:rPr lang="tr-TR" altLang="tr-TR" sz="3200" dirty="0"/>
              <a:t>Damar yolu girişi(</a:t>
            </a:r>
            <a:r>
              <a:rPr lang="tr-TR" altLang="tr-TR" sz="3200" dirty="0" err="1"/>
              <a:t>access</a:t>
            </a:r>
            <a:r>
              <a:rPr lang="tr-TR" altLang="tr-TR" sz="3200" dirty="0"/>
              <a:t>) </a:t>
            </a:r>
            <a:r>
              <a:rPr lang="tr-TR" altLang="tr-TR" sz="3200" dirty="0" err="1"/>
              <a:t>resirkülasyonu</a:t>
            </a:r>
            <a:endParaRPr lang="en-US" altLang="tr-TR" sz="3200" dirty="0"/>
          </a:p>
        </p:txBody>
      </p:sp>
      <p:sp>
        <p:nvSpPr>
          <p:cNvPr id="92163" name="Rectangle 3">
            <a:extLst>
              <a:ext uri="{FF2B5EF4-FFF2-40B4-BE49-F238E27FC236}">
                <a16:creationId xmlns:a16="http://schemas.microsoft.com/office/drawing/2014/main" id="{D7C663CB-4E04-42D2-C6D9-A3DCB75B40F5}"/>
              </a:ext>
            </a:extLst>
          </p:cNvPr>
          <p:cNvSpPr>
            <a:spLocks noGrp="1" noChangeArrowheads="1"/>
          </p:cNvSpPr>
          <p:nvPr>
            <p:ph type="body" idx="1"/>
          </p:nvPr>
        </p:nvSpPr>
        <p:spPr>
          <a:xfrm>
            <a:off x="522514" y="904353"/>
            <a:ext cx="11168743" cy="5075760"/>
          </a:xfrm>
        </p:spPr>
        <p:txBody>
          <a:bodyPr>
            <a:normAutofit/>
          </a:bodyPr>
          <a:lstStyle/>
          <a:p>
            <a:pPr eaLnBrk="1" hangingPunct="1">
              <a:defRPr/>
            </a:pPr>
            <a:r>
              <a:rPr lang="tr-TR" altLang="tr-TR" sz="2400" dirty="0">
                <a:latin typeface="+mn-lt"/>
              </a:rPr>
              <a:t>BUN yükselmesinin ilk nedeni (10-15sn)</a:t>
            </a:r>
          </a:p>
          <a:p>
            <a:pPr eaLnBrk="1" hangingPunct="1">
              <a:defRPr/>
            </a:pPr>
            <a:r>
              <a:rPr lang="tr-TR" altLang="tr-TR" sz="2400" dirty="0" err="1">
                <a:latin typeface="+mn-lt"/>
              </a:rPr>
              <a:t>Prostetik</a:t>
            </a:r>
            <a:r>
              <a:rPr lang="tr-TR" altLang="tr-TR" sz="2400" dirty="0">
                <a:latin typeface="+mn-lt"/>
              </a:rPr>
              <a:t> </a:t>
            </a:r>
            <a:r>
              <a:rPr lang="tr-TR" altLang="tr-TR" sz="2400" dirty="0" err="1">
                <a:latin typeface="+mn-lt"/>
              </a:rPr>
              <a:t>greft</a:t>
            </a:r>
            <a:r>
              <a:rPr lang="tr-TR" altLang="tr-TR" sz="2400" dirty="0">
                <a:latin typeface="+mn-lt"/>
              </a:rPr>
              <a:t> </a:t>
            </a:r>
            <a:r>
              <a:rPr lang="tr-TR" altLang="tr-TR" sz="2400" dirty="0" err="1">
                <a:latin typeface="+mn-lt"/>
              </a:rPr>
              <a:t>venöz</a:t>
            </a:r>
            <a:r>
              <a:rPr lang="tr-TR" altLang="tr-TR" sz="2400" dirty="0">
                <a:latin typeface="+mn-lt"/>
              </a:rPr>
              <a:t> </a:t>
            </a:r>
            <a:r>
              <a:rPr lang="tr-TR" altLang="tr-TR" sz="2400" dirty="0" err="1">
                <a:latin typeface="+mn-lt"/>
              </a:rPr>
              <a:t>anastomozda</a:t>
            </a:r>
            <a:r>
              <a:rPr lang="tr-TR" altLang="tr-TR" sz="2400" dirty="0">
                <a:latin typeface="+mn-lt"/>
              </a:rPr>
              <a:t> veya </a:t>
            </a:r>
            <a:r>
              <a:rPr lang="tr-TR" altLang="tr-TR" sz="2400" dirty="0" err="1">
                <a:latin typeface="+mn-lt"/>
              </a:rPr>
              <a:t>subklaviyan</a:t>
            </a:r>
            <a:r>
              <a:rPr lang="tr-TR" altLang="tr-TR" sz="2400" dirty="0">
                <a:latin typeface="+mn-lt"/>
              </a:rPr>
              <a:t> </a:t>
            </a:r>
            <a:r>
              <a:rPr lang="tr-TR" altLang="tr-TR" sz="2400" dirty="0" err="1">
                <a:latin typeface="+mn-lt"/>
              </a:rPr>
              <a:t>vende</a:t>
            </a:r>
            <a:r>
              <a:rPr lang="tr-TR" altLang="tr-TR" sz="2400" dirty="0">
                <a:latin typeface="+mn-lt"/>
              </a:rPr>
              <a:t> akıntı yönünde </a:t>
            </a:r>
            <a:r>
              <a:rPr lang="tr-TR" altLang="tr-TR" sz="2400" dirty="0" err="1">
                <a:latin typeface="+mn-lt"/>
              </a:rPr>
              <a:t>venöz</a:t>
            </a:r>
            <a:r>
              <a:rPr lang="tr-TR" altLang="tr-TR" sz="2400" dirty="0">
                <a:latin typeface="+mn-lt"/>
              </a:rPr>
              <a:t> </a:t>
            </a:r>
            <a:r>
              <a:rPr lang="tr-TR" altLang="tr-TR" sz="2400" dirty="0" err="1">
                <a:latin typeface="+mn-lt"/>
              </a:rPr>
              <a:t>stenozların</a:t>
            </a:r>
            <a:r>
              <a:rPr lang="tr-TR" altLang="tr-TR" sz="2400" dirty="0">
                <a:latin typeface="+mn-lt"/>
              </a:rPr>
              <a:t> sonucudur.</a:t>
            </a:r>
          </a:p>
          <a:p>
            <a:pPr eaLnBrk="1" hangingPunct="1">
              <a:defRPr/>
            </a:pPr>
            <a:r>
              <a:rPr lang="tr-TR" altLang="tr-TR" sz="2400" dirty="0" err="1">
                <a:latin typeface="+mn-lt"/>
              </a:rPr>
              <a:t>Ekstrakorporyal</a:t>
            </a:r>
            <a:r>
              <a:rPr lang="tr-TR" altLang="tr-TR" sz="2400" dirty="0">
                <a:latin typeface="+mn-lt"/>
              </a:rPr>
              <a:t> dolaşımdan geçen kan akım hızı damar yolu girişine giden kan akım hızını geçtiği zaman, kanın </a:t>
            </a:r>
            <a:r>
              <a:rPr lang="tr-TR" altLang="tr-TR" sz="2400" dirty="0" err="1">
                <a:latin typeface="+mn-lt"/>
              </a:rPr>
              <a:t>arteryel</a:t>
            </a:r>
            <a:r>
              <a:rPr lang="tr-TR" altLang="tr-TR" sz="2400" dirty="0">
                <a:latin typeface="+mn-lt"/>
              </a:rPr>
              <a:t> dolaşıma </a:t>
            </a:r>
            <a:r>
              <a:rPr lang="tr-TR" altLang="tr-TR" sz="2400" dirty="0" err="1">
                <a:latin typeface="+mn-lt"/>
              </a:rPr>
              <a:t>retrograd</a:t>
            </a:r>
            <a:r>
              <a:rPr lang="tr-TR" altLang="tr-TR" sz="2400" dirty="0">
                <a:latin typeface="+mn-lt"/>
              </a:rPr>
              <a:t> akımını kaçınılmaz hale getirir</a:t>
            </a:r>
          </a:p>
          <a:p>
            <a:pPr>
              <a:defRPr/>
            </a:pPr>
            <a:r>
              <a:rPr lang="tr-TR" sz="2400" dirty="0">
                <a:latin typeface="+mn-lt"/>
              </a:rPr>
              <a:t>HD cihazında damar giriş yolu </a:t>
            </a:r>
            <a:r>
              <a:rPr lang="tr-TR" sz="2400" dirty="0" err="1">
                <a:latin typeface="+mn-lt"/>
              </a:rPr>
              <a:t>resirkülasyonunu</a:t>
            </a:r>
            <a:r>
              <a:rPr lang="tr-TR" sz="2400" dirty="0">
                <a:latin typeface="+mn-lt"/>
              </a:rPr>
              <a:t> ölçen </a:t>
            </a:r>
            <a:r>
              <a:rPr lang="tr-TR" sz="2400" dirty="0" err="1">
                <a:latin typeface="+mn-lt"/>
              </a:rPr>
              <a:t>modül:Diyaliz</a:t>
            </a:r>
            <a:r>
              <a:rPr lang="tr-TR" sz="2400" dirty="0">
                <a:latin typeface="+mn-lt"/>
              </a:rPr>
              <a:t> sırasında </a:t>
            </a:r>
            <a:r>
              <a:rPr lang="tr-TR" sz="2400" dirty="0" err="1">
                <a:latin typeface="+mn-lt"/>
              </a:rPr>
              <a:t>resirkülasyon</a:t>
            </a:r>
            <a:r>
              <a:rPr lang="tr-TR" sz="2400" dirty="0">
                <a:latin typeface="+mn-lt"/>
              </a:rPr>
              <a:t> varlığı diyaliz </a:t>
            </a:r>
            <a:r>
              <a:rPr lang="tr-TR" sz="2400" dirty="0" err="1">
                <a:latin typeface="+mn-lt"/>
              </a:rPr>
              <a:t>etkiniliğini</a:t>
            </a:r>
            <a:r>
              <a:rPr lang="tr-TR" sz="2400" dirty="0">
                <a:latin typeface="+mn-lt"/>
              </a:rPr>
              <a:t> azaltır ve genellikle hastanın damar giriş yolu gerekli kan akımını sunamadığında olur. </a:t>
            </a:r>
            <a:r>
              <a:rPr lang="tr-TR" sz="2400" dirty="0" err="1">
                <a:latin typeface="+mn-lt"/>
              </a:rPr>
              <a:t>Resirkülasyonun</a:t>
            </a:r>
            <a:r>
              <a:rPr lang="tr-TR" sz="2400" dirty="0">
                <a:latin typeface="+mn-lt"/>
              </a:rPr>
              <a:t> ölçülmesine imkan sağlayan modüller </a:t>
            </a:r>
            <a:r>
              <a:rPr lang="tr-TR" sz="2400" dirty="0" err="1">
                <a:latin typeface="+mn-lt"/>
              </a:rPr>
              <a:t>dilüsyon</a:t>
            </a:r>
            <a:r>
              <a:rPr lang="tr-TR" sz="2400" dirty="0">
                <a:latin typeface="+mn-lt"/>
              </a:rPr>
              <a:t> prensibi ile çalışırlar</a:t>
            </a:r>
            <a:endParaRPr lang="en-US" altLang="tr-TR" sz="2400" dirty="0">
              <a:latin typeface="+mn-lt"/>
            </a:endParaRPr>
          </a:p>
        </p:txBody>
      </p:sp>
      <p:sp>
        <p:nvSpPr>
          <p:cNvPr id="18436" name="AutoShape 5">
            <a:extLst>
              <a:ext uri="{FF2B5EF4-FFF2-40B4-BE49-F238E27FC236}">
                <a16:creationId xmlns:a16="http://schemas.microsoft.com/office/drawing/2014/main" id="{6F17E1DB-D4E5-A635-FF0D-C0C0101DE3EE}"/>
              </a:ext>
            </a:extLst>
          </p:cNvPr>
          <p:cNvSpPr>
            <a:spLocks noChangeArrowheads="1"/>
          </p:cNvSpPr>
          <p:nvPr/>
        </p:nvSpPr>
        <p:spPr bwMode="auto">
          <a:xfrm>
            <a:off x="3892731" y="4253345"/>
            <a:ext cx="3644142" cy="1726768"/>
          </a:xfrm>
          <a:prstGeom prst="irregularSeal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Garamond" panose="02020404030301010803" pitchFamily="18" charset="0"/>
              </a:defRPr>
            </a:lvl1pPr>
            <a:lvl2pPr marL="742950" indent="-285750">
              <a:defRPr b="1">
                <a:solidFill>
                  <a:schemeClr val="tx1"/>
                </a:solidFill>
                <a:latin typeface="Garamond" panose="02020404030301010803" pitchFamily="18" charset="0"/>
              </a:defRPr>
            </a:lvl2pPr>
            <a:lvl3pPr marL="1143000" indent="-228600">
              <a:defRPr b="1">
                <a:solidFill>
                  <a:schemeClr val="tx1"/>
                </a:solidFill>
                <a:latin typeface="Garamond" panose="02020404030301010803" pitchFamily="18" charset="0"/>
              </a:defRPr>
            </a:lvl3pPr>
            <a:lvl4pPr marL="1600200" indent="-228600">
              <a:defRPr b="1">
                <a:solidFill>
                  <a:schemeClr val="tx1"/>
                </a:solidFill>
                <a:latin typeface="Garamond" panose="02020404030301010803" pitchFamily="18" charset="0"/>
              </a:defRPr>
            </a:lvl4pPr>
            <a:lvl5pPr marL="2057400" indent="-228600">
              <a:defRPr b="1">
                <a:solidFill>
                  <a:schemeClr val="tx1"/>
                </a:solidFill>
                <a:latin typeface="Garamond" panose="02020404030301010803" pitchFamily="18" charset="0"/>
              </a:defRPr>
            </a:lvl5pPr>
            <a:lvl6pPr marL="2514600" indent="-228600" eaLnBrk="0" fontAlgn="base" hangingPunct="0">
              <a:spcBef>
                <a:spcPct val="0"/>
              </a:spcBef>
              <a:spcAft>
                <a:spcPct val="0"/>
              </a:spcAft>
              <a:defRPr b="1">
                <a:solidFill>
                  <a:schemeClr val="tx1"/>
                </a:solidFill>
                <a:latin typeface="Garamond" panose="02020404030301010803" pitchFamily="18" charset="0"/>
              </a:defRPr>
            </a:lvl6pPr>
            <a:lvl7pPr marL="2971800" indent="-228600" eaLnBrk="0" fontAlgn="base" hangingPunct="0">
              <a:spcBef>
                <a:spcPct val="0"/>
              </a:spcBef>
              <a:spcAft>
                <a:spcPct val="0"/>
              </a:spcAft>
              <a:defRPr b="1">
                <a:solidFill>
                  <a:schemeClr val="tx1"/>
                </a:solidFill>
                <a:latin typeface="Garamond" panose="02020404030301010803" pitchFamily="18" charset="0"/>
              </a:defRPr>
            </a:lvl7pPr>
            <a:lvl8pPr marL="3429000" indent="-228600" eaLnBrk="0" fontAlgn="base" hangingPunct="0">
              <a:spcBef>
                <a:spcPct val="0"/>
              </a:spcBef>
              <a:spcAft>
                <a:spcPct val="0"/>
              </a:spcAft>
              <a:defRPr b="1">
                <a:solidFill>
                  <a:schemeClr val="tx1"/>
                </a:solidFill>
                <a:latin typeface="Garamond" panose="02020404030301010803" pitchFamily="18" charset="0"/>
              </a:defRPr>
            </a:lvl8pPr>
            <a:lvl9pPr marL="3886200" indent="-228600" eaLnBrk="0" fontAlgn="base" hangingPunct="0">
              <a:spcBef>
                <a:spcPct val="0"/>
              </a:spcBef>
              <a:spcAft>
                <a:spcPct val="0"/>
              </a:spcAft>
              <a:defRPr b="1">
                <a:solidFill>
                  <a:schemeClr val="tx1"/>
                </a:solidFill>
                <a:latin typeface="Garamond" panose="02020404030301010803" pitchFamily="18" charset="0"/>
              </a:defRPr>
            </a:lvl9pPr>
          </a:lstStyle>
          <a:p>
            <a:endParaRPr lang="tr-TR" altLang="tr-TR"/>
          </a:p>
        </p:txBody>
      </p:sp>
      <p:sp>
        <p:nvSpPr>
          <p:cNvPr id="2" name="Dikdörtgen 1"/>
          <p:cNvSpPr/>
          <p:nvPr/>
        </p:nvSpPr>
        <p:spPr>
          <a:xfrm>
            <a:off x="4777613" y="4932063"/>
            <a:ext cx="1759777" cy="369332"/>
          </a:xfrm>
          <a:prstGeom prst="rect">
            <a:avLst/>
          </a:prstGeom>
        </p:spPr>
        <p:txBody>
          <a:bodyPr wrap="none">
            <a:spAutoFit/>
          </a:bodyPr>
          <a:lstStyle/>
          <a:p>
            <a:pPr>
              <a:defRPr/>
            </a:pPr>
            <a:r>
              <a:rPr lang="tr-TR" altLang="tr-TR" b="1" dirty="0"/>
              <a:t>RESİRKÜLASYON</a:t>
            </a:r>
            <a:endParaRPr lang="en-US" altLang="tr-T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ppt_x"/>
                                          </p:val>
                                        </p:tav>
                                        <p:tav tm="100000">
                                          <p:val>
                                            <p:strVal val="#ppt_x"/>
                                          </p:val>
                                        </p:tav>
                                      </p:tavLst>
                                    </p:anim>
                                    <p:anim calcmode="lin" valueType="num">
                                      <p:cBhvr additive="base">
                                        <p:cTn id="8" dur="500" fill="hold"/>
                                        <p:tgtEl>
                                          <p:spTgt spid="184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F526AA6F-2E25-4E8B-9AB0-3F257BBE0788}"/>
              </a:ext>
            </a:extLst>
          </p:cNvPr>
          <p:cNvPicPr>
            <a:picLocks noChangeAspect="1"/>
          </p:cNvPicPr>
          <p:nvPr/>
        </p:nvPicPr>
        <p:blipFill rotWithShape="1">
          <a:blip r:embed="rId2"/>
          <a:srcRect l="10492" t="11198" r="10834" b="5375"/>
          <a:stretch/>
        </p:blipFill>
        <p:spPr>
          <a:xfrm>
            <a:off x="580571" y="1209131"/>
            <a:ext cx="8781142" cy="5235212"/>
          </a:xfrm>
          <a:prstGeom prst="rect">
            <a:avLst/>
          </a:prstGeom>
        </p:spPr>
      </p:pic>
      <p:sp>
        <p:nvSpPr>
          <p:cNvPr id="6" name="Başlık 5">
            <a:extLst>
              <a:ext uri="{FF2B5EF4-FFF2-40B4-BE49-F238E27FC236}">
                <a16:creationId xmlns:a16="http://schemas.microsoft.com/office/drawing/2014/main" id="{8221CA09-7B13-4BF7-9CF0-BCF6F99F85DF}"/>
              </a:ext>
            </a:extLst>
          </p:cNvPr>
          <p:cNvSpPr>
            <a:spLocks noGrp="1"/>
          </p:cNvSpPr>
          <p:nvPr>
            <p:ph type="title"/>
          </p:nvPr>
        </p:nvSpPr>
        <p:spPr/>
        <p:txBody>
          <a:bodyPr/>
          <a:lstStyle/>
          <a:p>
            <a:r>
              <a:rPr lang="tr-TR" dirty="0" err="1"/>
              <a:t>Diyalizer</a:t>
            </a:r>
            <a:r>
              <a:rPr lang="tr-TR" dirty="0"/>
              <a:t> </a:t>
            </a:r>
            <a:r>
              <a:rPr lang="tr-TR" dirty="0" err="1"/>
              <a:t>Membran</a:t>
            </a:r>
            <a:r>
              <a:rPr lang="tr-TR" dirty="0"/>
              <a:t> Karşılaştırması (High </a:t>
            </a:r>
            <a:r>
              <a:rPr lang="tr-TR" dirty="0" err="1"/>
              <a:t>Flux</a:t>
            </a:r>
            <a:r>
              <a:rPr lang="tr-TR" dirty="0"/>
              <a:t> – </a:t>
            </a:r>
            <a:r>
              <a:rPr lang="tr-TR" dirty="0" err="1"/>
              <a:t>Mid</a:t>
            </a:r>
            <a:r>
              <a:rPr lang="tr-TR" dirty="0"/>
              <a:t> </a:t>
            </a:r>
            <a:r>
              <a:rPr lang="tr-TR" dirty="0" err="1"/>
              <a:t>Cut-Off</a:t>
            </a:r>
            <a:r>
              <a:rPr lang="tr-TR" dirty="0"/>
              <a:t>)</a:t>
            </a:r>
          </a:p>
        </p:txBody>
      </p:sp>
    </p:spTree>
    <p:extLst>
      <p:ext uri="{BB962C8B-B14F-4D97-AF65-F5344CB8AC3E}">
        <p14:creationId xmlns:p14="http://schemas.microsoft.com/office/powerpoint/2010/main" val="3636572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4B0A02-6C74-45BE-9F33-680FE096AD79}"/>
              </a:ext>
            </a:extLst>
          </p:cNvPr>
          <p:cNvSpPr>
            <a:spLocks noGrp="1"/>
          </p:cNvSpPr>
          <p:nvPr>
            <p:ph type="title"/>
          </p:nvPr>
        </p:nvSpPr>
        <p:spPr/>
        <p:txBody>
          <a:bodyPr/>
          <a:lstStyle/>
          <a:p>
            <a:r>
              <a:rPr lang="tr-TR" dirty="0" err="1"/>
              <a:t>Diyalizer</a:t>
            </a:r>
            <a:r>
              <a:rPr lang="tr-TR" dirty="0"/>
              <a:t> </a:t>
            </a:r>
            <a:r>
              <a:rPr lang="tr-TR" dirty="0" err="1"/>
              <a:t>Membran</a:t>
            </a:r>
            <a:r>
              <a:rPr lang="tr-TR" dirty="0"/>
              <a:t> Karşılaştırması (High </a:t>
            </a:r>
            <a:r>
              <a:rPr lang="tr-TR" dirty="0" err="1"/>
              <a:t>Flux</a:t>
            </a:r>
            <a:r>
              <a:rPr lang="tr-TR" dirty="0"/>
              <a:t> – </a:t>
            </a:r>
            <a:r>
              <a:rPr lang="tr-TR" dirty="0" err="1"/>
              <a:t>Mid</a:t>
            </a:r>
            <a:r>
              <a:rPr lang="tr-TR" dirty="0"/>
              <a:t> </a:t>
            </a:r>
            <a:r>
              <a:rPr lang="tr-TR" dirty="0" err="1"/>
              <a:t>Cut-Off</a:t>
            </a:r>
            <a:r>
              <a:rPr lang="tr-TR" dirty="0"/>
              <a:t>)</a:t>
            </a:r>
          </a:p>
        </p:txBody>
      </p:sp>
      <p:pic>
        <p:nvPicPr>
          <p:cNvPr id="5" name="Resim 4">
            <a:extLst>
              <a:ext uri="{FF2B5EF4-FFF2-40B4-BE49-F238E27FC236}">
                <a16:creationId xmlns:a16="http://schemas.microsoft.com/office/drawing/2014/main" id="{7EC537FB-8685-46B8-BFBE-DBD76B7FD52F}"/>
              </a:ext>
            </a:extLst>
          </p:cNvPr>
          <p:cNvPicPr>
            <a:picLocks noChangeAspect="1"/>
          </p:cNvPicPr>
          <p:nvPr/>
        </p:nvPicPr>
        <p:blipFill rotWithShape="1">
          <a:blip r:embed="rId2"/>
          <a:srcRect l="11190" t="9292" r="31309" b="24644"/>
          <a:stretch/>
        </p:blipFill>
        <p:spPr>
          <a:xfrm>
            <a:off x="275772" y="1164771"/>
            <a:ext cx="8781142" cy="5672290"/>
          </a:xfrm>
          <a:prstGeom prst="rect">
            <a:avLst/>
          </a:prstGeom>
        </p:spPr>
      </p:pic>
    </p:spTree>
    <p:extLst>
      <p:ext uri="{BB962C8B-B14F-4D97-AF65-F5344CB8AC3E}">
        <p14:creationId xmlns:p14="http://schemas.microsoft.com/office/powerpoint/2010/main" val="1476379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a:extLst>
              <a:ext uri="{FF2B5EF4-FFF2-40B4-BE49-F238E27FC236}">
                <a16:creationId xmlns:a16="http://schemas.microsoft.com/office/drawing/2014/main" id="{8221CA09-7B13-4BF7-9CF0-BCF6F99F85DF}"/>
              </a:ext>
            </a:extLst>
          </p:cNvPr>
          <p:cNvSpPr>
            <a:spLocks noGrp="1"/>
          </p:cNvSpPr>
          <p:nvPr>
            <p:ph type="title"/>
          </p:nvPr>
        </p:nvSpPr>
        <p:spPr/>
        <p:txBody>
          <a:bodyPr/>
          <a:lstStyle/>
          <a:p>
            <a:r>
              <a:rPr lang="tr-TR" dirty="0" err="1"/>
              <a:t>Diyalizer</a:t>
            </a:r>
            <a:r>
              <a:rPr lang="tr-TR" dirty="0"/>
              <a:t> </a:t>
            </a:r>
            <a:r>
              <a:rPr lang="tr-TR" dirty="0" err="1"/>
              <a:t>Membran</a:t>
            </a:r>
            <a:r>
              <a:rPr lang="tr-TR" dirty="0"/>
              <a:t> Karşılaştırması (High </a:t>
            </a:r>
            <a:r>
              <a:rPr lang="tr-TR" dirty="0" err="1"/>
              <a:t>Flux</a:t>
            </a:r>
            <a:r>
              <a:rPr lang="tr-TR" dirty="0"/>
              <a:t> – </a:t>
            </a:r>
            <a:r>
              <a:rPr lang="tr-TR" dirty="0" err="1"/>
              <a:t>Mid</a:t>
            </a:r>
            <a:r>
              <a:rPr lang="tr-TR" dirty="0"/>
              <a:t> </a:t>
            </a:r>
            <a:r>
              <a:rPr lang="tr-TR" dirty="0" err="1"/>
              <a:t>Cut-Off</a:t>
            </a:r>
            <a:r>
              <a:rPr lang="tr-TR" dirty="0"/>
              <a:t>)</a:t>
            </a:r>
          </a:p>
        </p:txBody>
      </p:sp>
      <p:sp>
        <p:nvSpPr>
          <p:cNvPr id="11" name="2 İçerik Yer Tutucusu">
            <a:extLst>
              <a:ext uri="{FF2B5EF4-FFF2-40B4-BE49-F238E27FC236}">
                <a16:creationId xmlns:a16="http://schemas.microsoft.com/office/drawing/2014/main" id="{D8C0E3E1-D56A-4FB4-8915-0C8D82F92EFE}"/>
              </a:ext>
            </a:extLst>
          </p:cNvPr>
          <p:cNvSpPr txBox="1">
            <a:spLocks/>
          </p:cNvSpPr>
          <p:nvPr/>
        </p:nvSpPr>
        <p:spPr>
          <a:xfrm>
            <a:off x="611560" y="3001240"/>
            <a:ext cx="8318158" cy="305435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3200" b="1" i="0" u="none" strike="noStrike" kern="1200" cap="none" spc="0" normalizeH="0" baseline="0" noProof="0" dirty="0">
                <a:ln>
                  <a:noFill/>
                </a:ln>
                <a:effectLst/>
                <a:uLnTx/>
                <a:uFillTx/>
                <a:latin typeface="Calibri"/>
                <a:ea typeface="+mn-ea"/>
                <a:cs typeface="+mn-cs"/>
              </a:rPr>
              <a:t> </a:t>
            </a:r>
            <a:r>
              <a:rPr kumimoji="0" lang="tr-TR" sz="2000" b="1" i="0" u="none" strike="noStrike" kern="1200" cap="none" spc="0" normalizeH="0" baseline="0" noProof="0" dirty="0">
                <a:ln>
                  <a:noFill/>
                </a:ln>
                <a:effectLst/>
                <a:uLnTx/>
                <a:uFillTx/>
                <a:latin typeface="Calibri"/>
                <a:ea typeface="+mn-ea"/>
                <a:cs typeface="+mn-cs"/>
              </a:rPr>
              <a:t>- Çok merkezli, gözlemsel </a:t>
            </a:r>
            <a:r>
              <a:rPr kumimoji="0" lang="tr-TR" sz="2000" b="1" i="0" u="none" strike="noStrike" kern="1200" cap="none" spc="0" normalizeH="0" baseline="0" noProof="0" dirty="0" err="1">
                <a:ln>
                  <a:noFill/>
                </a:ln>
                <a:effectLst/>
                <a:uLnTx/>
                <a:uFillTx/>
                <a:latin typeface="Calibri"/>
                <a:ea typeface="+mn-ea"/>
                <a:cs typeface="+mn-cs"/>
              </a:rPr>
              <a:t>kohort</a:t>
            </a:r>
            <a:r>
              <a:rPr kumimoji="0" lang="tr-TR" sz="2000" b="1" i="0" u="none" strike="noStrike" kern="1200" cap="none" spc="0" normalizeH="0" baseline="0" noProof="0" dirty="0">
                <a:ln>
                  <a:noFill/>
                </a:ln>
                <a:effectLst/>
                <a:uLnTx/>
                <a:uFillTx/>
                <a:latin typeface="Calibri"/>
                <a:ea typeface="+mn-ea"/>
                <a:cs typeface="+mn-cs"/>
              </a:rPr>
              <a:t> çalışması</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b="1" i="0" u="none" strike="noStrike" kern="1200" cap="none" spc="0" normalizeH="0" baseline="0" noProof="0" dirty="0">
                <a:ln>
                  <a:noFill/>
                </a:ln>
                <a:effectLst/>
                <a:uLnTx/>
                <a:uFillTx/>
                <a:latin typeface="Calibri"/>
                <a:ea typeface="+mn-ea"/>
                <a:cs typeface="+mn-cs"/>
              </a:rPr>
              <a:t> </a:t>
            </a:r>
            <a:r>
              <a:rPr kumimoji="0" lang="tr-TR" sz="2000" b="0" i="0" u="none" strike="noStrike" kern="1200" cap="none" spc="0" normalizeH="0" baseline="0" noProof="0" dirty="0">
                <a:ln>
                  <a:noFill/>
                </a:ln>
                <a:effectLst/>
                <a:uLnTx/>
                <a:uFillTx/>
                <a:latin typeface="Calibri"/>
                <a:ea typeface="+mn-ea"/>
                <a:cs typeface="+mn-cs"/>
              </a:rPr>
              <a:t>- HF-HD uygulanan kronik hemodiyaliz hastaları;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b="0" i="0" u="none" strike="noStrike" kern="1200" cap="none" spc="0" normalizeH="0" baseline="0" noProof="0" dirty="0">
                <a:ln>
                  <a:noFill/>
                </a:ln>
                <a:effectLst/>
                <a:uLnTx/>
                <a:uFillTx/>
                <a:latin typeface="Calibri"/>
                <a:ea typeface="+mn-ea"/>
                <a:cs typeface="+mn-cs"/>
              </a:rPr>
              <a:t>   MCO </a:t>
            </a:r>
            <a:r>
              <a:rPr kumimoji="0" lang="tr-TR" sz="2000" b="0" i="0" u="none" strike="noStrike" kern="1200" cap="none" spc="0" normalizeH="0" baseline="0" noProof="0" dirty="0" err="1">
                <a:ln>
                  <a:noFill/>
                </a:ln>
                <a:effectLst/>
                <a:uLnTx/>
                <a:uFillTx/>
                <a:latin typeface="Calibri"/>
                <a:ea typeface="+mn-ea"/>
                <a:cs typeface="+mn-cs"/>
              </a:rPr>
              <a:t>diyalizer</a:t>
            </a:r>
            <a:r>
              <a:rPr kumimoji="0" lang="tr-TR" sz="2000" b="0" i="0" u="none" strike="noStrike" kern="1200" cap="none" spc="0" normalizeH="0" baseline="0" noProof="0" dirty="0">
                <a:ln>
                  <a:noFill/>
                </a:ln>
                <a:effectLst/>
                <a:uLnTx/>
                <a:uFillTx/>
                <a:latin typeface="Calibri"/>
                <a:ea typeface="+mn-ea"/>
                <a:cs typeface="+mn-cs"/>
              </a:rPr>
              <a:t> kullanımına geçildi ve 1 yıl süreyle takip edildi.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b="0" i="0" u="none" strike="noStrike" kern="1200" cap="none" spc="0" normalizeH="0" baseline="0" noProof="0" dirty="0">
                <a:ln>
                  <a:noFill/>
                </a:ln>
                <a:effectLst/>
                <a:uLnTx/>
                <a:uFillTx/>
                <a:latin typeface="Calibri"/>
                <a:ea typeface="+mn-ea"/>
                <a:cs typeface="+mn-cs"/>
              </a:rPr>
              <a:t>  - Aşağıda belirtilen parametreler incelendi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b="0" i="0" u="none" strike="noStrike" kern="1200" cap="none" spc="0" normalizeH="0" baseline="0" noProof="0" dirty="0">
                <a:ln>
                  <a:noFill/>
                </a:ln>
                <a:effectLst/>
                <a:uLnTx/>
                <a:uFillTx/>
                <a:latin typeface="Calibri"/>
                <a:ea typeface="+mn-ea"/>
                <a:cs typeface="+mn-cs"/>
              </a:rPr>
              <a:t>           </a:t>
            </a:r>
            <a:r>
              <a:rPr kumimoji="0" lang="tr-TR" sz="2000" b="1" i="0" u="none" strike="noStrike" kern="1200" cap="none" spc="0" normalizeH="0" baseline="0" noProof="0" dirty="0">
                <a:ln>
                  <a:noFill/>
                </a:ln>
                <a:effectLst/>
                <a:uLnTx/>
                <a:uFillTx/>
                <a:latin typeface="Calibri"/>
                <a:ea typeface="+mn-ea"/>
                <a:cs typeface="+mn-cs"/>
              </a:rPr>
              <a:t>1- Hastaneye genel yatış oranı, hastanede kalınan gün sayısı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b="1" i="0" u="none" strike="noStrike" kern="1200" cap="none" spc="0" normalizeH="0" baseline="0" noProof="0" dirty="0">
                <a:ln>
                  <a:noFill/>
                </a:ln>
                <a:effectLst/>
                <a:uLnTx/>
                <a:uFillTx/>
                <a:latin typeface="Calibri"/>
                <a:ea typeface="+mn-ea"/>
                <a:cs typeface="+mn-cs"/>
              </a:rPr>
              <a:t>           2- ESA, </a:t>
            </a:r>
            <a:r>
              <a:rPr kumimoji="0" lang="tr-TR" sz="2000" b="1" i="0" u="none" strike="noStrike" kern="1200" cap="none" spc="0" normalizeH="0" baseline="0" noProof="0" dirty="0" err="1">
                <a:ln>
                  <a:noFill/>
                </a:ln>
                <a:effectLst/>
                <a:uLnTx/>
                <a:uFillTx/>
                <a:latin typeface="Calibri"/>
                <a:ea typeface="+mn-ea"/>
                <a:cs typeface="+mn-cs"/>
              </a:rPr>
              <a:t>intravenöz</a:t>
            </a:r>
            <a:r>
              <a:rPr kumimoji="0" lang="tr-TR" sz="2000" b="1" i="0" u="none" strike="noStrike" kern="1200" cap="none" spc="0" normalizeH="0" baseline="0" noProof="0" dirty="0">
                <a:ln>
                  <a:noFill/>
                </a:ln>
                <a:effectLst/>
                <a:uLnTx/>
                <a:uFillTx/>
                <a:latin typeface="Calibri"/>
                <a:ea typeface="+mn-ea"/>
                <a:cs typeface="+mn-cs"/>
              </a:rPr>
              <a:t> demir, kalsiyum karbonat ve alüminyum hidroksit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b="1" i="0" u="none" strike="noStrike" kern="1200" cap="none" spc="0" normalizeH="0" baseline="0" noProof="0" dirty="0">
                <a:ln>
                  <a:noFill/>
                </a:ln>
                <a:effectLst/>
                <a:uLnTx/>
                <a:uFillTx/>
                <a:latin typeface="Calibri"/>
                <a:ea typeface="+mn-ea"/>
                <a:cs typeface="+mn-cs"/>
              </a:rPr>
              <a:t>               kullanımı.  </a:t>
            </a:r>
          </a:p>
        </p:txBody>
      </p:sp>
      <p:sp>
        <p:nvSpPr>
          <p:cNvPr id="12" name="Metin kutusu 11">
            <a:extLst>
              <a:ext uri="{FF2B5EF4-FFF2-40B4-BE49-F238E27FC236}">
                <a16:creationId xmlns:a16="http://schemas.microsoft.com/office/drawing/2014/main" id="{A2B10B6D-D7AC-4ACD-A5ED-7D59F736B814}"/>
              </a:ext>
            </a:extLst>
          </p:cNvPr>
          <p:cNvSpPr txBox="1"/>
          <p:nvPr/>
        </p:nvSpPr>
        <p:spPr>
          <a:xfrm>
            <a:off x="4572000" y="6275905"/>
            <a:ext cx="480826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err="1">
                <a:ln>
                  <a:noFill/>
                </a:ln>
                <a:effectLst/>
                <a:uLnTx/>
                <a:uFillTx/>
              </a:rPr>
              <a:t>Sanabria</a:t>
            </a:r>
            <a:r>
              <a:rPr kumimoji="0" lang="tr-TR" sz="1200" b="1" i="0" u="none" strike="noStrike" kern="0" cap="none" spc="0" normalizeH="0" baseline="0" noProof="0" dirty="0">
                <a:ln>
                  <a:noFill/>
                </a:ln>
                <a:effectLst/>
                <a:uLnTx/>
                <a:uFillTx/>
              </a:rPr>
              <a:t> RM et al.Nepphron.2021;145: 179-187</a:t>
            </a:r>
          </a:p>
        </p:txBody>
      </p:sp>
      <p:sp>
        <p:nvSpPr>
          <p:cNvPr id="13" name="Dikdörtgen 12">
            <a:extLst>
              <a:ext uri="{FF2B5EF4-FFF2-40B4-BE49-F238E27FC236}">
                <a16:creationId xmlns:a16="http://schemas.microsoft.com/office/drawing/2014/main" id="{F1F2C5F9-795F-4FA6-A439-610292AE9752}"/>
              </a:ext>
            </a:extLst>
          </p:cNvPr>
          <p:cNvSpPr/>
          <p:nvPr/>
        </p:nvSpPr>
        <p:spPr>
          <a:xfrm>
            <a:off x="611560" y="1412776"/>
            <a:ext cx="7992888" cy="1368152"/>
          </a:xfrm>
          <a:prstGeom prst="rect">
            <a:avLst/>
          </a:prstGeom>
          <a:noFill/>
          <a:ln w="381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tr-TR" altLang="tr-TR" sz="2400" b="1" dirty="0">
                <a:solidFill>
                  <a:srgbClr val="202124"/>
                </a:solidFill>
              </a:rPr>
              <a:t>Genişletilmiş hemodiyalizin hastaneye yatışlara </a:t>
            </a:r>
            <a:br>
              <a:rPr lang="tr-TR" altLang="tr-TR" sz="2400" b="1" dirty="0">
                <a:solidFill>
                  <a:srgbClr val="202124"/>
                </a:solidFill>
              </a:rPr>
            </a:br>
            <a:r>
              <a:rPr lang="tr-TR" altLang="tr-TR" sz="2400" b="1" dirty="0">
                <a:solidFill>
                  <a:srgbClr val="202124"/>
                </a:solidFill>
              </a:rPr>
              <a:t>ve ilaç kullanımına etkileri</a:t>
            </a:r>
            <a:r>
              <a:rPr lang="tr-TR" altLang="tr-TR" sz="2400" b="1" dirty="0"/>
              <a:t> </a:t>
            </a:r>
            <a:endParaRPr kumimoji="0" lang="tr-TR" sz="2400" b="0" i="0" u="none" strike="noStrike" kern="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4244351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6E5DDE4-7984-4B00-980C-51D311ABCAB3}"/>
              </a:ext>
            </a:extLst>
          </p:cNvPr>
          <p:cNvSpPr>
            <a:spLocks noGrp="1"/>
          </p:cNvSpPr>
          <p:nvPr>
            <p:ph idx="1"/>
          </p:nvPr>
        </p:nvSpPr>
        <p:spPr/>
        <p:txBody>
          <a:bodyPr>
            <a:normAutofit/>
          </a:bodyPr>
          <a:lstStyle/>
          <a:p>
            <a:pPr marL="0" indent="0">
              <a:buNone/>
            </a:pPr>
            <a:r>
              <a:rPr lang="tr-TR" sz="2400" b="1" dirty="0">
                <a:solidFill>
                  <a:srgbClr val="C00000"/>
                </a:solidFill>
              </a:rPr>
              <a:t>- Hastaneye yatış oranının </a:t>
            </a:r>
            <a:r>
              <a:rPr lang="tr-TR" sz="2400" dirty="0"/>
              <a:t>hasta yılı başına 0,77'den 0,71 </a:t>
            </a:r>
            <a:br>
              <a:rPr lang="tr-TR" sz="2400" dirty="0"/>
            </a:br>
            <a:r>
              <a:rPr lang="tr-TR" sz="2400" dirty="0"/>
              <a:t>      gerilediği görüldü </a:t>
            </a:r>
            <a:r>
              <a:rPr lang="tr-TR" sz="2400" i="1" dirty="0"/>
              <a:t>(p = 0.6987).</a:t>
            </a:r>
            <a:br>
              <a:rPr lang="tr-TR" sz="2400" i="1" dirty="0"/>
            </a:br>
            <a:br>
              <a:rPr lang="tr-TR" sz="2400" dirty="0"/>
            </a:br>
            <a:r>
              <a:rPr lang="tr-TR" sz="2400" dirty="0"/>
              <a:t>    - Hasta yılı başına </a:t>
            </a:r>
            <a:r>
              <a:rPr lang="tr-TR" sz="2400" b="1" dirty="0">
                <a:solidFill>
                  <a:srgbClr val="C00000"/>
                </a:solidFill>
              </a:rPr>
              <a:t>hastanede kalınan gün sayısı </a:t>
            </a:r>
            <a:r>
              <a:rPr lang="tr-TR" sz="2400" dirty="0"/>
              <a:t>5,94’den  </a:t>
            </a:r>
            <a:br>
              <a:rPr lang="tr-TR" sz="2400" dirty="0"/>
            </a:br>
            <a:r>
              <a:rPr lang="tr-TR" sz="2400" dirty="0"/>
              <a:t>      4,41 güne gerilediği saptandı </a:t>
            </a:r>
            <a:r>
              <a:rPr lang="tr-TR" sz="2400" i="1" dirty="0"/>
              <a:t>(p = 0,0001).</a:t>
            </a:r>
            <a:br>
              <a:rPr lang="tr-TR" sz="2400" b="1" i="1" dirty="0"/>
            </a:br>
            <a:endParaRPr lang="tr-TR" sz="2400" dirty="0"/>
          </a:p>
        </p:txBody>
      </p:sp>
      <p:pic>
        <p:nvPicPr>
          <p:cNvPr id="5" name="Picture 2" descr="C:\Users\abc\Desktop\Adsız.png">
            <a:extLst>
              <a:ext uri="{FF2B5EF4-FFF2-40B4-BE49-F238E27FC236}">
                <a16:creationId xmlns:a16="http://schemas.microsoft.com/office/drawing/2014/main" id="{2F1F9D3C-7700-459F-8113-A0DCED417529}"/>
              </a:ext>
            </a:extLst>
          </p:cNvPr>
          <p:cNvPicPr>
            <a:picLocks noChangeAspect="1" noChangeArrowheads="1"/>
          </p:cNvPicPr>
          <p:nvPr/>
        </p:nvPicPr>
        <p:blipFill>
          <a:blip r:embed="rId2"/>
          <a:srcRect/>
          <a:stretch>
            <a:fillRect/>
          </a:stretch>
        </p:blipFill>
        <p:spPr bwMode="auto">
          <a:xfrm>
            <a:off x="1500166" y="3284984"/>
            <a:ext cx="6627834" cy="2754935"/>
          </a:xfrm>
          <a:prstGeom prst="rect">
            <a:avLst/>
          </a:prstGeom>
          <a:noFill/>
        </p:spPr>
      </p:pic>
      <p:sp>
        <p:nvSpPr>
          <p:cNvPr id="6" name="Metin kutusu 5">
            <a:extLst>
              <a:ext uri="{FF2B5EF4-FFF2-40B4-BE49-F238E27FC236}">
                <a16:creationId xmlns:a16="http://schemas.microsoft.com/office/drawing/2014/main" id="{30FA2395-5183-4769-8D99-05455E0ED6CC}"/>
              </a:ext>
            </a:extLst>
          </p:cNvPr>
          <p:cNvSpPr txBox="1"/>
          <p:nvPr/>
        </p:nvSpPr>
        <p:spPr>
          <a:xfrm>
            <a:off x="5076056" y="6275905"/>
            <a:ext cx="4304206" cy="276999"/>
          </a:xfrm>
          <a:prstGeom prst="rect">
            <a:avLst/>
          </a:prstGeom>
          <a:noFill/>
        </p:spPr>
        <p:txBody>
          <a:bodyPr wrap="square" rtlCol="0">
            <a:spAutoFit/>
          </a:bodyPr>
          <a:lstStyle/>
          <a:p>
            <a:r>
              <a:rPr lang="tr-TR" sz="1200" b="1" dirty="0" err="1"/>
              <a:t>Sanabria</a:t>
            </a:r>
            <a:r>
              <a:rPr lang="tr-TR" sz="1200" b="1" dirty="0"/>
              <a:t> RM et al.Nepphron.2021;145: 179-187</a:t>
            </a:r>
          </a:p>
        </p:txBody>
      </p:sp>
    </p:spTree>
    <p:extLst>
      <p:ext uri="{BB962C8B-B14F-4D97-AF65-F5344CB8AC3E}">
        <p14:creationId xmlns:p14="http://schemas.microsoft.com/office/powerpoint/2010/main" val="3857472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7753CAD-D55C-4E31-96CB-235424DEA7F2}"/>
              </a:ext>
            </a:extLst>
          </p:cNvPr>
          <p:cNvSpPr>
            <a:spLocks noGrp="1"/>
          </p:cNvSpPr>
          <p:nvPr>
            <p:ph idx="1"/>
          </p:nvPr>
        </p:nvSpPr>
        <p:spPr>
          <a:xfrm>
            <a:off x="145143" y="984737"/>
            <a:ext cx="11872685" cy="5387487"/>
          </a:xfrm>
        </p:spPr>
        <p:txBody>
          <a:bodyPr>
            <a:normAutofit/>
          </a:bodyPr>
          <a:lstStyle/>
          <a:p>
            <a:r>
              <a:rPr lang="tr-TR" sz="2400" b="1" dirty="0">
                <a:solidFill>
                  <a:srgbClr val="C00000"/>
                </a:solidFill>
              </a:rPr>
              <a:t>ESA ve </a:t>
            </a:r>
            <a:r>
              <a:rPr lang="tr-TR" sz="2400" b="1" dirty="0" err="1">
                <a:solidFill>
                  <a:srgbClr val="C00000"/>
                </a:solidFill>
              </a:rPr>
              <a:t>intravenöz</a:t>
            </a:r>
            <a:r>
              <a:rPr lang="tr-TR" sz="2400" b="1" dirty="0">
                <a:solidFill>
                  <a:srgbClr val="C00000"/>
                </a:solidFill>
              </a:rPr>
              <a:t> demir kullanımında </a:t>
            </a:r>
            <a:r>
              <a:rPr lang="tr-TR" sz="2400" dirty="0"/>
              <a:t>anlamlı ölçüde (ortalama   </a:t>
            </a:r>
            <a:br>
              <a:rPr lang="tr-TR" sz="2400" dirty="0"/>
            </a:br>
            <a:r>
              <a:rPr lang="tr-TR" sz="2400" dirty="0"/>
              <a:t>  dozlarda)  azalma olduğu saptandı (sırasıyla </a:t>
            </a:r>
            <a:r>
              <a:rPr lang="tr-TR" sz="2400" i="1" dirty="0"/>
              <a:t>p = 0.0361 </a:t>
            </a:r>
            <a:r>
              <a:rPr lang="tr-TR" sz="2400" dirty="0"/>
              <a:t>ve </a:t>
            </a:r>
            <a:r>
              <a:rPr lang="tr-TR" sz="2400" i="1" dirty="0"/>
              <a:t>p = 0.0003).</a:t>
            </a:r>
          </a:p>
          <a:p>
            <a:pPr marL="0" indent="0">
              <a:buNone/>
            </a:pPr>
            <a:endParaRPr lang="tr-TR" sz="2400" i="1" dirty="0"/>
          </a:p>
          <a:p>
            <a:pPr marL="0" indent="0">
              <a:buNone/>
            </a:pPr>
            <a:endParaRPr lang="tr-TR" sz="2400" dirty="0"/>
          </a:p>
        </p:txBody>
      </p:sp>
      <p:pic>
        <p:nvPicPr>
          <p:cNvPr id="4" name="Picture 2" descr="C:\Users\abc\Desktop\Adsız.png">
            <a:extLst>
              <a:ext uri="{FF2B5EF4-FFF2-40B4-BE49-F238E27FC236}">
                <a16:creationId xmlns:a16="http://schemas.microsoft.com/office/drawing/2014/main" id="{8DDBBA6B-6212-438A-A87F-58A9FD72F5AB}"/>
              </a:ext>
            </a:extLst>
          </p:cNvPr>
          <p:cNvPicPr>
            <a:picLocks noChangeAspect="1" noChangeArrowheads="1"/>
          </p:cNvPicPr>
          <p:nvPr/>
        </p:nvPicPr>
        <p:blipFill>
          <a:blip r:embed="rId2"/>
          <a:srcRect/>
          <a:stretch>
            <a:fillRect/>
          </a:stretch>
        </p:blipFill>
        <p:spPr bwMode="auto">
          <a:xfrm>
            <a:off x="838200" y="2575475"/>
            <a:ext cx="7117580" cy="3096914"/>
          </a:xfrm>
          <a:prstGeom prst="rect">
            <a:avLst/>
          </a:prstGeom>
          <a:noFill/>
        </p:spPr>
      </p:pic>
      <p:sp>
        <p:nvSpPr>
          <p:cNvPr id="5" name="Metin kutusu 4">
            <a:extLst>
              <a:ext uri="{FF2B5EF4-FFF2-40B4-BE49-F238E27FC236}">
                <a16:creationId xmlns:a16="http://schemas.microsoft.com/office/drawing/2014/main" id="{CCA0D4EE-CDCC-4789-86C5-DE55C4FF3729}"/>
              </a:ext>
            </a:extLst>
          </p:cNvPr>
          <p:cNvSpPr txBox="1"/>
          <p:nvPr/>
        </p:nvSpPr>
        <p:spPr>
          <a:xfrm>
            <a:off x="4626113" y="6095225"/>
            <a:ext cx="4304206" cy="276999"/>
          </a:xfrm>
          <a:prstGeom prst="rect">
            <a:avLst/>
          </a:prstGeom>
          <a:noFill/>
        </p:spPr>
        <p:txBody>
          <a:bodyPr wrap="square" rtlCol="0">
            <a:spAutoFit/>
          </a:bodyPr>
          <a:lstStyle/>
          <a:p>
            <a:r>
              <a:rPr lang="tr-TR" sz="1200" b="1" dirty="0" err="1"/>
              <a:t>Sanabria</a:t>
            </a:r>
            <a:r>
              <a:rPr lang="tr-TR" sz="1200" b="1" dirty="0"/>
              <a:t> RM et al.Nepphron.2021;145: 179-187</a:t>
            </a:r>
          </a:p>
        </p:txBody>
      </p:sp>
    </p:spTree>
    <p:extLst>
      <p:ext uri="{BB962C8B-B14F-4D97-AF65-F5344CB8AC3E}">
        <p14:creationId xmlns:p14="http://schemas.microsoft.com/office/powerpoint/2010/main" val="2472419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CD858-CF3F-6A16-22E2-AC82411D83D8}"/>
              </a:ext>
            </a:extLst>
          </p:cNvPr>
          <p:cNvSpPr>
            <a:spLocks noGrp="1"/>
          </p:cNvSpPr>
          <p:nvPr>
            <p:ph type="title"/>
          </p:nvPr>
        </p:nvSpPr>
        <p:spPr/>
        <p:txBody>
          <a:bodyPr/>
          <a:lstStyle/>
          <a:p>
            <a:r>
              <a:rPr lang="tr-TR" dirty="0"/>
              <a:t>2020 TND </a:t>
            </a:r>
          </a:p>
        </p:txBody>
      </p:sp>
      <p:sp>
        <p:nvSpPr>
          <p:cNvPr id="3" name="İçerik Yer Tutucusu 2">
            <a:extLst>
              <a:ext uri="{FF2B5EF4-FFF2-40B4-BE49-F238E27FC236}">
                <a16:creationId xmlns:a16="http://schemas.microsoft.com/office/drawing/2014/main" id="{D2D8BB56-EB9A-E840-586F-FBC2614DF086}"/>
              </a:ext>
            </a:extLst>
          </p:cNvPr>
          <p:cNvSpPr>
            <a:spLocks noGrp="1"/>
          </p:cNvSpPr>
          <p:nvPr>
            <p:ph idx="1"/>
          </p:nvPr>
        </p:nvSpPr>
        <p:spPr>
          <a:xfrm>
            <a:off x="443345" y="1260765"/>
            <a:ext cx="11513127" cy="4893292"/>
          </a:xfrm>
        </p:spPr>
        <p:txBody>
          <a:bodyPr>
            <a:noAutofit/>
          </a:bodyPr>
          <a:lstStyle/>
          <a:p>
            <a:r>
              <a:rPr lang="tr-TR" sz="2400" dirty="0">
                <a:latin typeface="+mn-lt"/>
                <a:cs typeface="Calibri" panose="020F0502020204030204" pitchFamily="34" charset="0"/>
              </a:rPr>
              <a:t>Hemodiyaliz</a:t>
            </a:r>
            <a:r>
              <a:rPr lang="tr-TR" sz="2400" dirty="0">
                <a:latin typeface="+mn-lt"/>
              </a:rPr>
              <a:t> hastalarında aktif ESA kullanım oranı %59.2’dir ve geçen yıla göre yaklaşık %6’lık bir artış olmuştur.</a:t>
            </a:r>
          </a:p>
          <a:p>
            <a:r>
              <a:rPr lang="tr-TR" sz="2400" dirty="0">
                <a:latin typeface="+mn-lt"/>
              </a:rPr>
              <a:t>Hastaların yaklaşık %88’ine haftada 3 seans veya daha fazla HD tedavisi uygulanmaktadır</a:t>
            </a:r>
          </a:p>
          <a:p>
            <a:r>
              <a:rPr lang="tr-TR" sz="2400" dirty="0">
                <a:latin typeface="+mn-lt"/>
              </a:rPr>
              <a:t>2020 yılı sonu itibariyle düzenli HD hastalarında en sık kullanılan damara erişim yolu AV fistüldür (%74.7). </a:t>
            </a:r>
          </a:p>
          <a:p>
            <a:r>
              <a:rPr lang="tr-TR" sz="2400" dirty="0">
                <a:latin typeface="+mn-lt"/>
              </a:rPr>
              <a:t>Takipte olan hastalarda kateter (geçici veya kalıcı) kullanım oranı %24.2’dir. </a:t>
            </a:r>
          </a:p>
          <a:p>
            <a:r>
              <a:rPr lang="tr-TR" sz="2400" dirty="0">
                <a:latin typeface="+mn-lt"/>
              </a:rPr>
              <a:t>Kronik hastalarda yüksek oranda AV fistül kullanımı ülkemizdeki HD tedavisi açısından olumlu ve istenilen bir bulgudur.</a:t>
            </a:r>
          </a:p>
          <a:p>
            <a:r>
              <a:rPr lang="tr-TR" sz="2400" dirty="0">
                <a:latin typeface="+mn-lt"/>
              </a:rPr>
              <a:t>Beslenmenin göstergelerinden biri olan serum albümin düzeyi hastaların %86.2’sinde 3.5 gr/</a:t>
            </a:r>
            <a:r>
              <a:rPr lang="tr-TR" sz="2400" dirty="0" err="1">
                <a:latin typeface="+mn-lt"/>
              </a:rPr>
              <a:t>dL’nin</a:t>
            </a:r>
            <a:r>
              <a:rPr lang="tr-TR" sz="2400" dirty="0">
                <a:latin typeface="+mn-lt"/>
              </a:rPr>
              <a:t> üzerindedir.</a:t>
            </a:r>
          </a:p>
        </p:txBody>
      </p:sp>
    </p:spTree>
    <p:extLst>
      <p:ext uri="{BB962C8B-B14F-4D97-AF65-F5344CB8AC3E}">
        <p14:creationId xmlns:p14="http://schemas.microsoft.com/office/powerpoint/2010/main" val="1058103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1F1BF5-3914-416E-BDF7-203B6FF1F488}"/>
              </a:ext>
            </a:extLst>
          </p:cNvPr>
          <p:cNvPicPr>
            <a:picLocks noChangeAspect="1"/>
          </p:cNvPicPr>
          <p:nvPr/>
        </p:nvPicPr>
        <p:blipFill>
          <a:blip r:embed="rId2"/>
          <a:stretch>
            <a:fillRect/>
          </a:stretch>
        </p:blipFill>
        <p:spPr>
          <a:xfrm>
            <a:off x="838200" y="1869961"/>
            <a:ext cx="9040943" cy="4000615"/>
          </a:xfrm>
          <a:prstGeom prst="rect">
            <a:avLst/>
          </a:prstGeom>
          <a:noFill/>
        </p:spPr>
      </p:pic>
      <p:sp>
        <p:nvSpPr>
          <p:cNvPr id="3" name="Content Placeholder 2">
            <a:extLst>
              <a:ext uri="{FF2B5EF4-FFF2-40B4-BE49-F238E27FC236}">
                <a16:creationId xmlns:a16="http://schemas.microsoft.com/office/drawing/2014/main" id="{9BB77EDE-8836-491B-8258-6466AFBF8923}"/>
              </a:ext>
            </a:extLst>
          </p:cNvPr>
          <p:cNvSpPr>
            <a:spLocks noGrp="1"/>
          </p:cNvSpPr>
          <p:nvPr>
            <p:ph type="body" sz="half" idx="2"/>
          </p:nvPr>
        </p:nvSpPr>
        <p:spPr>
          <a:xfrm>
            <a:off x="289932" y="987424"/>
            <a:ext cx="11612136" cy="1042099"/>
          </a:xfrm>
        </p:spPr>
        <p:txBody>
          <a:bodyPr>
            <a:normAutofit/>
          </a:bodyPr>
          <a:lstStyle/>
          <a:p>
            <a:pPr>
              <a:lnSpc>
                <a:spcPct val="140000"/>
              </a:lnSpc>
            </a:pPr>
            <a:r>
              <a:rPr lang="tr-TR" sz="1400">
                <a:latin typeface="Arial" panose="020B0604020202020204" pitchFamily="34" charset="0"/>
                <a:cs typeface="Arial" panose="020B0604020202020204" pitchFamily="34" charset="0"/>
              </a:rPr>
              <a:t>Avrupa'daki hemodiyaliz hastalarının %30'unun kronik sıvı yüklenmesi yaşadığını ve aşırı sıvı alanların aşırı sıvı almayanlara göre %40 ila %60 daha yüksek ölüm riski ile ilişkili olduğunu bulmuştur. </a:t>
            </a:r>
          </a:p>
          <a:p>
            <a:pPr>
              <a:lnSpc>
                <a:spcPct val="140000"/>
              </a:lnSpc>
            </a:pPr>
            <a:endParaRPr lang="tr-TR" sz="1400">
              <a:latin typeface="Arial" panose="020B0604020202020204" pitchFamily="34" charset="0"/>
              <a:cs typeface="Arial" panose="020B0604020202020204" pitchFamily="34" charset="0"/>
            </a:endParaRPr>
          </a:p>
          <a:p>
            <a:pPr>
              <a:lnSpc>
                <a:spcPct val="140000"/>
              </a:lnSpc>
            </a:pPr>
            <a:endParaRPr lang="tr-TR" sz="1400">
              <a:latin typeface="Arial" panose="020B0604020202020204" pitchFamily="34" charset="0"/>
              <a:cs typeface="Arial" panose="020B0604020202020204" pitchFamily="34" charset="0"/>
            </a:endParaRPr>
          </a:p>
          <a:p>
            <a:pPr>
              <a:lnSpc>
                <a:spcPct val="140000"/>
              </a:lnSpc>
            </a:pPr>
            <a:endParaRPr lang="tr-TR" sz="1400">
              <a:latin typeface="Arial" panose="020B0604020202020204" pitchFamily="34" charset="0"/>
              <a:cs typeface="Arial" panose="020B0604020202020204" pitchFamily="34" charset="0"/>
            </a:endParaRPr>
          </a:p>
          <a:p>
            <a:pPr>
              <a:lnSpc>
                <a:spcPct val="140000"/>
              </a:lnSpc>
            </a:pPr>
            <a:endParaRPr lang="tr-TR" sz="1400">
              <a:latin typeface="Arial" panose="020B0604020202020204" pitchFamily="34" charset="0"/>
              <a:cs typeface="Arial" panose="020B0604020202020204" pitchFamily="34" charset="0"/>
            </a:endParaRPr>
          </a:p>
          <a:p>
            <a:pPr>
              <a:lnSpc>
                <a:spcPct val="140000"/>
              </a:lnSpc>
            </a:pPr>
            <a:endParaRPr lang="tr-TR" sz="1400">
              <a:latin typeface="Arial" panose="020B0604020202020204" pitchFamily="34" charset="0"/>
              <a:cs typeface="Arial" panose="020B0604020202020204" pitchFamily="34" charset="0"/>
            </a:endParaRPr>
          </a:p>
          <a:p>
            <a:pPr>
              <a:lnSpc>
                <a:spcPct val="140000"/>
              </a:lnSpc>
            </a:pPr>
            <a:endParaRPr lang="tr-TR" sz="1400">
              <a:latin typeface="Arial" panose="020B0604020202020204" pitchFamily="34" charset="0"/>
              <a:cs typeface="Arial" panose="020B0604020202020204" pitchFamily="34" charset="0"/>
            </a:endParaRPr>
          </a:p>
        </p:txBody>
      </p:sp>
      <p:sp>
        <p:nvSpPr>
          <p:cNvPr id="15" name="Title 3">
            <a:extLst>
              <a:ext uri="{FF2B5EF4-FFF2-40B4-BE49-F238E27FC236}">
                <a16:creationId xmlns:a16="http://schemas.microsoft.com/office/drawing/2014/main" id="{9309B783-70D9-4E71-8ABE-B3FE5E5B682E}"/>
              </a:ext>
            </a:extLst>
          </p:cNvPr>
          <p:cNvSpPr>
            <a:spLocks noGrp="1"/>
          </p:cNvSpPr>
          <p:nvPr>
            <p:ph type="title"/>
          </p:nvPr>
        </p:nvSpPr>
        <p:spPr>
          <a:xfrm>
            <a:off x="838200" y="1"/>
            <a:ext cx="9591989" cy="904352"/>
          </a:xfrm>
        </p:spPr>
        <p:txBody>
          <a:bodyPr/>
          <a:lstStyle/>
          <a:p>
            <a:r>
              <a:rPr lang="tr-TR"/>
              <a:t>HD mortalite nedenleri-sıvı yüklenmesi</a:t>
            </a:r>
            <a:endParaRPr lang="en-US"/>
          </a:p>
        </p:txBody>
      </p:sp>
      <p:sp>
        <p:nvSpPr>
          <p:cNvPr id="9" name="TextBox 8">
            <a:extLst>
              <a:ext uri="{FF2B5EF4-FFF2-40B4-BE49-F238E27FC236}">
                <a16:creationId xmlns:a16="http://schemas.microsoft.com/office/drawing/2014/main" id="{4078AE22-31B1-41C6-B383-30C29253873A}"/>
              </a:ext>
            </a:extLst>
          </p:cNvPr>
          <p:cNvSpPr txBox="1"/>
          <p:nvPr/>
        </p:nvSpPr>
        <p:spPr>
          <a:xfrm>
            <a:off x="5579328" y="6011132"/>
            <a:ext cx="6322740" cy="302199"/>
          </a:xfrm>
          <a:prstGeom prst="rect">
            <a:avLst/>
          </a:prstGeom>
          <a:noFill/>
        </p:spPr>
        <p:txBody>
          <a:bodyPr wrap="square">
            <a:spAutoFit/>
          </a:bodyPr>
          <a:lstStyle/>
          <a:p>
            <a:pPr>
              <a:lnSpc>
                <a:spcPct val="140000"/>
              </a:lnSpc>
            </a:pPr>
            <a:r>
              <a:rPr lang="tr-TR" sz="1100" dirty="0" err="1">
                <a:latin typeface="Arial" panose="020B0604020202020204" pitchFamily="34" charset="0"/>
                <a:cs typeface="Arial" panose="020B0604020202020204" pitchFamily="34" charset="0"/>
              </a:rPr>
              <a:t>Zoccali</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C.,at</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all</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Chronic</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Fluid</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Overload</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and</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Mortality</a:t>
            </a:r>
            <a:r>
              <a:rPr lang="tr-TR" sz="1100" dirty="0">
                <a:latin typeface="Arial" panose="020B0604020202020204" pitchFamily="34" charset="0"/>
                <a:cs typeface="Arial" panose="020B0604020202020204" pitchFamily="34" charset="0"/>
              </a:rPr>
              <a:t> in ESRD. J </a:t>
            </a:r>
            <a:r>
              <a:rPr lang="tr-TR" sz="1100" dirty="0" err="1">
                <a:latin typeface="Arial" panose="020B0604020202020204" pitchFamily="34" charset="0"/>
                <a:cs typeface="Arial" panose="020B0604020202020204" pitchFamily="34" charset="0"/>
              </a:rPr>
              <a:t>Am</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Soc</a:t>
            </a:r>
            <a:r>
              <a:rPr lang="tr-TR" sz="1100" dirty="0">
                <a:latin typeface="Arial" panose="020B0604020202020204" pitchFamily="34" charset="0"/>
                <a:cs typeface="Arial" panose="020B0604020202020204" pitchFamily="34" charset="0"/>
              </a:rPr>
              <a:t> </a:t>
            </a:r>
            <a:r>
              <a:rPr lang="tr-TR" sz="1100" dirty="0" err="1">
                <a:latin typeface="Arial" panose="020B0604020202020204" pitchFamily="34" charset="0"/>
                <a:cs typeface="Arial" panose="020B0604020202020204" pitchFamily="34" charset="0"/>
              </a:rPr>
              <a:t>Nephrol</a:t>
            </a:r>
            <a:r>
              <a:rPr lang="tr-TR" sz="1100" dirty="0">
                <a:latin typeface="Arial" panose="020B0604020202020204" pitchFamily="34" charset="0"/>
                <a:cs typeface="Arial" panose="020B0604020202020204" pitchFamily="34" charset="0"/>
              </a:rPr>
              <a:t>,  2017)</a:t>
            </a:r>
          </a:p>
        </p:txBody>
      </p:sp>
    </p:spTree>
    <p:extLst>
      <p:ext uri="{BB962C8B-B14F-4D97-AF65-F5344CB8AC3E}">
        <p14:creationId xmlns:p14="http://schemas.microsoft.com/office/powerpoint/2010/main" val="2629337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486558" y="962688"/>
            <a:ext cx="5876925" cy="3171825"/>
          </a:xfrm>
          <a:prstGeom prst="rect">
            <a:avLst/>
          </a:prstGeom>
        </p:spPr>
      </p:pic>
      <p:pic>
        <p:nvPicPr>
          <p:cNvPr id="3" name="Resim 2"/>
          <p:cNvPicPr>
            <a:picLocks noChangeAspect="1"/>
          </p:cNvPicPr>
          <p:nvPr/>
        </p:nvPicPr>
        <p:blipFill>
          <a:blip r:embed="rId3"/>
          <a:stretch>
            <a:fillRect/>
          </a:stretch>
        </p:blipFill>
        <p:spPr>
          <a:xfrm>
            <a:off x="496082" y="3869003"/>
            <a:ext cx="5857875" cy="2647950"/>
          </a:xfrm>
          <a:prstGeom prst="rect">
            <a:avLst/>
          </a:prstGeom>
        </p:spPr>
      </p:pic>
      <p:sp>
        <p:nvSpPr>
          <p:cNvPr id="8" name="Metin kutusu 7">
            <a:extLst>
              <a:ext uri="{FF2B5EF4-FFF2-40B4-BE49-F238E27FC236}">
                <a16:creationId xmlns:a16="http://schemas.microsoft.com/office/drawing/2014/main" id="{EFDF4294-B733-F36C-706A-41E949ECFE1D}"/>
              </a:ext>
            </a:extLst>
          </p:cNvPr>
          <p:cNvSpPr txBox="1"/>
          <p:nvPr/>
        </p:nvSpPr>
        <p:spPr>
          <a:xfrm>
            <a:off x="6095999" y="1503406"/>
            <a:ext cx="5846619" cy="3342453"/>
          </a:xfrm>
          <a:prstGeom prst="rect">
            <a:avLst/>
          </a:prstGeom>
          <a:noFill/>
        </p:spPr>
        <p:txBody>
          <a:bodyPr wrap="square">
            <a:spAutoFit/>
          </a:bodyPr>
          <a:lstStyle/>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Belirli diğer bir hastalığı olmayan,</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Sosyal fonksiyonları iyi bir hastada;</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-1 yıllık yaşam süresi hemen hemen %100,</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-5 yıllık yaşam süresi %80</a:t>
            </a:r>
          </a:p>
          <a:p>
            <a:pPr eaLnBrk="1" hangingPunct="1">
              <a:lnSpc>
                <a:spcPct val="80000"/>
              </a:lnSpc>
              <a:buFont typeface="Wingdings" panose="05000000000000000000" pitchFamily="2" charset="2"/>
              <a:buNone/>
              <a:defRPr/>
            </a:pPr>
            <a:endParaRPr lang="tr-TR" altLang="tr-TR" sz="2400" dirty="0">
              <a:cs typeface="Calibri Light" panose="020F0302020204030204" pitchFamily="34" charset="0"/>
            </a:endParaRP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Oysa; </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belirgin başka bir hastalığı olan,</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Yaşlı,</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Diyalize geç başlayanlarda,</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Tüm fonksiyonel kapasiteleri kötü olanlarda,</a:t>
            </a:r>
          </a:p>
          <a:p>
            <a:pPr eaLnBrk="1" hangingPunct="1">
              <a:lnSpc>
                <a:spcPct val="80000"/>
              </a:lnSpc>
              <a:buFont typeface="Wingdings" panose="05000000000000000000" pitchFamily="2" charset="2"/>
              <a:buNone/>
              <a:defRPr/>
            </a:pPr>
            <a:r>
              <a:rPr lang="tr-TR" altLang="tr-TR" sz="2400" dirty="0">
                <a:cs typeface="Calibri Light" panose="020F0302020204030204" pitchFamily="34" charset="0"/>
              </a:rPr>
              <a:t>-1 yıllık yaşam süresi %25 </a:t>
            </a:r>
          </a:p>
        </p:txBody>
      </p:sp>
    </p:spTree>
    <p:extLst>
      <p:ext uri="{BB962C8B-B14F-4D97-AF65-F5344CB8AC3E}">
        <p14:creationId xmlns:p14="http://schemas.microsoft.com/office/powerpoint/2010/main" val="2870340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p:txBody>
          <a:bodyPr/>
          <a:lstStyle/>
          <a:p>
            <a:endParaRPr lang="tr-TR" dirty="0"/>
          </a:p>
        </p:txBody>
      </p:sp>
      <p:sp>
        <p:nvSpPr>
          <p:cNvPr id="5" name="Metin Yer Tutucusu 4"/>
          <p:cNvSpPr>
            <a:spLocks noGrp="1"/>
          </p:cNvSpPr>
          <p:nvPr>
            <p:ph type="body" sz="quarter" idx="3"/>
          </p:nvPr>
        </p:nvSpPr>
        <p:spPr/>
        <p:txBody>
          <a:bodyPr/>
          <a:lstStyle/>
          <a:p>
            <a:endParaRPr lang="tr-TR"/>
          </a:p>
        </p:txBody>
      </p:sp>
      <p:sp>
        <p:nvSpPr>
          <p:cNvPr id="6" name="İçerik Yer Tutucusu 5"/>
          <p:cNvSpPr>
            <a:spLocks noGrp="1"/>
          </p:cNvSpPr>
          <p:nvPr>
            <p:ph sz="quarter" idx="4"/>
          </p:nvPr>
        </p:nvSpPr>
        <p:spPr/>
        <p:txBody>
          <a:bodyPr/>
          <a:lstStyle/>
          <a:p>
            <a:endParaRPr lang="tr-TR"/>
          </a:p>
        </p:txBody>
      </p:sp>
      <p:pic>
        <p:nvPicPr>
          <p:cNvPr id="8" name="Resim 7"/>
          <p:cNvPicPr>
            <a:picLocks noChangeAspect="1"/>
          </p:cNvPicPr>
          <p:nvPr/>
        </p:nvPicPr>
        <p:blipFill>
          <a:blip r:embed="rId3"/>
          <a:stretch>
            <a:fillRect/>
          </a:stretch>
        </p:blipFill>
        <p:spPr>
          <a:xfrm>
            <a:off x="103284" y="1690688"/>
            <a:ext cx="11938481" cy="5024905"/>
          </a:xfrm>
          <a:prstGeom prst="rect">
            <a:avLst/>
          </a:prstGeom>
        </p:spPr>
      </p:pic>
      <p:pic>
        <p:nvPicPr>
          <p:cNvPr id="9" name="Resim 8"/>
          <p:cNvPicPr>
            <a:picLocks noChangeAspect="1"/>
          </p:cNvPicPr>
          <p:nvPr/>
        </p:nvPicPr>
        <p:blipFill>
          <a:blip r:embed="rId4"/>
          <a:stretch>
            <a:fillRect/>
          </a:stretch>
        </p:blipFill>
        <p:spPr>
          <a:xfrm>
            <a:off x="3285115" y="88562"/>
            <a:ext cx="5895975" cy="1714500"/>
          </a:xfrm>
          <a:prstGeom prst="rect">
            <a:avLst/>
          </a:prstGeom>
        </p:spPr>
      </p:pic>
      <p:sp>
        <p:nvSpPr>
          <p:cNvPr id="10" name="Metin kutusu 9"/>
          <p:cNvSpPr txBox="1"/>
          <p:nvPr/>
        </p:nvSpPr>
        <p:spPr>
          <a:xfrm>
            <a:off x="1557773" y="4347369"/>
            <a:ext cx="9932527" cy="584775"/>
          </a:xfrm>
          <a:prstGeom prst="rect">
            <a:avLst/>
          </a:prstGeom>
          <a:solidFill>
            <a:srgbClr val="FFFF00"/>
          </a:solidFill>
        </p:spPr>
        <p:txBody>
          <a:bodyPr wrap="none" rtlCol="0">
            <a:spAutoFit/>
          </a:bodyPr>
          <a:lstStyle/>
          <a:p>
            <a:r>
              <a:rPr lang="tr-TR" sz="3200" dirty="0"/>
              <a:t>Ev diyalizi uygulanan hastalarda COVID-19 riski daha düşük</a:t>
            </a:r>
          </a:p>
        </p:txBody>
      </p:sp>
      <p:sp>
        <p:nvSpPr>
          <p:cNvPr id="11" name="Oval 10"/>
          <p:cNvSpPr/>
          <p:nvPr/>
        </p:nvSpPr>
        <p:spPr>
          <a:xfrm>
            <a:off x="2608289" y="2758190"/>
            <a:ext cx="1379095" cy="79447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Oval 11"/>
          <p:cNvSpPr/>
          <p:nvPr/>
        </p:nvSpPr>
        <p:spPr>
          <a:xfrm>
            <a:off x="4302932" y="2748457"/>
            <a:ext cx="1379095" cy="79447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1110817" y="809469"/>
            <a:ext cx="10566521" cy="2462213"/>
          </a:xfrm>
          <a:prstGeom prst="rect">
            <a:avLst/>
          </a:prstGeom>
          <a:solidFill>
            <a:srgbClr val="FF0000"/>
          </a:solidFill>
        </p:spPr>
        <p:txBody>
          <a:bodyPr wrap="square">
            <a:spAutoFit/>
          </a:bodyPr>
          <a:lstStyle/>
          <a:p>
            <a:pPr algn="just"/>
            <a:r>
              <a:rPr lang="tr-TR" sz="2800" b="1" dirty="0"/>
              <a:t>Diyalize başlamakla karşı karşıya kalan tüm insanların, diyalizlerini evde yapıp yapmamayı seçme ve ihtiyaç duyduklarında yardım alma fırsatı vermek </a:t>
            </a:r>
            <a:r>
              <a:rPr lang="tr-TR" sz="2800" b="1" dirty="0" err="1"/>
              <a:t>nefroloji</a:t>
            </a:r>
            <a:r>
              <a:rPr lang="tr-TR" sz="2800" b="1" dirty="0"/>
              <a:t> ekibine kalmıştır.  </a:t>
            </a:r>
          </a:p>
          <a:p>
            <a:pPr algn="just"/>
            <a:r>
              <a:rPr lang="tr-TR" sz="2800" b="1" dirty="0"/>
              <a:t>														</a:t>
            </a:r>
            <a:r>
              <a:rPr lang="en-US" sz="2800" b="1" dirty="0"/>
              <a:t>Edwina A. Brown and Jeffrey Perl</a:t>
            </a:r>
            <a:r>
              <a:rPr lang="tr-TR" sz="2800" b="1" dirty="0"/>
              <a:t>. </a:t>
            </a:r>
            <a:r>
              <a:rPr lang="en-US" sz="2800" b="1" dirty="0"/>
              <a:t>JASN September </a:t>
            </a:r>
            <a:r>
              <a:rPr lang="en-US" sz="1400" dirty="0"/>
              <a:t>2020</a:t>
            </a:r>
            <a:r>
              <a:rPr lang="en-US" sz="1100" dirty="0"/>
              <a:t>, </a:t>
            </a:r>
          </a:p>
        </p:txBody>
      </p:sp>
    </p:spTree>
    <p:extLst>
      <p:ext uri="{BB962C8B-B14F-4D97-AF65-F5344CB8AC3E}">
        <p14:creationId xmlns:p14="http://schemas.microsoft.com/office/powerpoint/2010/main" val="6473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AD8715F4-E936-47EA-AC8A-73EFC2BC37C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7999"/>
          </a:xfrm>
        </p:spPr>
      </p:pic>
    </p:spTree>
    <p:extLst>
      <p:ext uri="{BB962C8B-B14F-4D97-AF65-F5344CB8AC3E}">
        <p14:creationId xmlns:p14="http://schemas.microsoft.com/office/powerpoint/2010/main" val="4262018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7B0924F8-87AC-40CA-AFB6-6D89C96479E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0943" t="29550" r="8493"/>
          <a:stretch/>
        </p:blipFill>
        <p:spPr>
          <a:xfrm>
            <a:off x="319314" y="159658"/>
            <a:ext cx="11757932" cy="6516914"/>
          </a:xfrm>
        </p:spPr>
      </p:pic>
    </p:spTree>
    <p:extLst>
      <p:ext uri="{BB962C8B-B14F-4D97-AF65-F5344CB8AC3E}">
        <p14:creationId xmlns:p14="http://schemas.microsoft.com/office/powerpoint/2010/main" val="2980413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37F7F203-06AC-4556-9379-09DEEC9B7B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114" y="259363"/>
            <a:ext cx="11776586" cy="6489780"/>
          </a:xfrm>
        </p:spPr>
      </p:pic>
      <p:sp>
        <p:nvSpPr>
          <p:cNvPr id="6" name="Ok: Sağ 5">
            <a:extLst>
              <a:ext uri="{FF2B5EF4-FFF2-40B4-BE49-F238E27FC236}">
                <a16:creationId xmlns:a16="http://schemas.microsoft.com/office/drawing/2014/main" id="{92DB729F-F6D4-4863-B6E0-063BF96F53F5}"/>
              </a:ext>
            </a:extLst>
          </p:cNvPr>
          <p:cNvSpPr/>
          <p:nvPr/>
        </p:nvSpPr>
        <p:spPr>
          <a:xfrm>
            <a:off x="1457861" y="259363"/>
            <a:ext cx="1212768" cy="5098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21913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224992E2-A44D-4433-B0D1-14CD25C7DD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4446"/>
          <a:stretch/>
        </p:blipFill>
        <p:spPr>
          <a:xfrm>
            <a:off x="101600" y="1"/>
            <a:ext cx="12090400" cy="6448037"/>
          </a:xfrm>
        </p:spPr>
      </p:pic>
      <p:sp>
        <p:nvSpPr>
          <p:cNvPr id="10" name="Serbest Form: Şekil 9">
            <a:extLst>
              <a:ext uri="{FF2B5EF4-FFF2-40B4-BE49-F238E27FC236}">
                <a16:creationId xmlns:a16="http://schemas.microsoft.com/office/drawing/2014/main" id="{201FB44B-FE93-481B-9B15-9339EA3F67E6}"/>
              </a:ext>
            </a:extLst>
          </p:cNvPr>
          <p:cNvSpPr/>
          <p:nvPr/>
        </p:nvSpPr>
        <p:spPr>
          <a:xfrm>
            <a:off x="1904214" y="1498862"/>
            <a:ext cx="1122159" cy="141448"/>
          </a:xfrm>
          <a:custGeom>
            <a:avLst/>
            <a:gdLst>
              <a:gd name="connsiteX0" fmla="*/ 0 w 1122159"/>
              <a:gd name="connsiteY0" fmla="*/ 103695 h 141448"/>
              <a:gd name="connsiteX1" fmla="*/ 47134 w 1122159"/>
              <a:gd name="connsiteY1" fmla="*/ 113122 h 141448"/>
              <a:gd name="connsiteX2" fmla="*/ 84842 w 1122159"/>
              <a:gd name="connsiteY2" fmla="*/ 122548 h 141448"/>
              <a:gd name="connsiteX3" fmla="*/ 339365 w 1122159"/>
              <a:gd name="connsiteY3" fmla="*/ 103695 h 141448"/>
              <a:gd name="connsiteX4" fmla="*/ 377073 w 1122159"/>
              <a:gd name="connsiteY4" fmla="*/ 94268 h 141448"/>
              <a:gd name="connsiteX5" fmla="*/ 405353 w 1122159"/>
              <a:gd name="connsiteY5" fmla="*/ 75414 h 141448"/>
              <a:gd name="connsiteX6" fmla="*/ 1065229 w 1122159"/>
              <a:gd name="connsiteY6" fmla="*/ 94268 h 141448"/>
              <a:gd name="connsiteX7" fmla="*/ 1121790 w 1122159"/>
              <a:gd name="connsiteY7" fmla="*/ 113122 h 141448"/>
              <a:gd name="connsiteX8" fmla="*/ 1046376 w 1122159"/>
              <a:gd name="connsiteY8" fmla="*/ 47134 h 141448"/>
              <a:gd name="connsiteX9" fmla="*/ 914400 w 1122159"/>
              <a:gd name="connsiteY9" fmla="*/ 9427 h 141448"/>
              <a:gd name="connsiteX10" fmla="*/ 688157 w 1122159"/>
              <a:gd name="connsiteY10" fmla="*/ 47134 h 141448"/>
              <a:gd name="connsiteX11" fmla="*/ 697584 w 1122159"/>
              <a:gd name="connsiteY11" fmla="*/ 94268 h 141448"/>
              <a:gd name="connsiteX12" fmla="*/ 744718 w 1122159"/>
              <a:gd name="connsiteY12" fmla="*/ 84841 h 141448"/>
              <a:gd name="connsiteX13" fmla="*/ 725864 w 1122159"/>
              <a:gd name="connsiteY13" fmla="*/ 47134 h 141448"/>
              <a:gd name="connsiteX14" fmla="*/ 584462 w 1122159"/>
              <a:gd name="connsiteY14" fmla="*/ 37707 h 141448"/>
              <a:gd name="connsiteX15" fmla="*/ 414780 w 1122159"/>
              <a:gd name="connsiteY15" fmla="*/ 94268 h 141448"/>
              <a:gd name="connsiteX16" fmla="*/ 509048 w 1122159"/>
              <a:gd name="connsiteY16" fmla="*/ 141402 h 141448"/>
              <a:gd name="connsiteX17" fmla="*/ 499621 w 1122159"/>
              <a:gd name="connsiteY17" fmla="*/ 103695 h 141448"/>
              <a:gd name="connsiteX18" fmla="*/ 282805 w 1122159"/>
              <a:gd name="connsiteY18" fmla="*/ 47134 h 141448"/>
              <a:gd name="connsiteX19" fmla="*/ 226244 w 1122159"/>
              <a:gd name="connsiteY19" fmla="*/ 28280 h 141448"/>
              <a:gd name="connsiteX20" fmla="*/ 235671 w 1122159"/>
              <a:gd name="connsiteY20" fmla="*/ 0 h 14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22159" h="141448">
                <a:moveTo>
                  <a:pt x="0" y="103695"/>
                </a:moveTo>
                <a:cubicBezTo>
                  <a:pt x="15711" y="106837"/>
                  <a:pt x="31493" y="109646"/>
                  <a:pt x="47134" y="113122"/>
                </a:cubicBezTo>
                <a:cubicBezTo>
                  <a:pt x="59782" y="115932"/>
                  <a:pt x="71893" y="122966"/>
                  <a:pt x="84842" y="122548"/>
                </a:cubicBezTo>
                <a:cubicBezTo>
                  <a:pt x="169871" y="119805"/>
                  <a:pt x="254524" y="109979"/>
                  <a:pt x="339365" y="103695"/>
                </a:cubicBezTo>
                <a:cubicBezTo>
                  <a:pt x="351934" y="100553"/>
                  <a:pt x="365164" y="99372"/>
                  <a:pt x="377073" y="94268"/>
                </a:cubicBezTo>
                <a:cubicBezTo>
                  <a:pt x="387486" y="89805"/>
                  <a:pt x="394023" y="75414"/>
                  <a:pt x="405353" y="75414"/>
                </a:cubicBezTo>
                <a:cubicBezTo>
                  <a:pt x="625401" y="75414"/>
                  <a:pt x="845270" y="87983"/>
                  <a:pt x="1065229" y="94268"/>
                </a:cubicBezTo>
                <a:cubicBezTo>
                  <a:pt x="1084083" y="100553"/>
                  <a:pt x="1107737" y="127175"/>
                  <a:pt x="1121790" y="113122"/>
                </a:cubicBezTo>
                <a:cubicBezTo>
                  <a:pt x="1128181" y="106731"/>
                  <a:pt x="1049508" y="48579"/>
                  <a:pt x="1046376" y="47134"/>
                </a:cubicBezTo>
                <a:cubicBezTo>
                  <a:pt x="995369" y="23592"/>
                  <a:pt x="964410" y="19428"/>
                  <a:pt x="914400" y="9427"/>
                </a:cubicBezTo>
                <a:cubicBezTo>
                  <a:pt x="900244" y="10312"/>
                  <a:pt x="723615" y="6610"/>
                  <a:pt x="688157" y="47134"/>
                </a:cubicBezTo>
                <a:cubicBezTo>
                  <a:pt x="677606" y="59192"/>
                  <a:pt x="694442" y="78557"/>
                  <a:pt x="697584" y="94268"/>
                </a:cubicBezTo>
                <a:cubicBezTo>
                  <a:pt x="713295" y="91126"/>
                  <a:pt x="736475" y="98580"/>
                  <a:pt x="744718" y="84841"/>
                </a:cubicBezTo>
                <a:cubicBezTo>
                  <a:pt x="751948" y="72791"/>
                  <a:pt x="739346" y="51099"/>
                  <a:pt x="725864" y="47134"/>
                </a:cubicBezTo>
                <a:cubicBezTo>
                  <a:pt x="680545" y="33805"/>
                  <a:pt x="631596" y="40849"/>
                  <a:pt x="584462" y="37707"/>
                </a:cubicBezTo>
                <a:cubicBezTo>
                  <a:pt x="527901" y="56561"/>
                  <a:pt x="449847" y="46051"/>
                  <a:pt x="414780" y="94268"/>
                </a:cubicBezTo>
                <a:cubicBezTo>
                  <a:pt x="394117" y="122680"/>
                  <a:pt x="474131" y="137522"/>
                  <a:pt x="509048" y="141402"/>
                </a:cubicBezTo>
                <a:cubicBezTo>
                  <a:pt x="521925" y="142833"/>
                  <a:pt x="510655" y="110485"/>
                  <a:pt x="499621" y="103695"/>
                </a:cubicBezTo>
                <a:cubicBezTo>
                  <a:pt x="439112" y="66458"/>
                  <a:pt x="349644" y="62861"/>
                  <a:pt x="282805" y="47134"/>
                </a:cubicBezTo>
                <a:cubicBezTo>
                  <a:pt x="263460" y="42582"/>
                  <a:pt x="240297" y="42333"/>
                  <a:pt x="226244" y="28280"/>
                </a:cubicBezTo>
                <a:cubicBezTo>
                  <a:pt x="219218" y="21254"/>
                  <a:pt x="232529" y="9427"/>
                  <a:pt x="23567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D7A85678-F595-4B00-8256-AB2429DF2FF6}"/>
              </a:ext>
            </a:extLst>
          </p:cNvPr>
          <p:cNvSpPr/>
          <p:nvPr/>
        </p:nvSpPr>
        <p:spPr>
          <a:xfrm>
            <a:off x="1686500" y="409962"/>
            <a:ext cx="882529" cy="581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265062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5E6408-DD9B-4930-8F71-5B41DA5A73E3}"/>
              </a:ext>
            </a:extLst>
          </p:cNvPr>
          <p:cNvSpPr>
            <a:spLocks noGrp="1"/>
          </p:cNvSpPr>
          <p:nvPr>
            <p:ph type="title"/>
          </p:nvPr>
        </p:nvSpPr>
        <p:spPr>
          <a:xfrm>
            <a:off x="188685" y="0"/>
            <a:ext cx="9591989" cy="904352"/>
          </a:xfrm>
        </p:spPr>
        <p:txBody>
          <a:bodyPr/>
          <a:lstStyle/>
          <a:p>
            <a:r>
              <a:rPr lang="tr-TR" dirty="0"/>
              <a:t>Sonuç olarak;</a:t>
            </a:r>
          </a:p>
        </p:txBody>
      </p:sp>
      <p:sp>
        <p:nvSpPr>
          <p:cNvPr id="94211" name="Rectangle 3">
            <a:extLst>
              <a:ext uri="{FF2B5EF4-FFF2-40B4-BE49-F238E27FC236}">
                <a16:creationId xmlns:a16="http://schemas.microsoft.com/office/drawing/2014/main" id="{6F720CA0-8672-D82C-5E7D-989998C7EA29}"/>
              </a:ext>
            </a:extLst>
          </p:cNvPr>
          <p:cNvSpPr>
            <a:spLocks noGrp="1" noChangeArrowheads="1"/>
          </p:cNvSpPr>
          <p:nvPr>
            <p:ph idx="1"/>
          </p:nvPr>
        </p:nvSpPr>
        <p:spPr>
          <a:xfrm>
            <a:off x="188685" y="984737"/>
            <a:ext cx="11553371" cy="5517663"/>
          </a:xfrm>
        </p:spPr>
        <p:txBody>
          <a:bodyPr>
            <a:normAutofit/>
          </a:bodyPr>
          <a:lstStyle/>
          <a:p>
            <a:pPr algn="just">
              <a:lnSpc>
                <a:spcPct val="100000"/>
              </a:lnSpc>
              <a:spcAft>
                <a:spcPts val="600"/>
              </a:spcAft>
              <a:defRPr/>
            </a:pPr>
            <a:r>
              <a:rPr lang="en-US" altLang="tr-TR" sz="2400" dirty="0">
                <a:latin typeface="+mn-lt"/>
              </a:rPr>
              <a:t> </a:t>
            </a:r>
            <a:r>
              <a:rPr lang="tr-TR" altLang="tr-TR" sz="2400" dirty="0">
                <a:latin typeface="+mn-lt"/>
              </a:rPr>
              <a:t>K</a:t>
            </a:r>
            <a:r>
              <a:rPr lang="en-US" altLang="tr-TR" sz="2400" dirty="0" err="1">
                <a:latin typeface="+mn-lt"/>
              </a:rPr>
              <a:t>anıta</a:t>
            </a:r>
            <a:r>
              <a:rPr lang="en-US" altLang="tr-TR" sz="2400" dirty="0">
                <a:latin typeface="+mn-lt"/>
              </a:rPr>
              <a:t> </a:t>
            </a:r>
            <a:r>
              <a:rPr lang="en-US" altLang="tr-TR" sz="2400" dirty="0" err="1">
                <a:latin typeface="+mn-lt"/>
              </a:rPr>
              <a:t>dayalı</a:t>
            </a:r>
            <a:r>
              <a:rPr lang="en-US" altLang="tr-TR" sz="2400" dirty="0">
                <a:latin typeface="+mn-lt"/>
              </a:rPr>
              <a:t> </a:t>
            </a:r>
            <a:r>
              <a:rPr lang="en-US" altLang="tr-TR" sz="2400" dirty="0" err="1">
                <a:latin typeface="+mn-lt"/>
              </a:rPr>
              <a:t>uygulamalar</a:t>
            </a:r>
            <a:r>
              <a:rPr lang="tr-TR" altLang="tr-TR" sz="2400" dirty="0">
                <a:latin typeface="+mn-lt"/>
              </a:rPr>
              <a:t>;</a:t>
            </a:r>
            <a:r>
              <a:rPr lang="en-US" altLang="tr-TR" sz="2400" dirty="0">
                <a:latin typeface="+mn-lt"/>
              </a:rPr>
              <a:t> </a:t>
            </a:r>
            <a:r>
              <a:rPr lang="en-US" altLang="tr-TR" sz="2400" dirty="0" err="1">
                <a:latin typeface="+mn-lt"/>
              </a:rPr>
              <a:t>bilgi</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karar</a:t>
            </a:r>
            <a:r>
              <a:rPr lang="en-US" altLang="tr-TR" sz="2400" dirty="0">
                <a:latin typeface="+mn-lt"/>
              </a:rPr>
              <a:t> </a:t>
            </a:r>
            <a:r>
              <a:rPr lang="en-US" altLang="tr-TR" sz="2400" dirty="0" err="1">
                <a:latin typeface="+mn-lt"/>
              </a:rPr>
              <a:t>verme</a:t>
            </a:r>
            <a:r>
              <a:rPr lang="en-US" altLang="tr-TR" sz="2400" dirty="0">
                <a:latin typeface="+mn-lt"/>
              </a:rPr>
              <a:t> </a:t>
            </a:r>
            <a:r>
              <a:rPr lang="en-US" altLang="tr-TR" sz="2400" dirty="0" err="1">
                <a:latin typeface="+mn-lt"/>
              </a:rPr>
              <a:t>arasındaki</a:t>
            </a:r>
            <a:r>
              <a:rPr lang="en-US" altLang="tr-TR" sz="2400" dirty="0">
                <a:latin typeface="+mn-lt"/>
              </a:rPr>
              <a:t> </a:t>
            </a:r>
            <a:r>
              <a:rPr lang="en-US" altLang="tr-TR" sz="2400" dirty="0" err="1">
                <a:latin typeface="+mn-lt"/>
              </a:rPr>
              <a:t>bağı</a:t>
            </a:r>
            <a:r>
              <a:rPr lang="en-US" altLang="tr-TR" sz="2400" dirty="0">
                <a:latin typeface="+mn-lt"/>
              </a:rPr>
              <a:t> </a:t>
            </a:r>
            <a:r>
              <a:rPr lang="en-US" altLang="tr-TR" sz="2400" dirty="0" err="1">
                <a:latin typeface="+mn-lt"/>
              </a:rPr>
              <a:t>güçlendirerek</a:t>
            </a:r>
            <a:r>
              <a:rPr lang="en-US" altLang="tr-TR" sz="2400" dirty="0">
                <a:latin typeface="+mn-lt"/>
              </a:rPr>
              <a:t> </a:t>
            </a:r>
            <a:r>
              <a:rPr lang="en-US" altLang="tr-TR" sz="2400" dirty="0" err="1">
                <a:latin typeface="+mn-lt"/>
              </a:rPr>
              <a:t>tanı</a:t>
            </a:r>
            <a:r>
              <a:rPr lang="en-US" altLang="tr-TR" sz="2400" dirty="0">
                <a:latin typeface="+mn-lt"/>
              </a:rPr>
              <a:t>, </a:t>
            </a:r>
            <a:r>
              <a:rPr lang="en-US" altLang="tr-TR" sz="2400" dirty="0" err="1">
                <a:latin typeface="+mn-lt"/>
              </a:rPr>
              <a:t>tedavi</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bakım</a:t>
            </a:r>
            <a:r>
              <a:rPr lang="en-US" altLang="tr-TR" sz="2400" dirty="0">
                <a:latin typeface="+mn-lt"/>
              </a:rPr>
              <a:t> </a:t>
            </a:r>
            <a:r>
              <a:rPr lang="en-US" altLang="tr-TR" sz="2400" dirty="0" err="1">
                <a:latin typeface="+mn-lt"/>
              </a:rPr>
              <a:t>sürecini</a:t>
            </a:r>
            <a:r>
              <a:rPr lang="en-US" altLang="tr-TR" sz="2400" dirty="0">
                <a:latin typeface="+mn-lt"/>
              </a:rPr>
              <a:t> </a:t>
            </a:r>
            <a:r>
              <a:rPr lang="en-US" altLang="tr-TR" sz="2400" dirty="0" err="1">
                <a:latin typeface="+mn-lt"/>
              </a:rPr>
              <a:t>bilimselleştirmekte</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profesyonelleştirmektedir</a:t>
            </a:r>
            <a:r>
              <a:rPr lang="en-US" altLang="tr-TR" sz="2400" dirty="0">
                <a:latin typeface="+mn-lt"/>
              </a:rPr>
              <a:t>.</a:t>
            </a:r>
            <a:endParaRPr lang="tr-TR" altLang="tr-TR" sz="2400" dirty="0">
              <a:latin typeface="+mn-lt"/>
            </a:endParaRPr>
          </a:p>
          <a:p>
            <a:pPr algn="just">
              <a:lnSpc>
                <a:spcPct val="100000"/>
              </a:lnSpc>
              <a:spcAft>
                <a:spcPts val="600"/>
              </a:spcAft>
              <a:defRPr/>
            </a:pPr>
            <a:r>
              <a:rPr lang="en-US" altLang="tr-TR" sz="2400" dirty="0">
                <a:latin typeface="+mn-lt"/>
              </a:rPr>
              <a:t> </a:t>
            </a:r>
            <a:r>
              <a:rPr lang="en-US" altLang="tr-TR" sz="2400" dirty="0" err="1">
                <a:latin typeface="+mn-lt"/>
              </a:rPr>
              <a:t>Kanıta</a:t>
            </a:r>
            <a:r>
              <a:rPr lang="en-US" altLang="tr-TR" sz="2400" dirty="0">
                <a:latin typeface="+mn-lt"/>
              </a:rPr>
              <a:t> </a:t>
            </a:r>
            <a:r>
              <a:rPr lang="en-US" altLang="tr-TR" sz="2400" dirty="0" err="1">
                <a:latin typeface="+mn-lt"/>
              </a:rPr>
              <a:t>dayalı</a:t>
            </a:r>
            <a:r>
              <a:rPr lang="en-US" altLang="tr-TR" sz="2400" dirty="0">
                <a:latin typeface="+mn-lt"/>
              </a:rPr>
              <a:t> </a:t>
            </a:r>
            <a:r>
              <a:rPr lang="en-US" altLang="tr-TR" sz="2400" dirty="0" err="1">
                <a:latin typeface="+mn-lt"/>
              </a:rPr>
              <a:t>sağlık</a:t>
            </a:r>
            <a:r>
              <a:rPr lang="en-US" altLang="tr-TR" sz="2400" dirty="0">
                <a:latin typeface="+mn-lt"/>
              </a:rPr>
              <a:t> </a:t>
            </a:r>
            <a:r>
              <a:rPr lang="en-US" altLang="tr-TR" sz="2400" dirty="0" err="1">
                <a:latin typeface="+mn-lt"/>
              </a:rPr>
              <a:t>bakımı</a:t>
            </a:r>
            <a:r>
              <a:rPr lang="en-US" altLang="tr-TR" sz="2400" dirty="0">
                <a:latin typeface="+mn-lt"/>
              </a:rPr>
              <a:t>, </a:t>
            </a:r>
            <a:r>
              <a:rPr lang="en-US" altLang="tr-TR" sz="2400" dirty="0" err="1">
                <a:latin typeface="+mn-lt"/>
              </a:rPr>
              <a:t>bakım</a:t>
            </a:r>
            <a:r>
              <a:rPr lang="en-US" altLang="tr-TR" sz="2400" dirty="0">
                <a:latin typeface="+mn-lt"/>
              </a:rPr>
              <a:t> </a:t>
            </a:r>
            <a:r>
              <a:rPr lang="en-US" altLang="tr-TR" sz="2400" dirty="0" err="1">
                <a:latin typeface="+mn-lt"/>
              </a:rPr>
              <a:t>ortamlarında</a:t>
            </a:r>
            <a:r>
              <a:rPr lang="en-US" altLang="tr-TR" sz="2400" dirty="0">
                <a:latin typeface="+mn-lt"/>
              </a:rPr>
              <a:t> </a:t>
            </a:r>
            <a:r>
              <a:rPr lang="en-US" altLang="tr-TR" sz="2400" dirty="0" err="1">
                <a:latin typeface="+mn-lt"/>
              </a:rPr>
              <a:t>hastalara</a:t>
            </a:r>
            <a:r>
              <a:rPr lang="en-US" altLang="tr-TR" sz="2400" dirty="0">
                <a:latin typeface="+mn-lt"/>
              </a:rPr>
              <a:t> </a:t>
            </a:r>
            <a:r>
              <a:rPr lang="en-US" altLang="tr-TR" sz="2400" dirty="0" err="1">
                <a:latin typeface="+mn-lt"/>
              </a:rPr>
              <a:t>en</a:t>
            </a:r>
            <a:r>
              <a:rPr lang="en-US" altLang="tr-TR" sz="2400" dirty="0">
                <a:latin typeface="+mn-lt"/>
              </a:rPr>
              <a:t> </a:t>
            </a:r>
            <a:r>
              <a:rPr lang="en-US" altLang="tr-TR" sz="2400" dirty="0" err="1">
                <a:latin typeface="+mn-lt"/>
              </a:rPr>
              <a:t>iyi</a:t>
            </a:r>
            <a:r>
              <a:rPr lang="en-US" altLang="tr-TR" sz="2400" dirty="0">
                <a:latin typeface="+mn-lt"/>
              </a:rPr>
              <a:t> </a:t>
            </a:r>
            <a:r>
              <a:rPr lang="en-US" altLang="tr-TR" sz="2400" dirty="0" err="1">
                <a:latin typeface="+mn-lt"/>
              </a:rPr>
              <a:t>bakımı</a:t>
            </a:r>
            <a:r>
              <a:rPr lang="en-US" altLang="tr-TR" sz="2400" dirty="0">
                <a:latin typeface="+mn-lt"/>
              </a:rPr>
              <a:t> </a:t>
            </a:r>
            <a:r>
              <a:rPr lang="en-US" altLang="tr-TR" sz="2400" dirty="0" err="1">
                <a:latin typeface="+mn-lt"/>
              </a:rPr>
              <a:t>sunabilmek</a:t>
            </a:r>
            <a:r>
              <a:rPr lang="en-US" altLang="tr-TR" sz="2400" dirty="0">
                <a:latin typeface="+mn-lt"/>
              </a:rPr>
              <a:t> </a:t>
            </a:r>
            <a:r>
              <a:rPr lang="en-US" altLang="tr-TR" sz="2400" dirty="0" err="1">
                <a:latin typeface="+mn-lt"/>
              </a:rPr>
              <a:t>için</a:t>
            </a:r>
            <a:r>
              <a:rPr lang="en-US" altLang="tr-TR" sz="2400" dirty="0">
                <a:latin typeface="+mn-lt"/>
              </a:rPr>
              <a:t> </a:t>
            </a:r>
            <a:r>
              <a:rPr lang="en-US" altLang="tr-TR" sz="2400" dirty="0" err="1">
                <a:latin typeface="+mn-lt"/>
              </a:rPr>
              <a:t>uygun</a:t>
            </a:r>
            <a:r>
              <a:rPr lang="en-US" altLang="tr-TR" sz="2400" dirty="0">
                <a:latin typeface="+mn-lt"/>
              </a:rPr>
              <a:t> </a:t>
            </a:r>
            <a:r>
              <a:rPr lang="en-US" altLang="tr-TR" sz="2400" dirty="0" err="1">
                <a:latin typeface="+mn-lt"/>
              </a:rPr>
              <a:t>kaynakları</a:t>
            </a:r>
            <a:r>
              <a:rPr lang="en-US" altLang="tr-TR" sz="2400" dirty="0">
                <a:latin typeface="+mn-lt"/>
              </a:rPr>
              <a:t>, hasta </a:t>
            </a:r>
            <a:r>
              <a:rPr lang="en-US" altLang="tr-TR" sz="2400" dirty="0" err="1">
                <a:latin typeface="+mn-lt"/>
              </a:rPr>
              <a:t>tercihlerini</a:t>
            </a:r>
            <a:r>
              <a:rPr lang="en-US" altLang="tr-TR" sz="2400" dirty="0">
                <a:latin typeface="+mn-lt"/>
              </a:rPr>
              <a:t>, </a:t>
            </a:r>
            <a:r>
              <a:rPr lang="en-US" altLang="tr-TR" sz="2400" dirty="0" err="1">
                <a:latin typeface="+mn-lt"/>
              </a:rPr>
              <a:t>uzman</a:t>
            </a:r>
            <a:r>
              <a:rPr lang="en-US" altLang="tr-TR" sz="2400" dirty="0">
                <a:latin typeface="+mn-lt"/>
              </a:rPr>
              <a:t> </a:t>
            </a:r>
            <a:r>
              <a:rPr lang="en-US" altLang="tr-TR" sz="2400" dirty="0" err="1">
                <a:latin typeface="+mn-lt"/>
              </a:rPr>
              <a:t>görüşünü</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bilimsel</a:t>
            </a:r>
            <a:r>
              <a:rPr lang="en-US" altLang="tr-TR" sz="2400" dirty="0">
                <a:latin typeface="+mn-lt"/>
              </a:rPr>
              <a:t> </a:t>
            </a:r>
            <a:r>
              <a:rPr lang="en-US" altLang="tr-TR" sz="2400" dirty="0" err="1">
                <a:latin typeface="+mn-lt"/>
              </a:rPr>
              <a:t>araştırmalardan</a:t>
            </a:r>
            <a:r>
              <a:rPr lang="en-US" altLang="tr-TR" sz="2400" dirty="0">
                <a:latin typeface="+mn-lt"/>
              </a:rPr>
              <a:t> </a:t>
            </a:r>
            <a:r>
              <a:rPr lang="en-US" altLang="tr-TR" sz="2400" dirty="0" err="1">
                <a:latin typeface="+mn-lt"/>
              </a:rPr>
              <a:t>elde</a:t>
            </a:r>
            <a:r>
              <a:rPr lang="en-US" altLang="tr-TR" sz="2400" dirty="0">
                <a:latin typeface="+mn-lt"/>
              </a:rPr>
              <a:t> </a:t>
            </a:r>
            <a:r>
              <a:rPr lang="en-US" altLang="tr-TR" sz="2400" dirty="0" err="1">
                <a:latin typeface="+mn-lt"/>
              </a:rPr>
              <a:t>edilen</a:t>
            </a:r>
            <a:r>
              <a:rPr lang="en-US" altLang="tr-TR" sz="2400" dirty="0">
                <a:latin typeface="+mn-lt"/>
              </a:rPr>
              <a:t> </a:t>
            </a:r>
            <a:r>
              <a:rPr lang="en-US" altLang="tr-TR" sz="2400" dirty="0" err="1">
                <a:latin typeface="+mn-lt"/>
              </a:rPr>
              <a:t>kanıtları</a:t>
            </a:r>
            <a:r>
              <a:rPr lang="en-US" altLang="tr-TR" sz="2400" dirty="0">
                <a:latin typeface="+mn-lt"/>
              </a:rPr>
              <a:t> </a:t>
            </a:r>
            <a:r>
              <a:rPr lang="en-US" altLang="tr-TR" sz="2400" dirty="0" err="1">
                <a:latin typeface="+mn-lt"/>
              </a:rPr>
              <a:t>bir</a:t>
            </a:r>
            <a:r>
              <a:rPr lang="en-US" altLang="tr-TR" sz="2400" dirty="0">
                <a:latin typeface="+mn-lt"/>
              </a:rPr>
              <a:t> </a:t>
            </a:r>
            <a:r>
              <a:rPr lang="en-US" altLang="tr-TR" sz="2400" dirty="0" err="1">
                <a:latin typeface="+mn-lt"/>
              </a:rPr>
              <a:t>araya</a:t>
            </a:r>
            <a:r>
              <a:rPr lang="en-US" altLang="tr-TR" sz="2400" dirty="0">
                <a:latin typeface="+mn-lt"/>
              </a:rPr>
              <a:t> </a:t>
            </a:r>
            <a:r>
              <a:rPr lang="en-US" altLang="tr-TR" sz="2400" dirty="0" err="1">
                <a:latin typeface="+mn-lt"/>
              </a:rPr>
              <a:t>getirme</a:t>
            </a:r>
            <a:r>
              <a:rPr lang="en-US" altLang="tr-TR" sz="2400" dirty="0">
                <a:latin typeface="+mn-lt"/>
              </a:rPr>
              <a:t> </a:t>
            </a:r>
            <a:r>
              <a:rPr lang="en-US" altLang="tr-TR" sz="2400" dirty="0" err="1">
                <a:latin typeface="+mn-lt"/>
              </a:rPr>
              <a:t>olarak</a:t>
            </a:r>
            <a:r>
              <a:rPr lang="en-US" altLang="tr-TR" sz="2400" dirty="0">
                <a:latin typeface="+mn-lt"/>
              </a:rPr>
              <a:t> </a:t>
            </a:r>
            <a:r>
              <a:rPr lang="en-US" altLang="tr-TR" sz="2400" dirty="0" err="1">
                <a:latin typeface="+mn-lt"/>
              </a:rPr>
              <a:t>tanımlanmaktadır</a:t>
            </a:r>
            <a:r>
              <a:rPr lang="en-US" altLang="tr-TR" sz="2400" dirty="0">
                <a:latin typeface="+mn-lt"/>
              </a:rPr>
              <a:t>.</a:t>
            </a:r>
            <a:endParaRPr lang="tr-TR" altLang="tr-TR" sz="2400" dirty="0">
              <a:latin typeface="+mn-lt"/>
            </a:endParaRPr>
          </a:p>
          <a:p>
            <a:pPr algn="just">
              <a:lnSpc>
                <a:spcPct val="100000"/>
              </a:lnSpc>
              <a:spcAft>
                <a:spcPts val="600"/>
              </a:spcAft>
              <a:defRPr/>
            </a:pPr>
            <a:r>
              <a:rPr lang="en-US" altLang="tr-TR" sz="2400" dirty="0">
                <a:latin typeface="+mn-lt"/>
              </a:rPr>
              <a:t> </a:t>
            </a:r>
            <a:r>
              <a:rPr lang="en-US" altLang="tr-TR" sz="2400" dirty="0" err="1">
                <a:highlight>
                  <a:srgbClr val="FFFF00"/>
                </a:highlight>
                <a:latin typeface="+mn-lt"/>
              </a:rPr>
              <a:t>Hemşirelikte</a:t>
            </a:r>
            <a:r>
              <a:rPr lang="en-US" altLang="tr-TR" sz="2400" dirty="0">
                <a:highlight>
                  <a:srgbClr val="FFFF00"/>
                </a:highlight>
                <a:latin typeface="+mn-lt"/>
              </a:rPr>
              <a:t> </a:t>
            </a:r>
            <a:r>
              <a:rPr lang="en-US" altLang="tr-TR" sz="2400" dirty="0" err="1">
                <a:highlight>
                  <a:srgbClr val="FFFF00"/>
                </a:highlight>
                <a:latin typeface="+mn-lt"/>
              </a:rPr>
              <a:t>kanıta</a:t>
            </a:r>
            <a:r>
              <a:rPr lang="en-US" altLang="tr-TR" sz="2400" dirty="0">
                <a:highlight>
                  <a:srgbClr val="FFFF00"/>
                </a:highlight>
                <a:latin typeface="+mn-lt"/>
              </a:rPr>
              <a:t> </a:t>
            </a:r>
            <a:r>
              <a:rPr lang="en-US" altLang="tr-TR" sz="2400" dirty="0" err="1">
                <a:highlight>
                  <a:srgbClr val="FFFF00"/>
                </a:highlight>
                <a:latin typeface="+mn-lt"/>
              </a:rPr>
              <a:t>dayalı</a:t>
            </a:r>
            <a:r>
              <a:rPr lang="en-US" altLang="tr-TR" sz="2400" dirty="0">
                <a:highlight>
                  <a:srgbClr val="FFFF00"/>
                </a:highlight>
                <a:latin typeface="+mn-lt"/>
              </a:rPr>
              <a:t> </a:t>
            </a:r>
            <a:r>
              <a:rPr lang="en-US" altLang="tr-TR" sz="2400" dirty="0" err="1">
                <a:highlight>
                  <a:srgbClr val="FFFF00"/>
                </a:highlight>
                <a:latin typeface="+mn-lt"/>
              </a:rPr>
              <a:t>uygulamayı</a:t>
            </a:r>
            <a:r>
              <a:rPr lang="en-US" altLang="tr-TR" sz="2400" dirty="0">
                <a:highlight>
                  <a:srgbClr val="FFFF00"/>
                </a:highlight>
                <a:latin typeface="+mn-lt"/>
              </a:rPr>
              <a:t> </a:t>
            </a:r>
            <a:r>
              <a:rPr lang="en-US" altLang="tr-TR" sz="2400" dirty="0" err="1">
                <a:highlight>
                  <a:srgbClr val="FFFF00"/>
                </a:highlight>
                <a:latin typeface="+mn-lt"/>
              </a:rPr>
              <a:t>geliştirebilmek</a:t>
            </a:r>
            <a:r>
              <a:rPr lang="en-US" altLang="tr-TR" sz="2400" dirty="0">
                <a:highlight>
                  <a:srgbClr val="FFFF00"/>
                </a:highlight>
                <a:latin typeface="+mn-lt"/>
              </a:rPr>
              <a:t> </a:t>
            </a:r>
            <a:r>
              <a:rPr lang="en-US" altLang="tr-TR" sz="2400" dirty="0" err="1">
                <a:highlight>
                  <a:srgbClr val="FFFF00"/>
                </a:highlight>
                <a:latin typeface="+mn-lt"/>
              </a:rPr>
              <a:t>için</a:t>
            </a:r>
            <a:r>
              <a:rPr lang="en-US" altLang="tr-TR" sz="2400" dirty="0">
                <a:latin typeface="+mn-lt"/>
              </a:rPr>
              <a:t>, </a:t>
            </a:r>
            <a:r>
              <a:rPr lang="en-US" altLang="tr-TR" sz="2400" dirty="0" err="1">
                <a:latin typeface="+mn-lt"/>
              </a:rPr>
              <a:t>kliniklerde</a:t>
            </a:r>
            <a:r>
              <a:rPr lang="en-US" altLang="tr-TR" sz="2400" dirty="0">
                <a:latin typeface="+mn-lt"/>
              </a:rPr>
              <a:t> </a:t>
            </a:r>
            <a:r>
              <a:rPr lang="en-US" altLang="tr-TR" sz="2400" dirty="0" err="1">
                <a:latin typeface="+mn-lt"/>
              </a:rPr>
              <a:t>uygulamaya</a:t>
            </a:r>
            <a:r>
              <a:rPr lang="en-US" altLang="tr-TR" sz="2400" dirty="0">
                <a:latin typeface="+mn-lt"/>
              </a:rPr>
              <a:t> </a:t>
            </a:r>
            <a:r>
              <a:rPr lang="en-US" altLang="tr-TR" sz="2400" dirty="0" err="1">
                <a:latin typeface="+mn-lt"/>
              </a:rPr>
              <a:t>geçirilecek</a:t>
            </a:r>
            <a:r>
              <a:rPr lang="en-US" altLang="tr-TR" sz="2400" dirty="0">
                <a:latin typeface="+mn-lt"/>
              </a:rPr>
              <a:t> </a:t>
            </a:r>
            <a:r>
              <a:rPr lang="en-US" altLang="tr-TR" sz="2400" dirty="0" err="1">
                <a:latin typeface="+mn-lt"/>
              </a:rPr>
              <a:t>araştırmaların</a:t>
            </a:r>
            <a:r>
              <a:rPr lang="en-US" altLang="tr-TR" sz="2400" dirty="0">
                <a:latin typeface="+mn-lt"/>
              </a:rPr>
              <a:t> </a:t>
            </a:r>
            <a:r>
              <a:rPr lang="en-US" altLang="tr-TR" sz="2400" dirty="0" err="1">
                <a:latin typeface="+mn-lt"/>
              </a:rPr>
              <a:t>yapılması</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araştırma</a:t>
            </a:r>
            <a:r>
              <a:rPr lang="en-US" altLang="tr-TR" sz="2400" dirty="0">
                <a:latin typeface="+mn-lt"/>
              </a:rPr>
              <a:t> </a:t>
            </a:r>
            <a:r>
              <a:rPr lang="en-US" altLang="tr-TR" sz="2400" dirty="0" err="1">
                <a:latin typeface="+mn-lt"/>
              </a:rPr>
              <a:t>sonuçlarının</a:t>
            </a:r>
            <a:r>
              <a:rPr lang="en-US" altLang="tr-TR" sz="2400" dirty="0">
                <a:latin typeface="+mn-lt"/>
              </a:rPr>
              <a:t> </a:t>
            </a:r>
            <a:r>
              <a:rPr lang="en-US" altLang="tr-TR" sz="2400" dirty="0" err="1">
                <a:latin typeface="+mn-lt"/>
              </a:rPr>
              <a:t>hemşirelere</a:t>
            </a:r>
            <a:r>
              <a:rPr lang="en-US" altLang="tr-TR" sz="2400" dirty="0">
                <a:latin typeface="+mn-lt"/>
              </a:rPr>
              <a:t> </a:t>
            </a:r>
            <a:r>
              <a:rPr lang="en-US" altLang="tr-TR" sz="2400" dirty="0" err="1">
                <a:latin typeface="+mn-lt"/>
              </a:rPr>
              <a:t>ulaştırılabilmesine</a:t>
            </a:r>
            <a:r>
              <a:rPr lang="en-US" altLang="tr-TR" sz="2400" dirty="0">
                <a:latin typeface="+mn-lt"/>
              </a:rPr>
              <a:t> </a:t>
            </a:r>
            <a:r>
              <a:rPr lang="en-US" altLang="tr-TR" sz="2400" dirty="0" err="1">
                <a:latin typeface="+mn-lt"/>
              </a:rPr>
              <a:t>yönelik</a:t>
            </a:r>
            <a:r>
              <a:rPr lang="en-US" altLang="tr-TR" sz="2400" dirty="0">
                <a:latin typeface="+mn-lt"/>
              </a:rPr>
              <a:t> </a:t>
            </a:r>
            <a:r>
              <a:rPr lang="en-US" altLang="tr-TR" sz="2400" u="sng" dirty="0" err="1">
                <a:latin typeface="+mn-lt"/>
              </a:rPr>
              <a:t>gerekli</a:t>
            </a:r>
            <a:r>
              <a:rPr lang="en-US" altLang="tr-TR" sz="2400" u="sng" dirty="0">
                <a:latin typeface="+mn-lt"/>
              </a:rPr>
              <a:t> </a:t>
            </a:r>
            <a:r>
              <a:rPr lang="en-US" altLang="tr-TR" sz="2400" u="sng" dirty="0" err="1">
                <a:latin typeface="+mn-lt"/>
              </a:rPr>
              <a:t>mekanizmaların</a:t>
            </a:r>
            <a:r>
              <a:rPr lang="en-US" altLang="tr-TR" sz="2400" u="sng" dirty="0">
                <a:latin typeface="+mn-lt"/>
              </a:rPr>
              <a:t> </a:t>
            </a:r>
            <a:r>
              <a:rPr lang="en-US" altLang="tr-TR" sz="2400" u="sng" dirty="0" err="1">
                <a:latin typeface="+mn-lt"/>
              </a:rPr>
              <a:t>oluşturulması</a:t>
            </a:r>
            <a:r>
              <a:rPr lang="en-US" altLang="tr-TR" sz="2400" u="sng" dirty="0">
                <a:latin typeface="+mn-lt"/>
              </a:rPr>
              <a:t> </a:t>
            </a:r>
            <a:r>
              <a:rPr lang="en-US" altLang="tr-TR" sz="2400" u="sng" dirty="0" err="1">
                <a:latin typeface="+mn-lt"/>
              </a:rPr>
              <a:t>gerekmektedir</a:t>
            </a:r>
            <a:r>
              <a:rPr lang="en-US" altLang="tr-TR" sz="2400" u="sng" dirty="0">
                <a:latin typeface="+mn-lt"/>
              </a:rPr>
              <a:t>.</a:t>
            </a:r>
            <a:endParaRPr lang="tr-TR" altLang="tr-TR" sz="2400" u="sng" dirty="0">
              <a:latin typeface="+mn-lt"/>
            </a:endParaRPr>
          </a:p>
          <a:p>
            <a:pPr algn="just">
              <a:lnSpc>
                <a:spcPct val="100000"/>
              </a:lnSpc>
              <a:spcAft>
                <a:spcPts val="600"/>
              </a:spcAft>
              <a:defRPr/>
            </a:pPr>
            <a:r>
              <a:rPr lang="en-US" altLang="tr-TR" sz="2400" dirty="0" err="1">
                <a:latin typeface="+mn-lt"/>
              </a:rPr>
              <a:t>Hemşirelik</a:t>
            </a:r>
            <a:r>
              <a:rPr lang="en-US" altLang="tr-TR" sz="2400" dirty="0">
                <a:latin typeface="+mn-lt"/>
              </a:rPr>
              <a:t> </a:t>
            </a:r>
            <a:r>
              <a:rPr lang="en-US" altLang="tr-TR" sz="2400" dirty="0" err="1">
                <a:latin typeface="+mn-lt"/>
              </a:rPr>
              <a:t>mesleğinde</a:t>
            </a:r>
            <a:r>
              <a:rPr lang="en-US" altLang="tr-TR" sz="2400" dirty="0">
                <a:latin typeface="+mn-lt"/>
              </a:rPr>
              <a:t> </a:t>
            </a:r>
            <a:r>
              <a:rPr lang="en-US" altLang="tr-TR" sz="2400" dirty="0" err="1">
                <a:latin typeface="+mn-lt"/>
              </a:rPr>
              <a:t>kanıta</a:t>
            </a:r>
            <a:r>
              <a:rPr lang="en-US" altLang="tr-TR" sz="2400" dirty="0">
                <a:latin typeface="+mn-lt"/>
              </a:rPr>
              <a:t> </a:t>
            </a:r>
            <a:r>
              <a:rPr lang="en-US" altLang="tr-TR" sz="2400" dirty="0" err="1">
                <a:latin typeface="+mn-lt"/>
              </a:rPr>
              <a:t>dayalı</a:t>
            </a:r>
            <a:r>
              <a:rPr lang="en-US" altLang="tr-TR" sz="2400" dirty="0">
                <a:latin typeface="+mn-lt"/>
              </a:rPr>
              <a:t> </a:t>
            </a:r>
            <a:r>
              <a:rPr lang="en-US" altLang="tr-TR" sz="2400" dirty="0" err="1">
                <a:latin typeface="+mn-lt"/>
              </a:rPr>
              <a:t>uygulamayı</a:t>
            </a:r>
            <a:r>
              <a:rPr lang="en-US" altLang="tr-TR" sz="2400" dirty="0">
                <a:latin typeface="+mn-lt"/>
              </a:rPr>
              <a:t> </a:t>
            </a:r>
            <a:r>
              <a:rPr lang="en-US" altLang="tr-TR" sz="2400" dirty="0" err="1">
                <a:latin typeface="+mn-lt"/>
              </a:rPr>
              <a:t>geliştirmek</a:t>
            </a:r>
            <a:r>
              <a:rPr lang="en-US" altLang="tr-TR" sz="2400" dirty="0">
                <a:latin typeface="+mn-lt"/>
              </a:rPr>
              <a:t> </a:t>
            </a:r>
            <a:r>
              <a:rPr lang="en-US" altLang="tr-TR" sz="2400" dirty="0" err="1">
                <a:latin typeface="+mn-lt"/>
              </a:rPr>
              <a:t>için</a:t>
            </a:r>
            <a:r>
              <a:rPr lang="en-US" altLang="tr-TR" sz="2400" dirty="0">
                <a:latin typeface="+mn-lt"/>
              </a:rPr>
              <a:t> </a:t>
            </a:r>
            <a:r>
              <a:rPr lang="en-US" altLang="tr-TR" sz="2400" dirty="0" err="1">
                <a:latin typeface="+mn-lt"/>
              </a:rPr>
              <a:t>bu</a:t>
            </a:r>
            <a:r>
              <a:rPr lang="en-US" altLang="tr-TR" sz="2400" dirty="0">
                <a:latin typeface="+mn-lt"/>
              </a:rPr>
              <a:t> </a:t>
            </a:r>
            <a:r>
              <a:rPr lang="en-US" altLang="tr-TR" sz="2400" dirty="0" err="1">
                <a:latin typeface="+mn-lt"/>
              </a:rPr>
              <a:t>alandaki</a:t>
            </a:r>
            <a:r>
              <a:rPr lang="en-US" altLang="tr-TR" sz="2400" dirty="0">
                <a:latin typeface="+mn-lt"/>
              </a:rPr>
              <a:t> </a:t>
            </a:r>
            <a:r>
              <a:rPr lang="en-US" altLang="tr-TR" sz="2400" dirty="0" err="1">
                <a:latin typeface="+mn-lt"/>
              </a:rPr>
              <a:t>bilgi</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becerilerin</a:t>
            </a:r>
            <a:r>
              <a:rPr lang="en-US" altLang="tr-TR" sz="2400" dirty="0">
                <a:latin typeface="+mn-lt"/>
              </a:rPr>
              <a:t> </a:t>
            </a:r>
            <a:r>
              <a:rPr lang="en-US" altLang="tr-TR" sz="2400" dirty="0" err="1">
                <a:latin typeface="+mn-lt"/>
              </a:rPr>
              <a:t>arttırılması</a:t>
            </a:r>
            <a:r>
              <a:rPr lang="en-US" altLang="tr-TR" sz="2400" dirty="0">
                <a:latin typeface="+mn-lt"/>
              </a:rPr>
              <a:t> </a:t>
            </a:r>
            <a:r>
              <a:rPr lang="en-US" altLang="tr-TR" sz="2400" dirty="0" err="1">
                <a:latin typeface="+mn-lt"/>
              </a:rPr>
              <a:t>ve</a:t>
            </a:r>
            <a:r>
              <a:rPr lang="en-US" altLang="tr-TR" sz="2400" dirty="0">
                <a:latin typeface="+mn-lt"/>
              </a:rPr>
              <a:t> </a:t>
            </a:r>
            <a:r>
              <a:rPr lang="en-US" altLang="tr-TR" sz="2400" dirty="0" err="1">
                <a:latin typeface="+mn-lt"/>
              </a:rPr>
              <a:t>bilimsel</a:t>
            </a:r>
            <a:r>
              <a:rPr lang="en-US" altLang="tr-TR" sz="2400" dirty="0">
                <a:latin typeface="+mn-lt"/>
              </a:rPr>
              <a:t> </a:t>
            </a:r>
            <a:r>
              <a:rPr lang="en-US" altLang="tr-TR" sz="2400" dirty="0" err="1">
                <a:latin typeface="+mn-lt"/>
              </a:rPr>
              <a:t>verilere</a:t>
            </a:r>
            <a:r>
              <a:rPr lang="en-US" altLang="tr-TR" sz="2400" dirty="0">
                <a:latin typeface="+mn-lt"/>
              </a:rPr>
              <a:t> </a:t>
            </a:r>
            <a:r>
              <a:rPr lang="en-US" altLang="tr-TR" sz="2400" dirty="0" err="1">
                <a:latin typeface="+mn-lt"/>
              </a:rPr>
              <a:t>dayalı</a:t>
            </a:r>
            <a:r>
              <a:rPr lang="en-US" altLang="tr-TR" sz="2400" dirty="0">
                <a:latin typeface="+mn-lt"/>
              </a:rPr>
              <a:t> </a:t>
            </a:r>
            <a:r>
              <a:rPr lang="en-US" altLang="tr-TR" sz="2400" dirty="0" err="1">
                <a:latin typeface="+mn-lt"/>
              </a:rPr>
              <a:t>bakımın</a:t>
            </a:r>
            <a:r>
              <a:rPr lang="en-US" altLang="tr-TR" sz="2400" dirty="0">
                <a:latin typeface="+mn-lt"/>
              </a:rPr>
              <a:t> </a:t>
            </a:r>
            <a:r>
              <a:rPr lang="en-US" altLang="tr-TR" sz="2400" dirty="0" err="1">
                <a:latin typeface="+mn-lt"/>
              </a:rPr>
              <a:t>uygulanmasının</a:t>
            </a:r>
            <a:r>
              <a:rPr lang="en-US" altLang="tr-TR" sz="2400" dirty="0">
                <a:latin typeface="+mn-lt"/>
              </a:rPr>
              <a:t> </a:t>
            </a:r>
            <a:r>
              <a:rPr lang="en-US" altLang="tr-TR" sz="2400" dirty="0" err="1">
                <a:latin typeface="+mn-lt"/>
              </a:rPr>
              <a:t>önündeki</a:t>
            </a:r>
            <a:r>
              <a:rPr lang="en-US" altLang="tr-TR" sz="2400" dirty="0">
                <a:latin typeface="+mn-lt"/>
              </a:rPr>
              <a:t> </a:t>
            </a:r>
            <a:r>
              <a:rPr lang="en-US" altLang="tr-TR" sz="2400" dirty="0" err="1">
                <a:latin typeface="+mn-lt"/>
              </a:rPr>
              <a:t>engellerin</a:t>
            </a:r>
            <a:r>
              <a:rPr lang="en-US" altLang="tr-TR" sz="2400" dirty="0">
                <a:latin typeface="+mn-lt"/>
              </a:rPr>
              <a:t> </a:t>
            </a:r>
            <a:r>
              <a:rPr lang="en-US" altLang="tr-TR" sz="2400" dirty="0" err="1">
                <a:latin typeface="+mn-lt"/>
              </a:rPr>
              <a:t>azaltılması</a:t>
            </a:r>
            <a:r>
              <a:rPr lang="en-US" altLang="tr-TR" sz="2400" dirty="0">
                <a:latin typeface="+mn-lt"/>
              </a:rPr>
              <a:t> </a:t>
            </a:r>
            <a:r>
              <a:rPr lang="en-US" altLang="tr-TR" sz="2400" dirty="0" err="1">
                <a:latin typeface="+mn-lt"/>
              </a:rPr>
              <a:t>gerekir</a:t>
            </a:r>
            <a:r>
              <a:rPr lang="en-US" altLang="tr-TR" sz="2400" dirty="0">
                <a:latin typeface="+mn-lt"/>
              </a:rPr>
              <a:t>.</a:t>
            </a:r>
            <a:endParaRPr lang="tr-TR" altLang="tr-TR" sz="2400" dirty="0">
              <a:latin typeface="+mn-lt"/>
            </a:endParaRPr>
          </a:p>
        </p:txBody>
      </p:sp>
      <p:sp>
        <p:nvSpPr>
          <p:cNvPr id="4" name="Metin kutusu 3">
            <a:extLst>
              <a:ext uri="{FF2B5EF4-FFF2-40B4-BE49-F238E27FC236}">
                <a16:creationId xmlns:a16="http://schemas.microsoft.com/office/drawing/2014/main" id="{FDE8BA14-9C0D-4891-BC54-89985E18DA7E}"/>
              </a:ext>
            </a:extLst>
          </p:cNvPr>
          <p:cNvSpPr txBox="1"/>
          <p:nvPr/>
        </p:nvSpPr>
        <p:spPr>
          <a:xfrm>
            <a:off x="188802" y="907721"/>
            <a:ext cx="11814397" cy="6001643"/>
          </a:xfrm>
          <a:prstGeom prst="rect">
            <a:avLst/>
          </a:prstGeom>
          <a:solidFill>
            <a:schemeClr val="bg1"/>
          </a:solidFill>
          <a:ln w="28575">
            <a:solidFill>
              <a:srgbClr val="990000"/>
            </a:solidFill>
          </a:ln>
        </p:spPr>
        <p:txBody>
          <a:bodyPr wrap="square" rtlCol="0">
            <a:spAutoFit/>
          </a:bodyPr>
          <a:lstStyle/>
          <a:p>
            <a:pPr algn="just">
              <a:defRPr/>
            </a:pPr>
            <a:r>
              <a:rPr lang="en-US" altLang="tr-TR" sz="3200" dirty="0">
                <a:latin typeface="+mn-lt"/>
              </a:rPr>
              <a:t> </a:t>
            </a:r>
            <a:endParaRPr lang="tr-TR" altLang="tr-TR" sz="3200" dirty="0">
              <a:latin typeface="+mn-lt"/>
            </a:endParaRPr>
          </a:p>
          <a:p>
            <a:pPr algn="just">
              <a:defRPr/>
            </a:pPr>
            <a:endParaRPr lang="tr-TR" altLang="tr-TR" sz="3200" dirty="0"/>
          </a:p>
          <a:p>
            <a:pPr algn="just">
              <a:defRPr/>
            </a:pPr>
            <a:endParaRPr lang="tr-TR" altLang="tr-TR" sz="3200" dirty="0">
              <a:latin typeface="+mn-lt"/>
            </a:endParaRPr>
          </a:p>
          <a:p>
            <a:pPr algn="just">
              <a:defRPr/>
            </a:pPr>
            <a:r>
              <a:rPr lang="en-US" altLang="tr-TR" sz="3200" dirty="0" err="1">
                <a:latin typeface="+mn-lt"/>
              </a:rPr>
              <a:t>Hemşirelikte</a:t>
            </a:r>
            <a:r>
              <a:rPr lang="en-US" altLang="tr-TR" sz="3200" dirty="0">
                <a:latin typeface="+mn-lt"/>
              </a:rPr>
              <a:t> </a:t>
            </a:r>
            <a:r>
              <a:rPr lang="en-US" altLang="tr-TR" sz="3200" dirty="0" err="1">
                <a:latin typeface="+mn-lt"/>
              </a:rPr>
              <a:t>bilimsel</a:t>
            </a:r>
            <a:r>
              <a:rPr lang="en-US" altLang="tr-TR" sz="3200" dirty="0">
                <a:latin typeface="+mn-lt"/>
              </a:rPr>
              <a:t> </a:t>
            </a:r>
            <a:r>
              <a:rPr lang="en-US" altLang="tr-TR" sz="3200" dirty="0" err="1">
                <a:latin typeface="+mn-lt"/>
              </a:rPr>
              <a:t>yöntem</a:t>
            </a:r>
            <a:r>
              <a:rPr lang="en-US" altLang="tr-TR" sz="3200" dirty="0">
                <a:latin typeface="+mn-lt"/>
              </a:rPr>
              <a:t> </a:t>
            </a:r>
            <a:r>
              <a:rPr lang="en-US" altLang="tr-TR" sz="3200" dirty="0" err="1">
                <a:latin typeface="+mn-lt"/>
              </a:rPr>
              <a:t>kullanılarak</a:t>
            </a:r>
            <a:r>
              <a:rPr lang="en-US" altLang="tr-TR" sz="3200" dirty="0">
                <a:latin typeface="+mn-lt"/>
              </a:rPr>
              <a:t> </a:t>
            </a:r>
            <a:r>
              <a:rPr lang="en-US" altLang="tr-TR" sz="3200" dirty="0" err="1">
                <a:latin typeface="+mn-lt"/>
              </a:rPr>
              <a:t>yapılan</a:t>
            </a:r>
            <a:r>
              <a:rPr lang="en-US" altLang="tr-TR" sz="3200" dirty="0">
                <a:latin typeface="+mn-lt"/>
              </a:rPr>
              <a:t> </a:t>
            </a:r>
            <a:r>
              <a:rPr lang="en-US" altLang="tr-TR" sz="3200" dirty="0" err="1">
                <a:latin typeface="+mn-lt"/>
              </a:rPr>
              <a:t>araştırmalar</a:t>
            </a:r>
            <a:r>
              <a:rPr lang="en-US" altLang="tr-TR" sz="3200" dirty="0">
                <a:latin typeface="+mn-lt"/>
              </a:rPr>
              <a:t>; </a:t>
            </a:r>
            <a:r>
              <a:rPr lang="en-US" altLang="tr-TR" sz="3200" dirty="0" err="1">
                <a:latin typeface="+mn-lt"/>
              </a:rPr>
              <a:t>gelecekte</a:t>
            </a:r>
            <a:r>
              <a:rPr lang="en-US" altLang="tr-TR" sz="3200" dirty="0">
                <a:latin typeface="+mn-lt"/>
              </a:rPr>
              <a:t> </a:t>
            </a:r>
            <a:r>
              <a:rPr lang="en-US" altLang="tr-TR" sz="3200" dirty="0" err="1">
                <a:latin typeface="+mn-lt"/>
              </a:rPr>
              <a:t>hemşireleri</a:t>
            </a:r>
            <a:r>
              <a:rPr lang="en-US" altLang="tr-TR" sz="3200" dirty="0">
                <a:latin typeface="+mn-lt"/>
              </a:rPr>
              <a:t> </a:t>
            </a:r>
            <a:r>
              <a:rPr lang="en-US" altLang="tr-TR" sz="3200" dirty="0" err="1">
                <a:latin typeface="+mn-lt"/>
              </a:rPr>
              <a:t>deneyimlere</a:t>
            </a:r>
            <a:r>
              <a:rPr lang="en-US" altLang="tr-TR" sz="3200" dirty="0">
                <a:latin typeface="+mn-lt"/>
              </a:rPr>
              <a:t> </a:t>
            </a:r>
            <a:r>
              <a:rPr lang="en-US" altLang="tr-TR" sz="3200" dirty="0" err="1">
                <a:latin typeface="+mn-lt"/>
              </a:rPr>
              <a:t>dayalı</a:t>
            </a:r>
            <a:r>
              <a:rPr lang="en-US" altLang="tr-TR" sz="3200" dirty="0">
                <a:latin typeface="+mn-lt"/>
              </a:rPr>
              <a:t> </a:t>
            </a:r>
            <a:r>
              <a:rPr lang="en-US" altLang="tr-TR" sz="3200" dirty="0" err="1">
                <a:latin typeface="+mn-lt"/>
              </a:rPr>
              <a:t>kararlardan</a:t>
            </a:r>
            <a:r>
              <a:rPr lang="en-US" altLang="tr-TR" sz="3200" dirty="0">
                <a:latin typeface="+mn-lt"/>
              </a:rPr>
              <a:t> </a:t>
            </a:r>
            <a:r>
              <a:rPr lang="en-US" altLang="tr-TR" sz="3200" dirty="0" err="1">
                <a:latin typeface="+mn-lt"/>
              </a:rPr>
              <a:t>kanıta</a:t>
            </a:r>
            <a:r>
              <a:rPr lang="en-US" altLang="tr-TR" sz="3200" dirty="0">
                <a:latin typeface="+mn-lt"/>
              </a:rPr>
              <a:t> </a:t>
            </a:r>
            <a:r>
              <a:rPr lang="en-US" altLang="tr-TR" sz="3200" dirty="0" err="1">
                <a:latin typeface="+mn-lt"/>
              </a:rPr>
              <a:t>dayalı</a:t>
            </a:r>
            <a:r>
              <a:rPr lang="en-US" altLang="tr-TR" sz="3200" dirty="0">
                <a:latin typeface="+mn-lt"/>
              </a:rPr>
              <a:t> </a:t>
            </a:r>
            <a:r>
              <a:rPr lang="en-US" altLang="tr-TR" sz="3200" dirty="0" err="1">
                <a:latin typeface="+mn-lt"/>
              </a:rPr>
              <a:t>karar</a:t>
            </a:r>
            <a:r>
              <a:rPr lang="en-US" altLang="tr-TR" sz="3200" dirty="0">
                <a:latin typeface="+mn-lt"/>
              </a:rPr>
              <a:t> </a:t>
            </a:r>
            <a:r>
              <a:rPr lang="en-US" altLang="tr-TR" sz="3200" dirty="0" err="1">
                <a:latin typeface="+mn-lt"/>
              </a:rPr>
              <a:t>verme</a:t>
            </a:r>
            <a:r>
              <a:rPr lang="en-US" altLang="tr-TR" sz="3200" dirty="0">
                <a:latin typeface="+mn-lt"/>
              </a:rPr>
              <a:t> </a:t>
            </a:r>
            <a:r>
              <a:rPr lang="en-US" altLang="tr-TR" sz="3200" dirty="0" err="1">
                <a:latin typeface="+mn-lt"/>
              </a:rPr>
              <a:t>bilincine</a:t>
            </a:r>
            <a:r>
              <a:rPr lang="en-US" altLang="tr-TR" sz="3200" dirty="0">
                <a:latin typeface="+mn-lt"/>
              </a:rPr>
              <a:t> </a:t>
            </a:r>
            <a:r>
              <a:rPr lang="en-US" altLang="tr-TR" sz="3200" dirty="0" err="1">
                <a:latin typeface="+mn-lt"/>
              </a:rPr>
              <a:t>taşıyacak</a:t>
            </a:r>
            <a:r>
              <a:rPr lang="en-US" altLang="tr-TR" sz="3200" dirty="0">
                <a:latin typeface="+mn-lt"/>
              </a:rPr>
              <a:t> </a:t>
            </a:r>
            <a:r>
              <a:rPr lang="en-US" altLang="tr-TR" sz="3200" dirty="0" err="1">
                <a:latin typeface="+mn-lt"/>
              </a:rPr>
              <a:t>ve</a:t>
            </a:r>
            <a:r>
              <a:rPr lang="en-US" altLang="tr-TR" sz="3200" dirty="0">
                <a:latin typeface="+mn-lt"/>
              </a:rPr>
              <a:t> </a:t>
            </a:r>
            <a:r>
              <a:rPr lang="en-US" altLang="tr-TR" sz="3200" dirty="0" err="1">
                <a:latin typeface="+mn-lt"/>
              </a:rPr>
              <a:t>kendi</a:t>
            </a:r>
            <a:r>
              <a:rPr lang="en-US" altLang="tr-TR" sz="3200" dirty="0">
                <a:latin typeface="+mn-lt"/>
              </a:rPr>
              <a:t> </a:t>
            </a:r>
            <a:r>
              <a:rPr lang="en-US" altLang="tr-TR" sz="3200" dirty="0" err="1">
                <a:latin typeface="+mn-lt"/>
              </a:rPr>
              <a:t>bilgisini</a:t>
            </a:r>
            <a:r>
              <a:rPr lang="en-US" altLang="tr-TR" sz="3200" dirty="0">
                <a:latin typeface="+mn-lt"/>
              </a:rPr>
              <a:t> </a:t>
            </a:r>
            <a:r>
              <a:rPr lang="en-US" altLang="tr-TR" sz="3200" dirty="0" err="1">
                <a:latin typeface="+mn-lt"/>
              </a:rPr>
              <a:t>üreten</a:t>
            </a:r>
            <a:r>
              <a:rPr lang="en-US" altLang="tr-TR" sz="3200" dirty="0">
                <a:latin typeface="+mn-lt"/>
              </a:rPr>
              <a:t>, </a:t>
            </a:r>
            <a:r>
              <a:rPr lang="en-US" altLang="tr-TR" sz="3200" dirty="0" err="1">
                <a:latin typeface="+mn-lt"/>
              </a:rPr>
              <a:t>bilginin</a:t>
            </a:r>
            <a:r>
              <a:rPr lang="en-US" altLang="tr-TR" sz="3200" dirty="0">
                <a:latin typeface="+mn-lt"/>
              </a:rPr>
              <a:t> </a:t>
            </a:r>
            <a:r>
              <a:rPr lang="en-US" altLang="tr-TR" sz="3200" dirty="0" err="1">
                <a:latin typeface="+mn-lt"/>
              </a:rPr>
              <a:t>bilimsel</a:t>
            </a:r>
            <a:r>
              <a:rPr lang="en-US" altLang="tr-TR" sz="3200" dirty="0">
                <a:latin typeface="+mn-lt"/>
              </a:rPr>
              <a:t> </a:t>
            </a:r>
            <a:r>
              <a:rPr lang="en-US" altLang="tr-TR" sz="3200" dirty="0" err="1">
                <a:latin typeface="+mn-lt"/>
              </a:rPr>
              <a:t>değeri</a:t>
            </a:r>
            <a:r>
              <a:rPr lang="en-US" altLang="tr-TR" sz="3200" dirty="0">
                <a:latin typeface="+mn-lt"/>
              </a:rPr>
              <a:t> </a:t>
            </a:r>
            <a:r>
              <a:rPr lang="en-US" altLang="tr-TR" sz="3200" dirty="0" err="1">
                <a:latin typeface="+mn-lt"/>
              </a:rPr>
              <a:t>ve</a:t>
            </a:r>
            <a:r>
              <a:rPr lang="en-US" altLang="tr-TR" sz="3200" dirty="0">
                <a:latin typeface="+mn-lt"/>
              </a:rPr>
              <a:t> </a:t>
            </a:r>
            <a:r>
              <a:rPr lang="en-US" altLang="tr-TR" sz="3200" dirty="0" err="1">
                <a:latin typeface="+mn-lt"/>
              </a:rPr>
              <a:t>kullanımı</a:t>
            </a:r>
            <a:r>
              <a:rPr lang="en-US" altLang="tr-TR" sz="3200" dirty="0">
                <a:latin typeface="+mn-lt"/>
              </a:rPr>
              <a:t> </a:t>
            </a:r>
            <a:r>
              <a:rPr lang="en-US" altLang="tr-TR" sz="3200" dirty="0" err="1">
                <a:latin typeface="+mn-lt"/>
              </a:rPr>
              <a:t>konusunda</a:t>
            </a:r>
            <a:r>
              <a:rPr lang="en-US" altLang="tr-TR" sz="3200" dirty="0">
                <a:latin typeface="+mn-lt"/>
              </a:rPr>
              <a:t> </a:t>
            </a:r>
            <a:r>
              <a:rPr lang="en-US" altLang="tr-TR" sz="3200" dirty="0" err="1">
                <a:latin typeface="+mn-lt"/>
              </a:rPr>
              <a:t>daha</a:t>
            </a:r>
            <a:r>
              <a:rPr lang="en-US" altLang="tr-TR" sz="3200" dirty="0">
                <a:latin typeface="+mn-lt"/>
              </a:rPr>
              <a:t> </a:t>
            </a:r>
            <a:r>
              <a:rPr lang="en-US" altLang="tr-TR" sz="3200" dirty="0" err="1">
                <a:latin typeface="+mn-lt"/>
              </a:rPr>
              <a:t>fazla</a:t>
            </a:r>
            <a:r>
              <a:rPr lang="en-US" altLang="tr-TR" sz="3200" dirty="0">
                <a:latin typeface="+mn-lt"/>
              </a:rPr>
              <a:t> </a:t>
            </a:r>
            <a:r>
              <a:rPr lang="en-US" altLang="tr-TR" sz="3200" dirty="0" err="1">
                <a:latin typeface="+mn-lt"/>
              </a:rPr>
              <a:t>sorumluluk</a:t>
            </a:r>
            <a:r>
              <a:rPr lang="en-US" altLang="tr-TR" sz="3200" dirty="0">
                <a:latin typeface="+mn-lt"/>
              </a:rPr>
              <a:t> </a:t>
            </a:r>
            <a:r>
              <a:rPr lang="en-US" altLang="tr-TR" sz="3200" dirty="0" err="1">
                <a:latin typeface="+mn-lt"/>
              </a:rPr>
              <a:t>alan</a:t>
            </a:r>
            <a:r>
              <a:rPr lang="en-US" altLang="tr-TR" sz="3200" dirty="0">
                <a:latin typeface="+mn-lt"/>
              </a:rPr>
              <a:t> </a:t>
            </a:r>
            <a:r>
              <a:rPr lang="en-US" altLang="tr-TR" sz="3200" dirty="0" err="1">
                <a:latin typeface="+mn-lt"/>
              </a:rPr>
              <a:t>hemşirelerin</a:t>
            </a:r>
            <a:r>
              <a:rPr lang="en-US" altLang="tr-TR" sz="3200" dirty="0">
                <a:latin typeface="+mn-lt"/>
              </a:rPr>
              <a:t> </a:t>
            </a:r>
            <a:r>
              <a:rPr lang="en-US" altLang="tr-TR" sz="3200" dirty="0" err="1">
                <a:latin typeface="+mn-lt"/>
              </a:rPr>
              <a:t>sayılarını</a:t>
            </a:r>
            <a:r>
              <a:rPr lang="en-US" altLang="tr-TR" sz="3200" dirty="0">
                <a:latin typeface="+mn-lt"/>
              </a:rPr>
              <a:t> </a:t>
            </a:r>
            <a:r>
              <a:rPr lang="en-US" altLang="tr-TR" sz="3200" dirty="0" err="1">
                <a:latin typeface="+mn-lt"/>
              </a:rPr>
              <a:t>artıracaktır</a:t>
            </a:r>
            <a:r>
              <a:rPr lang="en-US" altLang="tr-TR" sz="3200" dirty="0">
                <a:latin typeface="+mn-lt"/>
              </a:rPr>
              <a:t>.</a:t>
            </a:r>
            <a:endParaRPr lang="tr-TR" altLang="tr-TR" sz="3200" dirty="0">
              <a:latin typeface="+mn-lt"/>
            </a:endParaRPr>
          </a:p>
          <a:p>
            <a:pPr algn="just">
              <a:defRPr/>
            </a:pPr>
            <a:endParaRPr lang="tr-TR" altLang="tr-TR" sz="3200" dirty="0"/>
          </a:p>
          <a:p>
            <a:pPr algn="just">
              <a:defRPr/>
            </a:pPr>
            <a:endParaRPr lang="tr-TR" altLang="tr-TR" sz="3200" dirty="0">
              <a:latin typeface="+mn-lt"/>
            </a:endParaRPr>
          </a:p>
          <a:p>
            <a:pPr algn="just">
              <a:defRPr/>
            </a:pPr>
            <a:endParaRPr lang="tr-TR" altLang="tr-TR" sz="3200" dirty="0"/>
          </a:p>
          <a:p>
            <a:pPr algn="just">
              <a:defRPr/>
            </a:pPr>
            <a:endParaRPr lang="en-US" altLang="tr-TR" sz="32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çerik Yer Tutucusu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2125" y="944380"/>
            <a:ext cx="6342985" cy="3661070"/>
          </a:xfrm>
          <a:prstGeom prst="rect">
            <a:avLst/>
          </a:prstGeom>
        </p:spPr>
      </p:pic>
      <p:sp>
        <p:nvSpPr>
          <p:cNvPr id="5" name="Alt Başlık 4">
            <a:extLst>
              <a:ext uri="{FF2B5EF4-FFF2-40B4-BE49-F238E27FC236}">
                <a16:creationId xmlns:a16="http://schemas.microsoft.com/office/drawing/2014/main" id="{FE2408A9-DB3B-47B8-AC17-0167E3616B19}"/>
              </a:ext>
            </a:extLst>
          </p:cNvPr>
          <p:cNvSpPr>
            <a:spLocks noGrp="1"/>
          </p:cNvSpPr>
          <p:nvPr>
            <p:ph type="subTitle" idx="1"/>
          </p:nvPr>
        </p:nvSpPr>
        <p:spPr/>
        <p:txBody>
          <a:bodyPr/>
          <a:lstStyle/>
          <a:p>
            <a:r>
              <a:rPr lang="tr-TR" b="1" dirty="0"/>
              <a:t>TEŞEKKÜRLER…..</a:t>
            </a:r>
          </a:p>
        </p:txBody>
      </p:sp>
    </p:spTree>
    <p:extLst>
      <p:ext uri="{BB962C8B-B14F-4D97-AF65-F5344CB8AC3E}">
        <p14:creationId xmlns:p14="http://schemas.microsoft.com/office/powerpoint/2010/main" val="818956662"/>
      </p:ext>
    </p:extLst>
  </p:cSld>
  <p:clrMapOvr>
    <a:masterClrMapping/>
  </p:clrMapOvr>
</p:sld>
</file>

<file path=ppt/theme/theme1.xml><?xml version="1.0" encoding="utf-8"?>
<a:theme xmlns:a="http://schemas.openxmlformats.org/drawingml/2006/main" name="Şabl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u1" id="{11EA69DC-8E20-4DE5-913C-B96BAC8D7D6F}" vid="{25000F89-D8D5-4C0C-B424-C1FB013FBBB8}"/>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Powepoint Sunum Şablonu_Hastane_260121_TR</Template>
  <TotalTime>922</TotalTime>
  <Words>1355</Words>
  <Application>Microsoft Office PowerPoint</Application>
  <PresentationFormat>Geniş ekran</PresentationFormat>
  <Paragraphs>151</Paragraphs>
  <Slides>38</Slides>
  <Notes>8</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38</vt:i4>
      </vt:variant>
    </vt:vector>
  </HeadingPairs>
  <TitlesOfParts>
    <vt:vector size="45" baseType="lpstr">
      <vt:lpstr>Arial</vt:lpstr>
      <vt:lpstr>Calibri</vt:lpstr>
      <vt:lpstr>Calibri Light</vt:lpstr>
      <vt:lpstr>Century Gothic</vt:lpstr>
      <vt:lpstr>Garamond</vt:lpstr>
      <vt:lpstr>Wingdings</vt:lpstr>
      <vt:lpstr>Şablon</vt:lpstr>
      <vt:lpstr>HEMODİYALİZDE KANITA DAYALI GÜNCEL UYGULAMALAR</vt:lpstr>
      <vt:lpstr>HEMODİYALİZ TARİHİ</vt:lpstr>
      <vt:lpstr> - Diyaliz hastalarının hastaneye yatış ve mortalite oranları       toplum geneline göre yüksektir :</vt:lpstr>
      <vt:lpstr>Diyaliz hastalarında mortalite</vt:lpstr>
      <vt:lpstr>PowerPoint Sunusu</vt:lpstr>
      <vt:lpstr>PowerPoint Sunusu</vt:lpstr>
      <vt:lpstr>PowerPoint Sunusu</vt:lpstr>
      <vt:lpstr>RRF ve Mortalite  CANUSA</vt:lpstr>
      <vt:lpstr> </vt:lpstr>
      <vt:lpstr>DAMARSAL GİRİŞ YOLLARI </vt:lpstr>
      <vt:lpstr>PowerPoint Sunusu</vt:lpstr>
      <vt:lpstr>Kateter Bakımında Kanıta Dayalı Uygulamalar</vt:lpstr>
      <vt:lpstr>Kateter Bakımında Kanıta Dayalı Uygulamalar</vt:lpstr>
      <vt:lpstr>Kateter Bakımında Kanıta Dayalı Uygulamalar</vt:lpstr>
      <vt:lpstr>Kateter Bakımında Kanıta Dayalı Uygulamalar</vt:lpstr>
      <vt:lpstr>Kateter Bakımında Kanıta Dayalı Uygulamalar</vt:lpstr>
      <vt:lpstr>Kateter Bakımında Kanıta Dayalı Uygulamalar</vt:lpstr>
      <vt:lpstr>Kateter Bakımında Kanıta Dayalı Uygulamalar</vt:lpstr>
      <vt:lpstr>Kateter Bakımında Kanıta Dayalı Uygulamalar</vt:lpstr>
      <vt:lpstr>PowerPoint Sunusu</vt:lpstr>
      <vt:lpstr>HD dozu ve prognoz</vt:lpstr>
      <vt:lpstr>Postdiyaliz BUN örneği alımı </vt:lpstr>
      <vt:lpstr>Damar yolu girişi(access) resirkülasyonu</vt:lpstr>
      <vt:lpstr>Diyalizer Membran Karşılaştırması (High Flux – Mid Cut-Off)</vt:lpstr>
      <vt:lpstr>Diyalizer Membran Karşılaştırması (High Flux – Mid Cut-Off)</vt:lpstr>
      <vt:lpstr>Diyalizer Membran Karşılaştırması (High Flux – Mid Cut-Off)</vt:lpstr>
      <vt:lpstr>PowerPoint Sunusu</vt:lpstr>
      <vt:lpstr>PowerPoint Sunusu</vt:lpstr>
      <vt:lpstr>2020 TND </vt:lpstr>
      <vt:lpstr>HD mortalite nedenleri-sıvı yüklenmesi</vt:lpstr>
      <vt:lpstr>PowerPoint Sunusu</vt:lpstr>
      <vt:lpstr>PowerPoint Sunusu</vt:lpstr>
      <vt:lpstr>PowerPoint Sunusu</vt:lpstr>
      <vt:lpstr>PowerPoint Sunusu</vt:lpstr>
      <vt:lpstr>PowerPoint Sunusu</vt:lpstr>
      <vt:lpstr>PowerPoint Sunusu</vt:lpstr>
      <vt:lpstr>Sonuç olarak;</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Canan Sayan</dc:creator>
  <cp:lastModifiedBy>Etud</cp:lastModifiedBy>
  <cp:revision>93</cp:revision>
  <dcterms:created xsi:type="dcterms:W3CDTF">2022-11-03T08:31:03Z</dcterms:created>
  <dcterms:modified xsi:type="dcterms:W3CDTF">2022-11-09T21:02:17Z</dcterms:modified>
</cp:coreProperties>
</file>