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0" r:id="rId1"/>
  </p:sldMasterIdLst>
  <p:notesMasterIdLst>
    <p:notesMasterId r:id="rId41"/>
  </p:notesMasterIdLst>
  <p:sldIdLst>
    <p:sldId id="256" r:id="rId2"/>
    <p:sldId id="257" r:id="rId3"/>
    <p:sldId id="258" r:id="rId4"/>
    <p:sldId id="263" r:id="rId5"/>
    <p:sldId id="264" r:id="rId6"/>
    <p:sldId id="265" r:id="rId7"/>
    <p:sldId id="274" r:id="rId8"/>
    <p:sldId id="285" r:id="rId9"/>
    <p:sldId id="269" r:id="rId10"/>
    <p:sldId id="286" r:id="rId11"/>
    <p:sldId id="262" r:id="rId12"/>
    <p:sldId id="294" r:id="rId13"/>
    <p:sldId id="268" r:id="rId14"/>
    <p:sldId id="273" r:id="rId15"/>
    <p:sldId id="275" r:id="rId16"/>
    <p:sldId id="276" r:id="rId17"/>
    <p:sldId id="277" r:id="rId18"/>
    <p:sldId id="278" r:id="rId19"/>
    <p:sldId id="279" r:id="rId20"/>
    <p:sldId id="283" r:id="rId21"/>
    <p:sldId id="280" r:id="rId22"/>
    <p:sldId id="295" r:id="rId23"/>
    <p:sldId id="281" r:id="rId24"/>
    <p:sldId id="272" r:id="rId25"/>
    <p:sldId id="290" r:id="rId26"/>
    <p:sldId id="284" r:id="rId27"/>
    <p:sldId id="282" r:id="rId28"/>
    <p:sldId id="287" r:id="rId29"/>
    <p:sldId id="296" r:id="rId30"/>
    <p:sldId id="260" r:id="rId31"/>
    <p:sldId id="298" r:id="rId32"/>
    <p:sldId id="299" r:id="rId33"/>
    <p:sldId id="289" r:id="rId34"/>
    <p:sldId id="288" r:id="rId35"/>
    <p:sldId id="270" r:id="rId36"/>
    <p:sldId id="297" r:id="rId37"/>
    <p:sldId id="291" r:id="rId38"/>
    <p:sldId id="300" r:id="rId39"/>
    <p:sldId id="30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9EBB54A3-4C85-4EC8-AF9C-9619D35145B0}">
          <p14:sldIdLst>
            <p14:sldId id="256"/>
            <p14:sldId id="257"/>
            <p14:sldId id="258"/>
            <p14:sldId id="263"/>
            <p14:sldId id="264"/>
            <p14:sldId id="265"/>
            <p14:sldId id="274"/>
            <p14:sldId id="285"/>
            <p14:sldId id="269"/>
            <p14:sldId id="286"/>
            <p14:sldId id="262"/>
            <p14:sldId id="294"/>
            <p14:sldId id="268"/>
            <p14:sldId id="273"/>
            <p14:sldId id="275"/>
            <p14:sldId id="276"/>
            <p14:sldId id="277"/>
            <p14:sldId id="278"/>
            <p14:sldId id="279"/>
            <p14:sldId id="283"/>
            <p14:sldId id="280"/>
            <p14:sldId id="295"/>
            <p14:sldId id="281"/>
            <p14:sldId id="272"/>
            <p14:sldId id="290"/>
            <p14:sldId id="284"/>
            <p14:sldId id="282"/>
            <p14:sldId id="287"/>
            <p14:sldId id="296"/>
            <p14:sldId id="260"/>
            <p14:sldId id="298"/>
            <p14:sldId id="299"/>
            <p14:sldId id="289"/>
            <p14:sldId id="288"/>
            <p14:sldId id="270"/>
            <p14:sldId id="297"/>
            <p14:sldId id="291"/>
            <p14:sldId id="300"/>
            <p14:sldId id="3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2" autoAdjust="0"/>
    <p:restoredTop sz="90679" autoAdjust="0"/>
  </p:normalViewPr>
  <p:slideViewPr>
    <p:cSldViewPr snapToGrid="0">
      <p:cViewPr varScale="1">
        <p:scale>
          <a:sx n="78" d="100"/>
          <a:sy n="78" d="100"/>
        </p:scale>
        <p:origin x="10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606F4-6859-4D97-BCEA-A1BA4A1272B7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75375-4C3B-4A7E-BC30-8F79F498461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1127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TND kayıt sistemi</a:t>
            </a:r>
            <a:r>
              <a:rPr lang="tr-TR" baseline="0" dirty="0"/>
              <a:t> verilerine göre </a:t>
            </a:r>
            <a:r>
              <a:rPr lang="tr-TR" dirty="0"/>
              <a:t>2020 yılında ölen </a:t>
            </a:r>
            <a:r>
              <a:rPr lang="tr-TR" dirty="0" err="1"/>
              <a:t>prevalan</a:t>
            </a:r>
            <a:r>
              <a:rPr lang="tr-TR" dirty="0"/>
              <a:t> HD hastalarının ölüm nedenlerine göre dağılımı, en</a:t>
            </a:r>
            <a:r>
              <a:rPr lang="tr-TR" baseline="0" dirty="0"/>
              <a:t> sık ölüm sebebi </a:t>
            </a:r>
            <a:r>
              <a:rPr lang="tr-TR" baseline="0" dirty="0" err="1"/>
              <a:t>kardiyovasküler</a:t>
            </a:r>
            <a:r>
              <a:rPr lang="tr-TR" baseline="0" dirty="0"/>
              <a:t> hastalıklar iken enfeksiyonlar ikinci sırada yer almakta.</a:t>
            </a:r>
          </a:p>
          <a:p>
            <a:r>
              <a:rPr lang="tr-TR" baseline="0" dirty="0"/>
              <a:t>Hastaneye yatış açısından değerlendirildiğinde ise enfeksiyonlar en sık sebep.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575375-4C3B-4A7E-BC30-8F79F498461B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372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Kan kültüründe</a:t>
            </a:r>
            <a:r>
              <a:rPr lang="tr-TR" baseline="0" dirty="0"/>
              <a:t> üreme olmaz, </a:t>
            </a:r>
            <a:r>
              <a:rPr lang="tr-TR" baseline="0" dirty="0" err="1"/>
              <a:t>pürülan</a:t>
            </a:r>
            <a:r>
              <a:rPr lang="tr-TR" baseline="0" dirty="0"/>
              <a:t> akıntı varsa gram boyama ve akıntıdan kültür alınmalıdır.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575375-4C3B-4A7E-BC30-8F79F498461B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382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75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0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89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461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32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75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24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032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11/10/2022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67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4717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706039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68967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606985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7574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209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10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11/10/2022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45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70121" y="1646861"/>
            <a:ext cx="9144590" cy="1711234"/>
          </a:xfrm>
        </p:spPr>
        <p:txBody>
          <a:bodyPr/>
          <a:lstStyle/>
          <a:p>
            <a:pPr algn="ctr"/>
            <a:r>
              <a:rPr lang="tr-TR" sz="3200" dirty="0">
                <a:latin typeface="Calibri" panose="020F0502020204030204" pitchFamily="34" charset="0"/>
                <a:cs typeface="Calibri" panose="020F0502020204030204" pitchFamily="34" charset="0"/>
              </a:rPr>
              <a:t>HEMODİYALİZDE DAMAR YOLU ENFEKSİYONLARININ</a:t>
            </a:r>
            <a:br>
              <a:rPr lang="tr-TR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3200" dirty="0">
                <a:latin typeface="Calibri" panose="020F0502020204030204" pitchFamily="34" charset="0"/>
                <a:cs typeface="Calibri" panose="020F0502020204030204" pitchFamily="34" charset="0"/>
              </a:rPr>
              <a:t>  ÖNLENMESİ ve TEDAVİSİ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364377" y="3987115"/>
            <a:ext cx="6237170" cy="128519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tr-TR" sz="2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İlkay  Çoban</a:t>
            </a:r>
          </a:p>
          <a:p>
            <a:pPr algn="ctr"/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S.B.Ü. Haseki Eğitim ve Araştırma Hastanesi</a:t>
            </a:r>
          </a:p>
          <a:p>
            <a:pPr algn="ctr"/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Nefroloji Kliniği</a:t>
            </a:r>
          </a:p>
          <a:p>
            <a:pPr algn="ctr"/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10.11.2022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3" y="70971"/>
            <a:ext cx="1528354" cy="170016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96" y="5669562"/>
            <a:ext cx="4476750" cy="10382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2930" y="70971"/>
            <a:ext cx="1343025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26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48341" y="269838"/>
            <a:ext cx="9404723" cy="1101762"/>
          </a:xfrm>
        </p:spPr>
        <p:txBody>
          <a:bodyPr/>
          <a:lstStyle/>
          <a:p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    </a:t>
            </a:r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SUNUM PLANI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88706" y="646983"/>
            <a:ext cx="8939510" cy="6128721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Hemodiyaliz Damar Erişim Yolları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Damar Yolu Enfeksiyonları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Vasküler</a:t>
            </a: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 Girişim Yolu Enfeksiyonları İçin Risk Faktörleri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Kateterlerle</a:t>
            </a: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 İlgili Enfeksiyonların Risk Faktörleri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 ile İlişkili Enfeksiyonların Tanımı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 Enfeksiyonlarını Önleme Stratejileri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Hemodiyaliz </a:t>
            </a:r>
            <a:r>
              <a:rPr lang="tr-T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Kateterlerinde</a:t>
            </a: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 Enfeksiyon Tedavisi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AVF ve AVG Enfeksiyonları belirti bulguları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AVF ve AVG Enfeksiyonları  ve Önleme</a:t>
            </a:r>
          </a:p>
          <a:p>
            <a:pPr marL="0" indent="0">
              <a:buNone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600" dirty="0">
                <a:latin typeface="Calibri" panose="020F0502020204030204" pitchFamily="34" charset="0"/>
                <a:cs typeface="Calibri" panose="020F0502020204030204" pitchFamily="34" charset="0"/>
              </a:rPr>
              <a:t>AVF ve AVG Enfeksiyonları Tedavisi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47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"/>
    </mc:Choice>
    <mc:Fallback xmlns="">
      <p:transition spd="slow" advTm="80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HEMODİYALİZDE KULLANILAN DAMAR ERİŞİM YOLLARI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79689" y="1828534"/>
            <a:ext cx="8946541" cy="419548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İyi bir hemodiyaliz tedavisinin yapılabilmesinin ilk koşulu; yeterli kan akımını sağlayan uygun bir damar erişim yolunun bulunmasıdır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Arterio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Venöz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Fistül (İlk tercih)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Arterio-Venöz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Greft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Tünelli – Keçeli (Kalıcı)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57250" lvl="1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Tünelsiz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Keçesiz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(Geçici) </a:t>
            </a:r>
            <a:r>
              <a:rPr lang="tr-TR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5"/>
    </mc:Choice>
    <mc:Fallback xmlns="">
      <p:transition spd="slow" advTm="610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8970" y="766056"/>
            <a:ext cx="9404723" cy="1400530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DAMAR YOLU ENFEKSİYONLARI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65011" y="1668715"/>
            <a:ext cx="9771017" cy="295655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Hemodiyaliz (HD) hastalarında en sık rastlanan ölüm nedeni;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kardiyovasküler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hastalıklar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En sık hastaneye yatış nedeni ise enfeksiyonlardır</a:t>
            </a: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971" y="2919928"/>
            <a:ext cx="5972175" cy="357187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746" y="6491803"/>
            <a:ext cx="4724400" cy="2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5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6"/>
    </mc:Choice>
    <mc:Fallback xmlns="">
      <p:transition spd="slow" advTm="185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233070"/>
            <a:ext cx="9946331" cy="63561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VASKÜLER GİRİŞİM YOLU ENFEKSİYONLARI İÇİN RİSK </a:t>
            </a:r>
            <a:r>
              <a:rPr lang="tr-TR" sz="28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FAKTÖRLERi</a:t>
            </a:r>
            <a:b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3200" dirty="0"/>
            </a:br>
            <a:br>
              <a:rPr lang="tr-TR" sz="2400" dirty="0"/>
            </a:br>
            <a:endParaRPr lang="tr-TR" sz="2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8185" y="1734747"/>
            <a:ext cx="5609191" cy="45654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Hasta ile ilgili faktörler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İleri yaş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İmmünsupresyon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Hasta hijyeninin kötü olması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Diyabet, 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malnutrisyon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hipoalbüminemi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Nazal </a:t>
            </a:r>
            <a:r>
              <a:rPr lang="tr-TR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Staf.aureus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taşıyıcılığı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Farklı bir yerde enfeksiyon varlığı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Cilt altı dokusunun ince ve ödemli olması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Vasküler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girişimin şekli (en yüksek risk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kateter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uygulamalarında, en düşük risk AV fistüldedir)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Girişimde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femoral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damar kullanılması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Vasküler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girişimle ilgili geçirilmiş cerrahi  Girişim bölgesinde travma, </a:t>
            </a:r>
            <a:r>
              <a:rPr lang="tr-T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hematom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dermatit varlığı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İğne yerleştirme tekniğinin kötü olması</a:t>
            </a:r>
          </a:p>
          <a:p>
            <a:pPr marL="0" indent="0">
              <a:buNone/>
            </a:pP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704088" y="868680"/>
            <a:ext cx="884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1)Hasta ile ilgili         2) </a:t>
            </a:r>
            <a:r>
              <a:rPr lang="tr-TR" dirty="0" err="1">
                <a:solidFill>
                  <a:srgbClr val="FF0000"/>
                </a:solidFill>
              </a:rPr>
              <a:t>Vasküler</a:t>
            </a:r>
            <a:r>
              <a:rPr lang="tr-TR" dirty="0">
                <a:solidFill>
                  <a:srgbClr val="FF0000"/>
                </a:solidFill>
              </a:rPr>
              <a:t> giriş yolu ile ilgili           3)Sağlık çalışanı ile ilgili</a:t>
            </a:r>
          </a:p>
        </p:txBody>
      </p:sp>
    </p:spTree>
    <p:extLst>
      <p:ext uri="{BB962C8B-B14F-4D97-AF65-F5344CB8AC3E}">
        <p14:creationId xmlns:p14="http://schemas.microsoft.com/office/powerpoint/2010/main" val="368858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794"/>
    </mc:Choice>
    <mc:Fallback xmlns="">
      <p:transition spd="slow" advTm="5779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788" y="563009"/>
            <a:ext cx="9619760" cy="82688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VASKÜLER GİRİŞİM YOLU ENFEKSİYONLARI İÇİN RİSK FAKTÖRLERİ </a:t>
            </a:r>
            <a:br>
              <a:rPr lang="tr-T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8462" y="1639381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tr-TR" sz="2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Vasküler</a:t>
            </a:r>
            <a:r>
              <a:rPr lang="tr-T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yol ile ilgili faktörler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Hastanın damar yolu,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>
                <a:latin typeface="Calibri" panose="020F0502020204030204" pitchFamily="34" charset="0"/>
                <a:cs typeface="Calibri" panose="020F0502020204030204" pitchFamily="34" charset="0"/>
              </a:rPr>
              <a:t>&gt;AVG&gt;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AVF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tipi (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Tünelsiz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&gt;Tünelli)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yerleşim yeri (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Femoral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Juguler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subklavian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kalış süresi (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tünelsiz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femoral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için 5 günden sonra,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tünelsiz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juguler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subklavian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için 3 hafta sonrası risk artar)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7706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8"/>
    </mc:Choice>
    <mc:Fallback xmlns="">
      <p:transition spd="slow" advTm="200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288A3B-3EB3-B614-3D4F-5828DA2AD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E2F45BE-6B40-3829-2754-D93B6102A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42" y="0"/>
            <a:ext cx="12122258" cy="6969050"/>
          </a:xfrm>
        </p:spPr>
      </p:pic>
    </p:spTree>
    <p:extLst>
      <p:ext uri="{BB962C8B-B14F-4D97-AF65-F5344CB8AC3E}">
        <p14:creationId xmlns:p14="http://schemas.microsoft.com/office/powerpoint/2010/main" val="220694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44"/>
    </mc:Choice>
    <mc:Fallback xmlns="">
      <p:transition spd="slow" advTm="4014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" y="504282"/>
            <a:ext cx="9363456" cy="140053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VASKÜLER GİRİŞİM YOLU ENFEKSİYONLARI İÇİN RİSK </a:t>
            </a:r>
            <a:r>
              <a:rPr lang="tr-TR" sz="28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FAKTÖRLERi</a:t>
            </a:r>
            <a:b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49097" y="1694726"/>
            <a:ext cx="8596668" cy="388077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Sağlık çalışanı ile ilgili faktörler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Acil yerleştirme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Personelin tecrübesinin yetersiz olması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El yıkama ve steril eldiven kullanma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Pansuman şekli</a:t>
            </a:r>
          </a:p>
          <a:p>
            <a:pPr marL="0" indent="0">
              <a:buNone/>
            </a:pP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599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74767" y="836022"/>
            <a:ext cx="9476068" cy="1017225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KATATERLE İLİŞKİLİ ENFEKSİYONLAR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68190" y="1931989"/>
            <a:ext cx="8596668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Çıkış yeri enfeksiyonu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Tünel enfeksiyonu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Sistemik enfeksiyon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ilişkili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bakteriyemi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10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92"/>
    </mc:Choice>
    <mc:Fallback xmlns="">
      <p:transition spd="slow" advTm="8192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54671" y="320985"/>
            <a:ext cx="9404723" cy="1400530"/>
          </a:xfrm>
        </p:spPr>
        <p:txBody>
          <a:bodyPr>
            <a:normAutofit/>
          </a:bodyPr>
          <a:lstStyle/>
          <a:p>
            <a:pPr algn="ctr"/>
            <a:r>
              <a:rPr lang="tr-TR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Kateterlerle</a:t>
            </a:r>
            <a:r>
              <a:rPr lang="tr-T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ilişkili enfeksiyonlar</a:t>
            </a:r>
            <a:endParaRPr lang="tr-T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67" y="2917699"/>
            <a:ext cx="4777981" cy="3366403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292608" y="1119277"/>
            <a:ext cx="114011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Hemodiyaliz </a:t>
            </a:r>
            <a:r>
              <a:rPr lang="tr-TR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kateteri</a:t>
            </a:r>
            <a:r>
              <a:rPr lang="tr-T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çıkış yeri enfeksiyonu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çıkış yerinden itibaren ≤2 cm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hiperemi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endurasyon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pürülan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akıntı  ve/veya hassasiyet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562" y="2917698"/>
            <a:ext cx="4659590" cy="3366403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5643426" y="6284101"/>
            <a:ext cx="43159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dirty="0" err="1"/>
              <a:t>Kidney</a:t>
            </a:r>
            <a:r>
              <a:rPr lang="tr-TR" sz="1200" dirty="0"/>
              <a:t> International,2011;79(6):587-98</a:t>
            </a:r>
          </a:p>
        </p:txBody>
      </p:sp>
    </p:spTree>
    <p:extLst>
      <p:ext uri="{BB962C8B-B14F-4D97-AF65-F5344CB8AC3E}">
        <p14:creationId xmlns:p14="http://schemas.microsoft.com/office/powerpoint/2010/main" val="2272121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41855" y="361278"/>
            <a:ext cx="8621427" cy="1400530"/>
          </a:xfrm>
        </p:spPr>
        <p:txBody>
          <a:bodyPr>
            <a:normAutofit/>
          </a:bodyPr>
          <a:lstStyle/>
          <a:p>
            <a:r>
              <a:rPr lang="tr-TR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Kateterlerle</a:t>
            </a:r>
            <a:r>
              <a:rPr lang="tr-T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ilişkili enfeksiyonlar</a:t>
            </a:r>
            <a:endParaRPr lang="tr-T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685" y="1473023"/>
            <a:ext cx="9082683" cy="2832035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Tünel  enfeksiyonları</a:t>
            </a:r>
            <a:r>
              <a:rPr lang="tr-TR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İnflamasyon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çıkış yerinin 2 cm ilerisine  ve aynı zamanda keçeyi geçerek ileriye doğru yayılır ise görülebilir. 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Sistemik enfeksiyon</a:t>
            </a:r>
            <a:r>
              <a:rPr lang="tr-TR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Bakteriyemi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ateş, terleme, titreme, hipotansiyon,  bulantı, baş ağrısı gibi enfeksiyon belirtileri olan hastadan kan kültürü alınarak tespit edilir.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çıkarıldıktan sonra belirtiler düzelebilir.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1296608"/>
            <a:ext cx="2788920" cy="5284393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5358384" y="6581001"/>
            <a:ext cx="4114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Can J Kidney Health Dis. 2016;3:2054358116669129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9460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164"/>
    </mc:Choice>
    <mc:Fallback xmlns="">
      <p:transition spd="slow" advTm="2216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3066" y="1867981"/>
            <a:ext cx="8596668" cy="3197795"/>
          </a:xfrm>
        </p:spPr>
        <p:txBody>
          <a:bodyPr/>
          <a:lstStyle/>
          <a:p>
            <a:pPr marL="0" indent="0">
              <a:buNone/>
            </a:pPr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ilişkili </a:t>
            </a:r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bakteriyemi</a:t>
            </a:r>
            <a:endParaRPr lang="tr-TR" dirty="0"/>
          </a:p>
          <a:p>
            <a:r>
              <a:rPr lang="tr-TR" dirty="0"/>
              <a:t>En yaygın etken patojenler gram pozitif bakterilerdir(%40-80) </a:t>
            </a:r>
          </a:p>
          <a:p>
            <a:pPr lvl="1"/>
            <a:r>
              <a:rPr lang="tr-TR" dirty="0" err="1"/>
              <a:t>Staphylococcus</a:t>
            </a:r>
            <a:r>
              <a:rPr lang="tr-TR" dirty="0"/>
              <a:t> </a:t>
            </a:r>
            <a:r>
              <a:rPr lang="tr-TR" dirty="0" err="1"/>
              <a:t>aureus</a:t>
            </a:r>
            <a:endParaRPr lang="tr-TR" dirty="0"/>
          </a:p>
          <a:p>
            <a:pPr lvl="1"/>
            <a:r>
              <a:rPr lang="tr-TR" dirty="0" err="1"/>
              <a:t>Koagülaz</a:t>
            </a:r>
            <a:r>
              <a:rPr lang="tr-TR" dirty="0"/>
              <a:t> negatif stafilokoklar</a:t>
            </a:r>
          </a:p>
          <a:p>
            <a:r>
              <a:rPr lang="tr-TR" dirty="0"/>
              <a:t>Gram negatif organizmalar (%20-40)</a:t>
            </a:r>
            <a:endParaRPr lang="tr-TR" b="1" dirty="0"/>
          </a:p>
          <a:p>
            <a:r>
              <a:rPr lang="tr-TR" dirty="0" err="1"/>
              <a:t>Polimikrobiyal</a:t>
            </a:r>
            <a:r>
              <a:rPr lang="tr-TR" dirty="0"/>
              <a:t> enfeksiyonlar (%10-20)</a:t>
            </a:r>
          </a:p>
          <a:p>
            <a:r>
              <a:rPr lang="tr-TR" dirty="0"/>
              <a:t>Mantar enfeksiyonları (&lt;%5)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386991" y="370422"/>
            <a:ext cx="8621427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r-TR" sz="32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Kateterlerle ilişkili enfeksiyonlar</a:t>
            </a:r>
            <a:endParaRPr lang="tr-T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6153912" y="6488668"/>
            <a:ext cx="403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 </a:t>
            </a:r>
            <a:r>
              <a:rPr lang="tr-TR" sz="1400" dirty="0" err="1"/>
              <a:t>Kidney</a:t>
            </a:r>
            <a:r>
              <a:rPr lang="tr-TR" sz="1400" dirty="0"/>
              <a:t> Int.2011;79(6):587-598</a:t>
            </a:r>
          </a:p>
        </p:txBody>
      </p:sp>
    </p:spTree>
    <p:extLst>
      <p:ext uri="{BB962C8B-B14F-4D97-AF65-F5344CB8AC3E}">
        <p14:creationId xmlns:p14="http://schemas.microsoft.com/office/powerpoint/2010/main" val="1269485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Kateterlerle</a:t>
            </a:r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ilişkili enfeksiyonlar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397" y="1832421"/>
            <a:ext cx="8946541" cy="419548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ilişkili </a:t>
            </a:r>
            <a:r>
              <a:rPr lang="tr-TR" sz="2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bakteriyemi</a:t>
            </a:r>
            <a:r>
              <a:rPr lang="tr-TR" sz="2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Bakteriyemi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sırasında organizmalar dokulara yerleşmişse uzak organ enfeksiyonları oluşur. En sık uzak enfeksiyonlar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Endokardit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(%3,9-4,1)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Septik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artrit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(%1-3,8)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Osteomyelit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(%0,5-9)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Spinal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epidural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abseler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Diğer bildirilen komplikasyonlar ise beyin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abseleri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septik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pulmoner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emboli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57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74"/>
    </mc:Choice>
    <mc:Fallback xmlns="">
      <p:transition spd="slow" advTm="1937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691A49-9505-8619-DDD9-2A3272FEF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 ENFEKSİYONLARINI ÖNLENME STRATEJİLERİ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AF69D0-6E4B-5BBD-9B68-0BCF8E4175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Kateterin takılması ile ilgili önlemler,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Kateter bakımı ile ilgili önlemler,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Kateterlerin kullanımı ile ilgili öneriler</a:t>
            </a:r>
            <a:r>
              <a:rPr lang="tr-TR" dirty="0"/>
              <a:t>,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052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24EFBB-6130-E822-6840-D37C8C28D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40664" y="799342"/>
            <a:ext cx="7938570" cy="828290"/>
          </a:xfrm>
        </p:spPr>
        <p:txBody>
          <a:bodyPr/>
          <a:lstStyle/>
          <a:p>
            <a:pPr algn="ctr"/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Kateterin takılması ile ilgili önlemler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403C8C-4E52-8837-01EB-14660155C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40" y="2543338"/>
            <a:ext cx="8946541" cy="4703378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Eğitimli personel tarafından  sıkı aseptik teknikle takılmalıdır.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8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8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haftadan  fazla kalacaksa tünelli </a:t>
            </a:r>
            <a:r>
              <a:rPr lang="tr-TR" sz="8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kaflı</a:t>
            </a: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kateter takılmalıdır.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8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USG rehberliğinde takılması  tromboz ve enfeksiyon riskini azaltacaktır.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8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8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takılacak alan %2’lik </a:t>
            </a:r>
            <a:r>
              <a:rPr lang="tr-TR" sz="8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klorheksidin</a:t>
            </a: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sz="8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povidon</a:t>
            </a: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8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iodine</a:t>
            </a: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ile dezenfekte edilmelidir.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8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 tespit edildikten sonra giriş yerine </a:t>
            </a:r>
            <a:r>
              <a:rPr lang="tr-TR" sz="8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povidon</a:t>
            </a: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8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iodine</a:t>
            </a:r>
            <a:r>
              <a:rPr lang="tr-TR" sz="8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sürülmeli ve kuru gazlı bezle kapatılmalı</a:t>
            </a:r>
          </a:p>
          <a:p>
            <a:pPr marL="0" indent="0">
              <a:buNone/>
            </a:pPr>
            <a:r>
              <a:rPr lang="tr-TR" sz="96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                                                                                                         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154" y="1307592"/>
            <a:ext cx="4023360" cy="341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79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F04841B-3E88-93A3-5EE1-D90D0D853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Kateterin takılması ile ilgili önlemler</a:t>
            </a:r>
            <a:endParaRPr lang="tr-TR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B7AD06-6484-38D0-4BAE-FCADA2E58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Kullanılmış kateterler sterilize edilerek yeniden kullanılmamalıdır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replasmanı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gerekirse, yeni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guide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ile aynı yere değil bakteriyemi eradikasyonundan sonra farklı bir giriş yerinden takılmalıdır.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İyi fonksiyon gören kateterlerin rutin replasmanı yapılmamalı,</a:t>
            </a:r>
          </a:p>
        </p:txBody>
      </p:sp>
    </p:spTree>
    <p:extLst>
      <p:ext uri="{BB962C8B-B14F-4D97-AF65-F5344CB8AC3E}">
        <p14:creationId xmlns:p14="http://schemas.microsoft.com/office/powerpoint/2010/main" val="930460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284C8D-A588-6DCD-0BD2-A09D44A4B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63" y="464447"/>
            <a:ext cx="7036893" cy="1479857"/>
          </a:xfrm>
        </p:spPr>
        <p:txBody>
          <a:bodyPr/>
          <a:lstStyle/>
          <a:p>
            <a:pPr algn="ctr"/>
            <a:r>
              <a:rPr lang="tr-T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 Bakımı İle İlgili Önlemler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F31FF0-6623-5916-BC6B-3223A842D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552" y="1475548"/>
            <a:ext cx="8946541" cy="47454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Kateterlere dokunmadan önce etkili bir el hijyeni sağlanmalıdır.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Hemşire mutlaka eldiven giymeli ve maske takmalı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 pansumanlarının değişimi ve manipülasyonlar sadece eğitimli diyaliz personeli tarafından yapılmalı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Pansuman 48 saatte bir ve ıslandığında/kirlendiğinde değiştirilmeli 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 çıkış yeri ve tünel her diyaliz öncesi enfeksiyon belirtileri açısından gözlenmeli,</a:t>
            </a:r>
          </a:p>
        </p:txBody>
      </p:sp>
    </p:spTree>
    <p:extLst>
      <p:ext uri="{BB962C8B-B14F-4D97-AF65-F5344CB8AC3E}">
        <p14:creationId xmlns:p14="http://schemas.microsoft.com/office/powerpoint/2010/main" val="729393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1EFCDC-240A-7264-17D3-D4BD98045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156" y="571762"/>
            <a:ext cx="9606697" cy="955638"/>
          </a:xfrm>
        </p:spPr>
        <p:txBody>
          <a:bodyPr/>
          <a:lstStyle/>
          <a:p>
            <a:pPr algn="ctr"/>
            <a:r>
              <a:rPr lang="tr-T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 Bakımı İle İlgili Önlemler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0A362F-8A08-A4D4-328B-6278539B8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292772"/>
            <a:ext cx="8946541" cy="495562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Giriş yeri pansumanı her diyaliz sonunda yapılmalı,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Pansuman açıldığında çıkış yeri çevresindeki deri uygun antiseptik solüsyonlar ile temizlenmelidir.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Deri Antisepsisi: %2 klorheksidin glukonat &gt;%10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povidon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iyot &gt;%70 alkol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Klorheksidin’nin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antibakteriyel etkisi 30 saniyede başlar, saatlerce devam eder,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  -	Islakken de etkin olması,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  -	Organik maddelere rağmen etkinlik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  -	Ayrıca alerjik yan etkileri daha az ve ciltten emilim minimaldir.</a:t>
            </a:r>
          </a:p>
        </p:txBody>
      </p:sp>
    </p:spTree>
    <p:extLst>
      <p:ext uri="{BB962C8B-B14F-4D97-AF65-F5344CB8AC3E}">
        <p14:creationId xmlns:p14="http://schemas.microsoft.com/office/powerpoint/2010/main" val="4282355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3D2056-761C-7D91-34D3-6DD9A4CB8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153" y="484722"/>
            <a:ext cx="9404723" cy="706373"/>
          </a:xfrm>
        </p:spPr>
        <p:txBody>
          <a:bodyPr/>
          <a:lstStyle/>
          <a:p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tr-T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Kateterlerin Kullanımı İle İlgili Öneriler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0B1314-8B61-1ABF-4549-3B3681940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719" y="1282263"/>
            <a:ext cx="8946541" cy="476646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Kateter lümeni ve ucu açık bırakılmamalı,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Kateter fonksiyon bozuklukları erken dönemde tanımlanmalı ve uygun girişimlerde bulunulmalı, (Hızlı SF infüzyonu,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trombolitik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tedavi,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guide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ile değiştirilmesi)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Diyaliz sonunda kateter kapakları ve set bağlantıları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povidon-iodine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ile 3-5 dakika iyice ıslatılmalı ve ayırmadan önce kurumasına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müsade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edilmeli, 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Diyaliz sonunda kateterin her iki lümeni de serum fizyoloji ile yıkanarak , hacimlerince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heparinle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doldurulması , mikroorganizma adezyonu ve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biyofilm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tabaka oluşmasını önleyerek enfeksiyon riskini azaltmaktadır .</a:t>
            </a: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88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339" y="301592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tr-TR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4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Kateterlerin</a:t>
            </a:r>
            <a:r>
              <a:rPr lang="tr-TR" sz="4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Kullanımı İle İlgili Öneriler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312" y="1481960"/>
            <a:ext cx="8946541" cy="476644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Gereğinden fazla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heparin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kullanmaktan kaçınılmalı ve diyalize başlamadan önce lümen boyu kadar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heparin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aspire edilmelidir.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yoluyla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intradiyalitik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infüzyonlar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yasaklanmalı,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diyaliz dışında başka bir amaçla kullanılmamalıdır.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Katater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eğer yerinden çıkmış ise kesinlikle geri  itilmemelidir. Hekim bilgilendirilmelidir.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yerine su değdirilmemelidir. Banyo yapılacak ise su geçirmez bantlar kullanılmalıdır.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bakımı ve kullanımı hakkında hasta ve yakınları sık sık bilgilendirilmeli, sonrasında bilgi düzeyleri ölçülmelidir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296" y="3054096"/>
            <a:ext cx="2722988" cy="353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832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E6E179-A6A5-D6FB-495D-C80E80DF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30" y="396540"/>
            <a:ext cx="9606697" cy="899659"/>
          </a:xfrm>
        </p:spPr>
        <p:txBody>
          <a:bodyPr/>
          <a:lstStyle/>
          <a:p>
            <a:pPr algn="ctr"/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tr-TR" sz="36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pansumanı nasıl yapılmalı?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2190BF-B320-CCFC-A0DC-8AE880FCF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692166"/>
            <a:ext cx="8946541" cy="42619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Şeffaf yarı geçirgen örtüler 5-7 gün de değiştirilmelidir. Gazlı bez kullanılan hastalar iki günde bir değiştirilmelidir.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Katater giriş yerinde kanama akıntı varsa gazlı bezli pansuman tercih edilmelidir.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Kateterin yerinden oynaması daha sık pansuman değişimine sebep olmakla birlikte enfeksiyon oranlarında artış görülmektedir. Bu sebepten katater iyice sabitlenmelidir.</a:t>
            </a:r>
          </a:p>
        </p:txBody>
      </p:sp>
    </p:spTree>
    <p:extLst>
      <p:ext uri="{BB962C8B-B14F-4D97-AF65-F5344CB8AC3E}">
        <p14:creationId xmlns:p14="http://schemas.microsoft.com/office/powerpoint/2010/main" val="1305809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850986-50CD-9B62-C152-A78BB2A93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593" y="664238"/>
            <a:ext cx="8596668" cy="1320800"/>
          </a:xfrm>
        </p:spPr>
        <p:txBody>
          <a:bodyPr/>
          <a:lstStyle/>
          <a:p>
            <a:r>
              <a:rPr lang="tr-T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 pansumanı nasıl yapılmalı?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BB89CB-F6A1-918D-CC8B-BE85717B4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312989"/>
            <a:ext cx="8596668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tr-TR" dirty="0"/>
              <a:t>Topikal antimikrobiyal ajanlarla pansumanın kapatılması kateterler ile ilgili enfeksiyonları azaltabilir.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dirty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/>
              <a:t>Yapılan araştırmalara göre antibiyotikli  kilitleme solüsyonları </a:t>
            </a:r>
            <a:r>
              <a:rPr lang="tr-TR" dirty="0" err="1"/>
              <a:t>bakteriyemi</a:t>
            </a:r>
            <a:r>
              <a:rPr lang="tr-TR" dirty="0"/>
              <a:t> </a:t>
            </a:r>
            <a:r>
              <a:rPr lang="tr-TR"/>
              <a:t>oluşumunu engellediği  </a:t>
            </a:r>
            <a:r>
              <a:rPr lang="tr-TR" dirty="0"/>
              <a:t>göstermiştir.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dirty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/>
              <a:t> uzun süreli antimikrobiyal kullanımı, direnç ve diğer olumsuz etkiler yönünden kaygı yaratmaktadır fakat daha ayrıntılı çalışmalara ihtiyaç vardır. </a:t>
            </a:r>
          </a:p>
        </p:txBody>
      </p:sp>
    </p:spTree>
    <p:extLst>
      <p:ext uri="{BB962C8B-B14F-4D97-AF65-F5344CB8AC3E}">
        <p14:creationId xmlns:p14="http://schemas.microsoft.com/office/powerpoint/2010/main" val="2092658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A80961-634F-41BC-EA96-352C0B879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91" y="1018902"/>
            <a:ext cx="9449943" cy="834345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Kateter pansumanı nasıl yapılmalı?</a:t>
            </a:r>
            <a:endParaRPr lang="tr-TR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A5E8F6-FFC8-6B50-E22A-7117B6B34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91" y="1853247"/>
            <a:ext cx="9544136" cy="3880773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Drenaj bölgenin hassaslaşması, enfeksiyon belirtilerinin olması, örtü gevşemesi gibi durumlarda kateter giriş yeri, yeniden değerlendirilmeli ve temizlenip örtü değişimi yapılmalıdır.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Kateter kullanım süresi uzadıkça enfeksiyon kaynağı genellikle lümen içi faktörlere bağlı gelişmektedir.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Örtü bölgesinde eritem ve dermatit açısından gözlem yapılmalıdır.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Kateter bölgesinde elastik olan yada olmayan  bandaj kullanılmamalıdır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0125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F32D442-C3ED-6CD6-CC64-7220F6959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54" y="515007"/>
            <a:ext cx="9893099" cy="1364365"/>
          </a:xfrm>
        </p:spPr>
        <p:txBody>
          <a:bodyPr/>
          <a:lstStyle/>
          <a:p>
            <a:pPr algn="ctr"/>
            <a:r>
              <a:rPr lang="tr-TR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Kültür alınması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B5BFD4-B9B3-E8A6-4BD8-9448F02C1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552" y="1435381"/>
            <a:ext cx="8946541" cy="497664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Kataterlerden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infeksiyon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kaynağı düşünülmediği sürece kesinlikle kültür alınmamalıdır.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Kültür alınırken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katater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içindeki ilk kan örneği kesinlikle atılmamalı,  kültür  için bu kan kullanılmalıdır.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Aynı anda başka tetkikler için kan alınacaksa önce kültür kanı alınmalıdır.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Kateterden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kültür almadan önce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birleşme yerinin temizliği yapılmalıdır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Eş zamanlı periferik kan ve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içi kültür kanı antibiyotik başlanmadan önce alınmalıdır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95240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-483325" y="5187974"/>
            <a:ext cx="13158650" cy="1173980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Gazlı bezli pansuman                              Şeffaf örtülü pansuman</a:t>
            </a: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77" y="496046"/>
            <a:ext cx="4880008" cy="4397712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658" y="496046"/>
            <a:ext cx="4463402" cy="4397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647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24042" y="504497"/>
            <a:ext cx="9560786" cy="956441"/>
          </a:xfrm>
        </p:spPr>
        <p:txBody>
          <a:bodyPr/>
          <a:lstStyle/>
          <a:p>
            <a:pPr algn="ctr"/>
            <a:r>
              <a:rPr lang="tr-TR" sz="4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Kültür alınması</a:t>
            </a:r>
            <a:endParaRPr lang="tr-TR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6089" y="1355834"/>
            <a:ext cx="9888739" cy="442230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İşlem öncesi bütün malzemeler ayarlanmalı, el hijyeni sağlanmalı  ve aseptik tekniğe uygun şekilde işlem yapılmalıdır.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Kan kültürü tüpü için  yeterli miktarda kan çekilmelidir. (Erişkinler için 10-20 cc 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Kan kültürü şişesinin kapağı %70 alkol+%0,5 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klorheksidin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ile silinip kuruması  beklenmelidir.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Her şişeye eşit miktarda konulmalı  ve kanın nereden alındığı dikkatle yazılmalıdır.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Sonrasında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kurallara uygun şekilde kapatılmalıdır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El hijyeni sağlanmalıdır.</a:t>
            </a:r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658" y="2173206"/>
            <a:ext cx="2292877" cy="342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927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5131" y="599090"/>
            <a:ext cx="9276636" cy="1145627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HEMODİYALİZ KATETERLERİNDE ENFEKSİYON TEDAVİSİ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5132" y="1558186"/>
            <a:ext cx="9276635" cy="487679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olan hastalarda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bağlı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bakteriyemiye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sık rastlanır.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En sık izole edilen mikroorganizma </a:t>
            </a:r>
            <a:r>
              <a:rPr lang="tr-TR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Staf.aureus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’dur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Enfeksiyon belirtileri görüldüğü zaman kan kültürü alındıktan sonra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enfeksiyonu ön görülerek yükleme dozunda ve daha sonra idame dozunda antibiyotikler enfeksiyon hastalıklarının önerisiyle uygulanır. Gereğinde sonrasında kültür sonuçları ile revize edilir.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Komplike olmayan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bağlı enfeksiyonlarda 2-3 haftalık antibiyotik tedavisi yeterlidir</a:t>
            </a:r>
          </a:p>
        </p:txBody>
      </p:sp>
    </p:spTree>
    <p:extLst>
      <p:ext uri="{BB962C8B-B14F-4D97-AF65-F5344CB8AC3E}">
        <p14:creationId xmlns:p14="http://schemas.microsoft.com/office/powerpoint/2010/main" val="12056550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85575" y="656595"/>
            <a:ext cx="9528321" cy="1110343"/>
          </a:xfrm>
        </p:spPr>
        <p:txBody>
          <a:bodyPr/>
          <a:lstStyle/>
          <a:p>
            <a:pPr algn="ctr"/>
            <a:r>
              <a:rPr lang="tr-TR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HEMODİYALİZ KATETERLERİNDE ENFEKSİYON TEDAVİSİ</a:t>
            </a: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0194" y="1766939"/>
            <a:ext cx="8946541" cy="4731508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Eğer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endokardit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osteomyelit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gibi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metastatik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bir enfeksiyon varsa daha uzun süreli bir tedavi gerekir (6 hafta)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Sistemik antibiyotik tedavisine ek olarak diyaliz sonunda antibiyotik-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heparin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kilidi kullanılabilmektedir.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Hastaların üçte birinde ateş devam eder yada kültür pozitifliği devam edebilir.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Kateterin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değiştirilmesi gerekebilir.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Antibiyotik tedavisi tamamlandıktan 1 hafta  sonra kontrol amaçlı kan kültürü alınması zorunludur.</a:t>
            </a:r>
          </a:p>
          <a:p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92220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86934" y="839789"/>
            <a:ext cx="8596668" cy="13208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AVF ve AVG enfeksiyonlarının belirti bulguları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67657" y="1727201"/>
            <a:ext cx="8606345" cy="431416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tr-TR" dirty="0"/>
              <a:t>	</a:t>
            </a:r>
          </a:p>
          <a:p>
            <a:pPr marL="0" indent="0">
              <a:buNone/>
            </a:pPr>
            <a:endParaRPr lang="tr-TR" dirty="0"/>
          </a:p>
          <a:p>
            <a:pPr>
              <a:buFont typeface="Wingdings" panose="05000000000000000000" pitchFamily="2" charset="2"/>
              <a:buChar char="§"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Kızarıklık	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6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Hassasiyet,</a:t>
            </a:r>
          </a:p>
          <a:p>
            <a:pPr marL="0" indent="0">
              <a:buNone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Sıcaklık,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6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Ödem,</a:t>
            </a:r>
          </a:p>
          <a:p>
            <a:pPr marL="0" indent="0">
              <a:buNone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Lokal </a:t>
            </a:r>
            <a:r>
              <a:rPr lang="tr-TR" sz="6200" dirty="0" err="1">
                <a:latin typeface="Calibri" panose="020F0502020204030204" pitchFamily="34" charset="0"/>
                <a:cs typeface="Calibri" panose="020F0502020204030204" pitchFamily="34" charset="0"/>
              </a:rPr>
              <a:t>seröz</a:t>
            </a: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sz="6200" dirty="0" err="1">
                <a:latin typeface="Calibri" panose="020F0502020204030204" pitchFamily="34" charset="0"/>
                <a:cs typeface="Calibri" panose="020F0502020204030204" pitchFamily="34" charset="0"/>
              </a:rPr>
              <a:t>pürülan</a:t>
            </a: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sıvı sızıntısı,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6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Yükselmiş vücut sıcaklığıdır.</a:t>
            </a:r>
          </a:p>
          <a:p>
            <a:pPr marL="0" indent="0">
              <a:buNone/>
            </a:pPr>
            <a:endParaRPr lang="tr-TR" sz="6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*Bu klinik bulguların yokluğunda bile beklenmedik </a:t>
            </a:r>
            <a:r>
              <a:rPr lang="tr-TR" sz="6200" dirty="0" err="1">
                <a:latin typeface="Calibri" panose="020F0502020204030204" pitchFamily="34" charset="0"/>
                <a:cs typeface="Calibri" panose="020F0502020204030204" pitchFamily="34" charset="0"/>
              </a:rPr>
              <a:t>sepsis</a:t>
            </a: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veya artmış </a:t>
            </a:r>
            <a:r>
              <a:rPr lang="tr-TR" sz="6200" dirty="0" err="1">
                <a:latin typeface="Calibri" panose="020F0502020204030204" pitchFamily="34" charset="0"/>
                <a:cs typeface="Calibri" panose="020F0502020204030204" pitchFamily="34" charset="0"/>
              </a:rPr>
              <a:t>inflamatuvar</a:t>
            </a: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parametrelerde enfeksiyon görülebilir.</a:t>
            </a:r>
          </a:p>
          <a:p>
            <a:pPr marL="0" indent="0">
              <a:buNone/>
            </a:pPr>
            <a:r>
              <a:rPr lang="tr-TR" sz="6200" dirty="0"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			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105" y="1846073"/>
            <a:ext cx="2999232" cy="385978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234" y="1846073"/>
            <a:ext cx="3852741" cy="385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42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41024" y="627658"/>
            <a:ext cx="9404723" cy="652502"/>
          </a:xfrm>
        </p:spPr>
        <p:txBody>
          <a:bodyPr/>
          <a:lstStyle/>
          <a:p>
            <a:pPr algn="ctr"/>
            <a:r>
              <a:rPr lang="tr-T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AVF ve AVG enfeksiyonları önleme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03312" y="1460938"/>
            <a:ext cx="8946541" cy="478746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İşleme başlamadan önce el hijyeni sağlanmalıdır.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Eldiven ve maske koruyucu önlük giyilmelidir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AVF/AVG olduğu kol  günlük sabunlu su ile yıkamalıdır.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Üniteye gelince sağlık  profesyonelleri  tarafından enfeksiyon yönünden kontrol edilmeli , herhangi bir olumsuzluk var ise hekime haber verilerek kayıt altına alınmalıdır.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İğne yeri kabukları usulüne uygun olarak çıkartılmalıdır.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İğne girişi yapılırken ve çıkarılırken aseptik tekniklere uyulmalıdır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5230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AVF ve AVG enfeksiyonları önleme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AVF ve AVG iğne </a:t>
            </a:r>
            <a:r>
              <a:rPr lang="tr-TR" dirty="0" err="1"/>
              <a:t>kanülasyonu</a:t>
            </a:r>
            <a:r>
              <a:rPr lang="tr-TR" dirty="0"/>
              <a:t> öncesinde, temiz eldiven kullanılmalı, (iğne yerleştirmeden hemen önce değiştirin)</a:t>
            </a:r>
          </a:p>
          <a:p>
            <a:r>
              <a:rPr lang="tr-TR" dirty="0"/>
              <a:t> Uygun cilt temizliği prosedürünü uygulayın  </a:t>
            </a:r>
          </a:p>
          <a:p>
            <a:r>
              <a:rPr lang="tr-TR" dirty="0"/>
              <a:t>İğne yerleştirilecek alana içten dışarı doğru ve dairesel hareketlerle olacak şekilde cilt dezenfektanını uygulayın ve dezenfektanın kurumasına izin verin,  </a:t>
            </a:r>
          </a:p>
        </p:txBody>
      </p:sp>
      <p:sp>
        <p:nvSpPr>
          <p:cNvPr id="4" name="AutoShape 2" descr="PPT - Türk Nefroloji Derneği Nefroloji Kış Okulu 20 10 Girne PowerPoint  Presentation - ID:28705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3777342"/>
            <a:ext cx="4107543" cy="308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654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" y="182880"/>
            <a:ext cx="8778239" cy="6400800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5193792" y="6514109"/>
            <a:ext cx="4498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Kidney360 April 2020, 1 (4) 306-313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10451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3" y="308303"/>
            <a:ext cx="8596668" cy="1320800"/>
          </a:xfrm>
        </p:spPr>
        <p:txBody>
          <a:bodyPr/>
          <a:lstStyle/>
          <a:p>
            <a:pPr algn="ctr"/>
            <a:r>
              <a:rPr lang="tr-T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AVF ve AVG enfeksiyonları önleme</a:t>
            </a: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397" y="1270000"/>
            <a:ext cx="8946541" cy="461929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Damar yolu uygun hastalarda, ip merdiven tekniği uygulanmalıdır.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İğnenin sabitlenmesi  düzgün yapılmalı çıkmasına veya dışarda kalmasına izin verilmemelidir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3063240"/>
            <a:ext cx="8596668" cy="3319271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5193792" y="6514109"/>
            <a:ext cx="4498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Kidney360 April 2020, 1 (4) 306-313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291833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42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61687D-82EC-7631-8DA5-C5E7112DC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600" y="609600"/>
            <a:ext cx="7648402" cy="1320800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         </a:t>
            </a:r>
            <a:br>
              <a:rPr lang="tr-TR" dirty="0">
                <a:solidFill>
                  <a:srgbClr val="FF0000"/>
                </a:solidFill>
              </a:rPr>
            </a:br>
            <a:r>
              <a:rPr lang="tr-TR" dirty="0">
                <a:solidFill>
                  <a:srgbClr val="FF0000"/>
                </a:solidFill>
              </a:rPr>
              <a:t>AVF-AVG enfeksiyonun tedavisi</a:t>
            </a:r>
            <a:endParaRPr lang="tr-TR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543829-48C6-C1FE-1E9D-44A1392F1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077" y="1930400"/>
            <a:ext cx="8596668" cy="38807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Enfeksiyon,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stenoz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trombozdan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sonra en sık fistül kaybı sebebidir.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dirty="0"/>
              <a:t>Enfeksiyon bulguları varsa tedavisi için mutlaka hekime başvurulmalıdır.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Cilt ve kan kültürü alınmalı.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Enfekte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kanülasyon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bölgesi kullanılmamalı ve kol dinlendirilmelidir.</a:t>
            </a:r>
          </a:p>
        </p:txBody>
      </p:sp>
    </p:spTree>
    <p:extLst>
      <p:ext uri="{BB962C8B-B14F-4D97-AF65-F5344CB8AC3E}">
        <p14:creationId xmlns:p14="http://schemas.microsoft.com/office/powerpoint/2010/main" val="10242787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AVF-AVG enfeksiyonun tedavisi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3326" y="1270001"/>
            <a:ext cx="8596668" cy="358546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/>
              <a:t>Avrupa Böbrek  En iyi Klinik Uygulama (EBPG) kılavuzu: </a:t>
            </a:r>
            <a:r>
              <a:rPr lang="tr-TR" dirty="0" err="1"/>
              <a:t>AVF‘lerin</a:t>
            </a:r>
            <a:r>
              <a:rPr lang="tr-TR" dirty="0"/>
              <a:t> ateşli/ ateşsiz veya </a:t>
            </a:r>
            <a:r>
              <a:rPr lang="tr-TR" dirty="0" err="1"/>
              <a:t>bakteriyemili</a:t>
            </a:r>
            <a:r>
              <a:rPr lang="tr-TR" dirty="0"/>
              <a:t> / </a:t>
            </a:r>
            <a:r>
              <a:rPr lang="tr-TR" dirty="0" err="1"/>
              <a:t>bakteriyemisiz</a:t>
            </a:r>
            <a:r>
              <a:rPr lang="tr-TR" dirty="0"/>
              <a:t> enfeksiyonu uygun antibiyotikler ile 2 hafta boyunca tedavi edilmelidir.</a:t>
            </a:r>
          </a:p>
          <a:p>
            <a:pPr marL="0" indent="0">
              <a:buNone/>
            </a:pPr>
            <a:r>
              <a:rPr lang="tr-TR" dirty="0"/>
              <a:t>Tedavi süresi genellikle bireyselleştirilip bazı hastalarda daha uzun süreli tedaviler gerekebilir. </a:t>
            </a:r>
          </a:p>
          <a:p>
            <a:pPr marL="0" indent="0">
              <a:buNone/>
            </a:pPr>
            <a:r>
              <a:rPr lang="tr-TR" dirty="0"/>
              <a:t>K/DOQI kılavuzuna göre ise :Tek başına antibiyotikler lokalize AVF enfeksiyonları tedavi için yeterli olabilir.(örneğin, düğme deliği </a:t>
            </a:r>
            <a:r>
              <a:rPr lang="tr-TR" dirty="0" err="1"/>
              <a:t>AVF'de</a:t>
            </a:r>
            <a:r>
              <a:rPr lang="tr-TR" dirty="0"/>
              <a:t> enfeksiyon). Ancak optimal tedavi için sabırlı olunmalı ve bireyselleştirilmiş ve deneyimli bir AVF cerrahının dahil olduğu </a:t>
            </a:r>
            <a:r>
              <a:rPr lang="tr-TR" dirty="0" err="1"/>
              <a:t>multidisipliner</a:t>
            </a:r>
            <a:r>
              <a:rPr lang="tr-TR" dirty="0"/>
              <a:t> bir çalışma gerektirir.</a:t>
            </a:r>
          </a:p>
          <a:p>
            <a:pPr marL="0" indent="0">
              <a:buNone/>
            </a:pPr>
            <a:r>
              <a:rPr lang="tr-TR" dirty="0"/>
              <a:t>AVG enfeksiyonları nadiren tek başına antibiyotiklerle tedavi edilebilir çünkü </a:t>
            </a:r>
            <a:r>
              <a:rPr lang="tr-TR" dirty="0" err="1"/>
              <a:t>enfekte</a:t>
            </a:r>
            <a:r>
              <a:rPr lang="tr-TR" dirty="0"/>
              <a:t> protez materyali enfeksiyonunu temizlemek neredeyse imkansızdır. Genellikle cerrahi gerekir.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4928617"/>
            <a:ext cx="6939618" cy="16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013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6553" y="178675"/>
            <a:ext cx="8082455" cy="1187669"/>
          </a:xfrm>
        </p:spPr>
        <p:txBody>
          <a:bodyPr/>
          <a:lstStyle/>
          <a:p>
            <a:r>
              <a:rPr lang="tr-TR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tr-TR" sz="3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 Götürülecekler;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014" y="904775"/>
            <a:ext cx="9548261" cy="559227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Diyaliz hastalarının damar yolu </a:t>
            </a: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yaşam yolu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dur.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Damar yollarını kullanmadan önce mutlaka </a:t>
            </a: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 hijyeni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sağlanmalıdır.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Damar yollarının korunması ve kullanımı </a:t>
            </a:r>
            <a:r>
              <a:rPr lang="tr-TR" sz="2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multidisipliner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bir çalışma sistemi gerektirir 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Çalışanlar, damar yollarının diyalizin her aşamasında </a:t>
            </a: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fizik muayenesi ve bakımı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yapmalıdırlar.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Diğer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vasküler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 yollara göre uzun süre kullanılır olması, komplikasyonlarının az olması ve maliyetinin düşük olması sebebiyle ünitenin </a:t>
            </a:r>
            <a:r>
              <a:rPr lang="tr-TR" sz="2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arteriovenöz</a:t>
            </a: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fistül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oranları %65 in üzerinde tutulması önemlidir.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Her ünite enfeksiyon oranlarını indikatörlerle yakından  </a:t>
            </a: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takip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edilip, önleme, erken tanı ve tedavi düzenlemelidir.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Hasta ve hasta yakınları sık sık damar yollarının korunması ve bakımı konusunda </a:t>
            </a: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bilgilendirilip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geri bildirim alınmalıdır.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503226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0"/>
            <a:ext cx="8924544" cy="3401568"/>
          </a:xfrm>
          <a:prstGeom prst="rect">
            <a:avLst/>
          </a:prstGeom>
        </p:spPr>
      </p:pic>
      <p:pic>
        <p:nvPicPr>
          <p:cNvPr id="5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28" y="3401568"/>
            <a:ext cx="8924544" cy="345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609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56142" y="6016752"/>
            <a:ext cx="4370154" cy="399514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İlginiz ve sabrınız için teşekkür ederim…</a:t>
            </a:r>
          </a:p>
        </p:txBody>
      </p:sp>
    </p:spTree>
    <p:extLst>
      <p:ext uri="{BB962C8B-B14F-4D97-AF65-F5344CB8AC3E}">
        <p14:creationId xmlns:p14="http://schemas.microsoft.com/office/powerpoint/2010/main" val="1741140215"/>
      </p:ext>
    </p:extLst>
  </p:cSld>
  <p:clrMapOvr>
    <a:masterClrMapping/>
  </p:clrMapOvr>
</p:sld>
</file>

<file path=ppt/theme/theme1.xml><?xml version="1.0" encoding="utf-8"?>
<a:theme xmlns:a="http://schemas.openxmlformats.org/drawingml/2006/main" name="Yüzeyler">
  <a:themeElements>
    <a:clrScheme name="Hava Akımı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Yüzeyler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Yüzeyler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1971</TotalTime>
  <Words>1940</Words>
  <Application>Microsoft Office PowerPoint</Application>
  <PresentationFormat>Geniş ekran</PresentationFormat>
  <Paragraphs>276</Paragraphs>
  <Slides>39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6" baseType="lpstr">
      <vt:lpstr>Arial</vt:lpstr>
      <vt:lpstr>Calibri</vt:lpstr>
      <vt:lpstr>Times New Roman</vt:lpstr>
      <vt:lpstr>Trebuchet MS</vt:lpstr>
      <vt:lpstr>Wingdings</vt:lpstr>
      <vt:lpstr>Wingdings 3</vt:lpstr>
      <vt:lpstr>Yüzeyler</vt:lpstr>
      <vt:lpstr>HEMODİYALİZDE DAMAR YOLU ENFEKSİYONLARININ   ÖNLENMESİ ve TEDAVİSİ</vt:lpstr>
      <vt:lpstr>             SUNUM PLANI</vt:lpstr>
      <vt:lpstr>           HEMODİYALİZDE KULLANILAN DAMAR ERİŞİM YOLLARI</vt:lpstr>
      <vt:lpstr>DAMAR YOLU ENFEKSİYONLARI</vt:lpstr>
      <vt:lpstr>VASKÜLER GİRİŞİM YOLU ENFEKSİYONLARI İÇİN RİSK FAKTÖRLERi        </vt:lpstr>
      <vt:lpstr>VASKÜLER GİRİŞİM YOLU ENFEKSİYONLARI İÇİN RİSK FAKTÖRLERİ   </vt:lpstr>
      <vt:lpstr>PowerPoint Sunusu</vt:lpstr>
      <vt:lpstr>VASKÜLER GİRİŞİM YOLU ENFEKSİYONLARI İÇİN RİSK FAKTÖRLERi  </vt:lpstr>
      <vt:lpstr>KATATERLE İLİŞKİLİ ENFEKSİYONLAR</vt:lpstr>
      <vt:lpstr>Kateterlerle ilişkili enfeksiyonlar</vt:lpstr>
      <vt:lpstr>Kateterlerle ilişkili enfeksiyonlar</vt:lpstr>
      <vt:lpstr>PowerPoint Sunusu</vt:lpstr>
      <vt:lpstr>Kateterlerle ilişkili enfeksiyonlar</vt:lpstr>
      <vt:lpstr>KATETER ENFEKSİYONLARINI ÖNLENME STRATEJİLERİ</vt:lpstr>
      <vt:lpstr>      Kateterin takılması ile ilgili önlemler</vt:lpstr>
      <vt:lpstr> Kateterin takılması ile ilgili önlemler</vt:lpstr>
      <vt:lpstr>Kateter Bakımı İle İlgili Önlemler </vt:lpstr>
      <vt:lpstr>Kateter Bakımı İle İlgili Önlemler </vt:lpstr>
      <vt:lpstr>            Kateterlerin Kullanımı İle İlgili Öneriler</vt:lpstr>
      <vt:lpstr> Kateterlerin Kullanımı İle İlgili Öneriler</vt:lpstr>
      <vt:lpstr>        Kateter pansumanı nasıl yapılmalı?</vt:lpstr>
      <vt:lpstr> Kateter pansumanı nasıl yapılmalı?</vt:lpstr>
      <vt:lpstr>Kateter pansumanı nasıl yapılmalı?</vt:lpstr>
      <vt:lpstr>Kültür alınması</vt:lpstr>
      <vt:lpstr>Gazlı bezli pansuman                              Şeffaf örtülü pansuman</vt:lpstr>
      <vt:lpstr>Kültür alınması</vt:lpstr>
      <vt:lpstr>HEMODİYALİZ KATETERLERİNDE ENFEKSİYON TEDAVİSİ</vt:lpstr>
      <vt:lpstr>HEMODİYALİZ KATETERLERİNDE ENFEKSİYON TEDAVİSİ</vt:lpstr>
      <vt:lpstr>AVF ve AVG enfeksiyonlarının belirti bulguları</vt:lpstr>
      <vt:lpstr>AVF ve AVG enfeksiyonları önleme</vt:lpstr>
      <vt:lpstr>AVF ve AVG enfeksiyonları önleme</vt:lpstr>
      <vt:lpstr>PowerPoint Sunusu</vt:lpstr>
      <vt:lpstr>AVF ve AVG enfeksiyonları önleme</vt:lpstr>
      <vt:lpstr>PowerPoint Sunusu</vt:lpstr>
      <vt:lpstr>          AVF-AVG enfeksiyonun tedavisi</vt:lpstr>
      <vt:lpstr>AVF-AVG enfeksiyonun tedavisi</vt:lpstr>
      <vt:lpstr>          Eve Götürülecekler;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HEMODİYALİZDE DAMAR YOLU ENFEKSİYONLARIN   ÖNLENMESİ VE TEDAVİSİ</dc:title>
  <dc:creator>İlkay Çoban</dc:creator>
  <cp:lastModifiedBy>Etud</cp:lastModifiedBy>
  <cp:revision>163</cp:revision>
  <dcterms:created xsi:type="dcterms:W3CDTF">2022-09-15T04:51:41Z</dcterms:created>
  <dcterms:modified xsi:type="dcterms:W3CDTF">2022-11-10T05:56:33Z</dcterms:modified>
</cp:coreProperties>
</file>