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75" r:id="rId3"/>
    <p:sldId id="341" r:id="rId4"/>
    <p:sldId id="288" r:id="rId5"/>
    <p:sldId id="350" r:id="rId6"/>
    <p:sldId id="311" r:id="rId7"/>
    <p:sldId id="312" r:id="rId8"/>
    <p:sldId id="313" r:id="rId9"/>
    <p:sldId id="314" r:id="rId10"/>
    <p:sldId id="315" r:id="rId11"/>
    <p:sldId id="316" r:id="rId12"/>
    <p:sldId id="317" r:id="rId13"/>
    <p:sldId id="339" r:id="rId14"/>
    <p:sldId id="342" r:id="rId15"/>
    <p:sldId id="318" r:id="rId16"/>
    <p:sldId id="330" r:id="rId17"/>
    <p:sldId id="331" r:id="rId18"/>
    <p:sldId id="332" r:id="rId19"/>
    <p:sldId id="353" r:id="rId20"/>
    <p:sldId id="303" r:id="rId21"/>
    <p:sldId id="309" r:id="rId22"/>
    <p:sldId id="304" r:id="rId23"/>
    <p:sldId id="305" r:id="rId24"/>
    <p:sldId id="306" r:id="rId25"/>
    <p:sldId id="299" r:id="rId26"/>
    <p:sldId id="300" r:id="rId27"/>
    <p:sldId id="301" r:id="rId28"/>
    <p:sldId id="302" r:id="rId29"/>
    <p:sldId id="289" r:id="rId30"/>
    <p:sldId id="290" r:id="rId31"/>
    <p:sldId id="291" r:id="rId32"/>
    <p:sldId id="293" r:id="rId33"/>
    <p:sldId id="294" r:id="rId34"/>
    <p:sldId id="296" r:id="rId35"/>
    <p:sldId id="297" r:id="rId36"/>
    <p:sldId id="298" r:id="rId37"/>
    <p:sldId id="343" r:id="rId38"/>
    <p:sldId id="352" r:id="rId39"/>
    <p:sldId id="344" r:id="rId40"/>
    <p:sldId id="345" r:id="rId41"/>
    <p:sldId id="346" r:id="rId42"/>
    <p:sldId id="347" r:id="rId43"/>
    <p:sldId id="348" r:id="rId44"/>
    <p:sldId id="310" r:id="rId45"/>
    <p:sldId id="308" r:id="rId4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1D50"/>
    <a:srgbClr val="4472C4"/>
    <a:srgbClr val="E31924"/>
    <a:srgbClr val="E21824"/>
    <a:srgbClr val="DB141F"/>
    <a:srgbClr val="CC3399"/>
    <a:srgbClr val="E30613"/>
    <a:srgbClr val="000A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Orta Stil 2 - Vurgu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Orta Stil 2 - Vurgu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Koyu Stil 1 - Vurgu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3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>
            <a:extLst>
              <a:ext uri="{FF2B5EF4-FFF2-40B4-BE49-F238E27FC236}">
                <a16:creationId xmlns="" xmlns:a16="http://schemas.microsoft.com/office/drawing/2014/main" id="{DBA113E6-E916-4381-B09B-7F70B782C9A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>
            <a:extLst>
              <a:ext uri="{FF2B5EF4-FFF2-40B4-BE49-F238E27FC236}">
                <a16:creationId xmlns="" xmlns:a16="http://schemas.microsoft.com/office/drawing/2014/main" id="{96702383-2B16-4525-99F6-D958C69D9AA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3B382D-A83F-437D-A1DD-0B09B79692CB}" type="datetimeFigureOut">
              <a:rPr lang="tr-TR" smtClean="0"/>
              <a:t>8.11.2022</a:t>
            </a:fld>
            <a:endParaRPr lang="tr-TR"/>
          </a:p>
        </p:txBody>
      </p:sp>
      <p:sp>
        <p:nvSpPr>
          <p:cNvPr id="4" name="Alt Bilgi Yer Tutucusu 3">
            <a:extLst>
              <a:ext uri="{FF2B5EF4-FFF2-40B4-BE49-F238E27FC236}">
                <a16:creationId xmlns="" xmlns:a16="http://schemas.microsoft.com/office/drawing/2014/main" id="{3C80E5B6-8F67-4B5D-8AE5-12155E10D3E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Slayt Numarası Yer Tutucusu 4">
            <a:extLst>
              <a:ext uri="{FF2B5EF4-FFF2-40B4-BE49-F238E27FC236}">
                <a16:creationId xmlns="" xmlns:a16="http://schemas.microsoft.com/office/drawing/2014/main" id="{AA24C5AD-D976-4F18-A76A-268A32663F8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F365E-B85B-414E-A276-85AFAA462322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29960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 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6DACD-ACC5-45C0-8417-65B84C781CBF}" type="datetimeFigureOut">
              <a:rPr lang="tr-TR" smtClean="0"/>
              <a:t>8.11.2022</a:t>
            </a:fld>
            <a:endParaRPr lang="tr-TR"/>
          </a:p>
        </p:txBody>
      </p:sp>
      <p:sp>
        <p:nvSpPr>
          <p:cNvPr id="4" name="Slayt Resmi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tıklayın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 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4947B8-79FA-4FB1-8D42-38A22BFC5DC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98228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 descr="metin içeren bir resim&#10;&#10;Açıklama otomatik olarak oluşturuldu">
            <a:extLst>
              <a:ext uri="{FF2B5EF4-FFF2-40B4-BE49-F238E27FC236}">
                <a16:creationId xmlns="" xmlns:a16="http://schemas.microsoft.com/office/drawing/2014/main" id="{4AB47854-59A1-477B-B93B-A0295553F4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Resim 7" descr="metin içeren bir resim&#10;&#10;Açıklama otomatik olarak oluşturuldu">
            <a:extLst>
              <a:ext uri="{FF2B5EF4-FFF2-40B4-BE49-F238E27FC236}">
                <a16:creationId xmlns="" xmlns:a16="http://schemas.microsoft.com/office/drawing/2014/main" id="{F7FB53C7-016B-43E4-91F6-9DD567CCD9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340" y="5566303"/>
            <a:ext cx="6155320" cy="853156"/>
          </a:xfrm>
          <a:prstGeom prst="rect">
            <a:avLst/>
          </a:prstGeom>
        </p:spPr>
      </p:pic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C2366569-2DE0-4BC2-AE5B-BCA3919DCE1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3863007"/>
            <a:ext cx="10515600" cy="1424940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tr-TR"/>
              <a:t>SUNUM ADI</a:t>
            </a:r>
            <a:endParaRPr lang="tr-TR" dirty="0"/>
          </a:p>
        </p:txBody>
      </p:sp>
      <p:grpSp>
        <p:nvGrpSpPr>
          <p:cNvPr id="35" name="Grup 34">
            <a:extLst>
              <a:ext uri="{FF2B5EF4-FFF2-40B4-BE49-F238E27FC236}">
                <a16:creationId xmlns="" xmlns:a16="http://schemas.microsoft.com/office/drawing/2014/main" id="{2A2EDD6E-861F-4A45-9F25-1D7FA9825201}"/>
              </a:ext>
            </a:extLst>
          </p:cNvPr>
          <p:cNvGrpSpPr/>
          <p:nvPr userDrawn="1"/>
        </p:nvGrpSpPr>
        <p:grpSpPr>
          <a:xfrm>
            <a:off x="4020871" y="2763655"/>
            <a:ext cx="4150259" cy="820002"/>
            <a:chOff x="3939640" y="2763655"/>
            <a:chExt cx="4312719" cy="826756"/>
          </a:xfrm>
        </p:grpSpPr>
        <p:sp>
          <p:nvSpPr>
            <p:cNvPr id="22" name="Metin kutusu 21">
              <a:extLst>
                <a:ext uri="{FF2B5EF4-FFF2-40B4-BE49-F238E27FC236}">
                  <a16:creationId xmlns="" xmlns:a16="http://schemas.microsoft.com/office/drawing/2014/main" id="{41449F6C-E4A5-4D00-BB96-15FE21D9ABDE}"/>
                </a:ext>
              </a:extLst>
            </p:cNvPr>
            <p:cNvSpPr txBox="1"/>
            <p:nvPr userDrawn="1"/>
          </p:nvSpPr>
          <p:spPr>
            <a:xfrm>
              <a:off x="3939640" y="2763655"/>
              <a:ext cx="4312719" cy="492443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tr-TR" sz="2500" b="1" kern="0" spc="140" baseline="0">
                  <a:solidFill>
                    <a:schemeClr val="bg1"/>
                  </a:solidFill>
                </a:rPr>
                <a:t>YENİ YÜZYIL ÜNİVERSİTESİ</a:t>
              </a:r>
            </a:p>
          </p:txBody>
        </p:sp>
        <p:sp>
          <p:nvSpPr>
            <p:cNvPr id="24" name="Metin kutusu 23">
              <a:extLst>
                <a:ext uri="{FF2B5EF4-FFF2-40B4-BE49-F238E27FC236}">
                  <a16:creationId xmlns="" xmlns:a16="http://schemas.microsoft.com/office/drawing/2014/main" id="{7D49D972-ACE3-4713-9F24-91C4FAF1032E}"/>
                </a:ext>
              </a:extLst>
            </p:cNvPr>
            <p:cNvSpPr txBox="1"/>
            <p:nvPr userDrawn="1"/>
          </p:nvSpPr>
          <p:spPr>
            <a:xfrm>
              <a:off x="3939640" y="3097968"/>
              <a:ext cx="4312719" cy="49244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algn="ctr"/>
              <a:r>
                <a:rPr lang="tr-TR" sz="2500" b="1" kern="700" baseline="0">
                  <a:solidFill>
                    <a:schemeClr val="bg1"/>
                  </a:solidFill>
                </a:rPr>
                <a:t>GAZİOSMANPAŞA HASTANESİ</a:t>
              </a:r>
            </a:p>
          </p:txBody>
        </p:sp>
      </p:grpSp>
      <p:pic>
        <p:nvPicPr>
          <p:cNvPr id="13" name="Resim 12" descr="metin içeren bir resim&#10;&#10;Açıklama otomatik olarak oluşturuldu">
            <a:extLst>
              <a:ext uri="{FF2B5EF4-FFF2-40B4-BE49-F238E27FC236}">
                <a16:creationId xmlns="" xmlns:a16="http://schemas.microsoft.com/office/drawing/2014/main" id="{6A5609EE-55B9-4CB0-98E0-EDFA88A7EF1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581" y="1117470"/>
            <a:ext cx="2718318" cy="83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93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 descr="bina, açık hava, uzun, gökdelen içeren bir resim&#10;&#10;Açıklama otomatik olarak oluşturuldu">
            <a:extLst>
              <a:ext uri="{FF2B5EF4-FFF2-40B4-BE49-F238E27FC236}">
                <a16:creationId xmlns="" xmlns:a16="http://schemas.microsoft.com/office/drawing/2014/main" id="{B87CA668-1A99-4211-AB7D-D493D4BCE1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0" name="İçerik Yer Tutucusu 2">
            <a:extLst>
              <a:ext uri="{FF2B5EF4-FFF2-40B4-BE49-F238E27FC236}">
                <a16:creationId xmlns="" xmlns:a16="http://schemas.microsoft.com/office/drawing/2014/main" id="{B81980C8-0A20-4580-9383-EE16A3E1B2D0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752475" y="1529543"/>
            <a:ext cx="10810874" cy="4324606"/>
          </a:xfrm>
          <a:prstGeom prst="rect">
            <a:avLst/>
          </a:prstGeom>
        </p:spPr>
        <p:txBody>
          <a:bodyPr anchor="ctr"/>
          <a:lstStyle>
            <a:lvl1pPr algn="ctr">
              <a:defRPr sz="2400" b="0" spc="0" baseline="0">
                <a:solidFill>
                  <a:srgbClr val="000A41"/>
                </a:solidFill>
                <a:latin typeface="+mn-lt"/>
              </a:defRPr>
            </a:lvl1pPr>
            <a:lvl2pPr algn="ctr">
              <a:defRPr>
                <a:solidFill>
                  <a:schemeClr val="tx1"/>
                </a:solidFill>
                <a:latin typeface="+mn-lt"/>
              </a:defRPr>
            </a:lvl2pPr>
            <a:lvl3pPr algn="ctr">
              <a:defRPr>
                <a:solidFill>
                  <a:schemeClr val="tx1"/>
                </a:solidFill>
                <a:latin typeface="+mn-lt"/>
              </a:defRPr>
            </a:lvl3pPr>
            <a:lvl4pPr algn="ctr">
              <a:defRPr>
                <a:solidFill>
                  <a:schemeClr val="tx1"/>
                </a:solidFill>
                <a:latin typeface="+mn-lt"/>
              </a:defRPr>
            </a:lvl4pPr>
            <a:lvl5pPr algn="ctr">
              <a:defRPr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tr-TR"/>
              <a:t>Asıl metin stillerini düzenlemek için tıklayın.</a:t>
            </a:r>
          </a:p>
        </p:txBody>
      </p:sp>
      <p:sp>
        <p:nvSpPr>
          <p:cNvPr id="16" name="Metin Yer Tutucusu 2">
            <a:extLst>
              <a:ext uri="{FF2B5EF4-FFF2-40B4-BE49-F238E27FC236}">
                <a16:creationId xmlns="" xmlns:a16="http://schemas.microsoft.com/office/drawing/2014/main" id="{D80C2046-0A26-48B2-AF7B-83308DE6C452}"/>
              </a:ext>
            </a:extLst>
          </p:cNvPr>
          <p:cNvSpPr txBox="1">
            <a:spLocks/>
          </p:cNvSpPr>
          <p:nvPr userDrawn="1"/>
        </p:nvSpPr>
        <p:spPr>
          <a:xfrm>
            <a:off x="752475" y="6172199"/>
            <a:ext cx="10810874" cy="4472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tr-TR" sz="1100" b="1" kern="1500" spc="20" normalizeH="0" baseline="0"/>
              <a:t>Adres: </a:t>
            </a:r>
            <a:r>
              <a:rPr lang="tr-TR" sz="1100" kern="1500" spc="20" normalizeH="0" baseline="0"/>
              <a:t>Merkez Mahallesi </a:t>
            </a:r>
            <a:r>
              <a:rPr lang="tr-TR" sz="1100" kern="1500" spc="20" normalizeH="0" baseline="0" err="1"/>
              <a:t>Çukurçeşme</a:t>
            </a:r>
            <a:r>
              <a:rPr lang="tr-TR" sz="1100" kern="1500" spc="20" normalizeH="0" baseline="0"/>
              <a:t> Caddesi No:51 Gaziosmanpaşa / İstanbul  |  </a:t>
            </a:r>
            <a:r>
              <a:rPr lang="tr-TR" sz="1100" b="1" spc="20"/>
              <a:t>Telefon: </a:t>
            </a:r>
            <a:r>
              <a:rPr lang="tr-TR" sz="1100" spc="20"/>
              <a:t>0212 615 38 38  </a:t>
            </a:r>
            <a:r>
              <a:rPr lang="tr-TR" sz="1100" b="1" spc="20"/>
              <a:t>|</a:t>
            </a:r>
            <a:r>
              <a:rPr lang="tr-TR" sz="1100" spc="20"/>
              <a:t>  </a:t>
            </a:r>
            <a:r>
              <a:rPr lang="tr-TR" sz="1100" b="1" spc="20"/>
              <a:t>Faks: </a:t>
            </a:r>
            <a:r>
              <a:rPr lang="tr-TR" sz="1100" spc="20"/>
              <a:t>0212 615 38 38  </a:t>
            </a:r>
            <a:r>
              <a:rPr lang="tr-TR" sz="1100" b="1" spc="20"/>
              <a:t>|</a:t>
            </a:r>
            <a:r>
              <a:rPr lang="tr-TR" sz="1100" spc="20"/>
              <a:t>  </a:t>
            </a:r>
            <a:r>
              <a:rPr lang="tr-TR" sz="1100" b="1" spc="20"/>
              <a:t>E-Posta: </a:t>
            </a:r>
            <a:r>
              <a:rPr lang="tr-TR" sz="1100" spc="20"/>
              <a:t>gophastanesi@gophastanesi.com.tr</a:t>
            </a:r>
            <a:endParaRPr lang="tr-TR" sz="1200" kern="1500" spc="20" normalizeH="0" baseline="0"/>
          </a:p>
        </p:txBody>
      </p:sp>
      <p:sp>
        <p:nvSpPr>
          <p:cNvPr id="22" name="Başlık 1">
            <a:extLst>
              <a:ext uri="{FF2B5EF4-FFF2-40B4-BE49-F238E27FC236}">
                <a16:creationId xmlns="" xmlns:a16="http://schemas.microsoft.com/office/drawing/2014/main" id="{A8664549-4B18-425B-8155-574295B8F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475" y="327991"/>
            <a:ext cx="10810874" cy="954157"/>
          </a:xfrm>
          <a:prstGeom prst="rect">
            <a:avLst/>
          </a:prstGeom>
        </p:spPr>
        <p:txBody>
          <a:bodyPr anchor="ctr"/>
          <a:lstStyle>
            <a:lvl1pPr algn="ctr">
              <a:defRPr sz="32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tr-TR"/>
              <a:t>Asıl başlık stilini düzenlemek için tıklayın</a:t>
            </a:r>
          </a:p>
        </p:txBody>
      </p:sp>
    </p:spTree>
    <p:extLst>
      <p:ext uri="{BB962C8B-B14F-4D97-AF65-F5344CB8AC3E}">
        <p14:creationId xmlns:p14="http://schemas.microsoft.com/office/powerpoint/2010/main" val="3350347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Dikdörtgen 40">
            <a:extLst>
              <a:ext uri="{FF2B5EF4-FFF2-40B4-BE49-F238E27FC236}">
                <a16:creationId xmlns="" xmlns:a16="http://schemas.microsoft.com/office/drawing/2014/main" id="{757BE190-0589-44F1-8171-B2EDFF8C9EB2}"/>
              </a:ext>
            </a:extLst>
          </p:cNvPr>
          <p:cNvSpPr/>
          <p:nvPr userDrawn="1"/>
        </p:nvSpPr>
        <p:spPr>
          <a:xfrm>
            <a:off x="190499" y="204790"/>
            <a:ext cx="11799095" cy="1064419"/>
          </a:xfrm>
          <a:prstGeom prst="rect">
            <a:avLst/>
          </a:prstGeom>
          <a:solidFill>
            <a:srgbClr val="000A4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9" name="Metin kutusu 18">
            <a:extLst>
              <a:ext uri="{FF2B5EF4-FFF2-40B4-BE49-F238E27FC236}">
                <a16:creationId xmlns="" xmlns:a16="http://schemas.microsoft.com/office/drawing/2014/main" id="{6EB7AB34-B3F9-48DB-A389-D45232AB996D}"/>
              </a:ext>
            </a:extLst>
          </p:cNvPr>
          <p:cNvSpPr txBox="1"/>
          <p:nvPr userDrawn="1"/>
        </p:nvSpPr>
        <p:spPr>
          <a:xfrm>
            <a:off x="838200" y="3140220"/>
            <a:ext cx="105156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tr-TR" sz="2500" b="1">
                <a:solidFill>
                  <a:schemeClr val="bg1"/>
                </a:solidFill>
              </a:rPr>
              <a:t>GAZİOSMANPAŞA HASTANESİ</a:t>
            </a:r>
          </a:p>
        </p:txBody>
      </p:sp>
      <p:sp>
        <p:nvSpPr>
          <p:cNvPr id="42" name="Dikdörtgen 41">
            <a:extLst>
              <a:ext uri="{FF2B5EF4-FFF2-40B4-BE49-F238E27FC236}">
                <a16:creationId xmlns="" xmlns:a16="http://schemas.microsoft.com/office/drawing/2014/main" id="{153C07D5-245E-4788-B686-36AE28D4A7CE}"/>
              </a:ext>
            </a:extLst>
          </p:cNvPr>
          <p:cNvSpPr/>
          <p:nvPr userDrawn="1"/>
        </p:nvSpPr>
        <p:spPr>
          <a:xfrm>
            <a:off x="190499" y="1323302"/>
            <a:ext cx="11799095" cy="117247"/>
          </a:xfrm>
          <a:prstGeom prst="rect">
            <a:avLst/>
          </a:prstGeom>
          <a:solidFill>
            <a:srgbClr val="E3061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5" name="Dikdörtgen 44">
            <a:extLst>
              <a:ext uri="{FF2B5EF4-FFF2-40B4-BE49-F238E27FC236}">
                <a16:creationId xmlns="" xmlns:a16="http://schemas.microsoft.com/office/drawing/2014/main" id="{8EDC3E2C-D70C-4F04-9BB7-6D211853499E}"/>
              </a:ext>
            </a:extLst>
          </p:cNvPr>
          <p:cNvSpPr/>
          <p:nvPr userDrawn="1"/>
        </p:nvSpPr>
        <p:spPr>
          <a:xfrm>
            <a:off x="190498" y="6112565"/>
            <a:ext cx="11799095" cy="546967"/>
          </a:xfrm>
          <a:prstGeom prst="rect">
            <a:avLst/>
          </a:prstGeom>
          <a:solidFill>
            <a:srgbClr val="000A41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6" name="Dikdörtgen 45">
            <a:extLst>
              <a:ext uri="{FF2B5EF4-FFF2-40B4-BE49-F238E27FC236}">
                <a16:creationId xmlns="" xmlns:a16="http://schemas.microsoft.com/office/drawing/2014/main" id="{DBF9045E-FB2B-4E36-AD2A-7F3D99A55BA3}"/>
              </a:ext>
            </a:extLst>
          </p:cNvPr>
          <p:cNvSpPr/>
          <p:nvPr userDrawn="1"/>
        </p:nvSpPr>
        <p:spPr>
          <a:xfrm>
            <a:off x="190497" y="5943210"/>
            <a:ext cx="11799095" cy="117247"/>
          </a:xfrm>
          <a:prstGeom prst="rect">
            <a:avLst/>
          </a:prstGeom>
          <a:solidFill>
            <a:srgbClr val="E30613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846373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600" b="1" kern="1200" spc="150" baseline="0">
          <a:solidFill>
            <a:schemeClr val="bg1"/>
          </a:solidFill>
          <a:latin typeface="Calibri" panose="020F050202020403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image" Target="../media/image23.jfi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7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7.png"/><Relationship Id="rId4" Type="http://schemas.openxmlformats.org/officeDocument/2006/relationships/image" Target="../media/image3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>
            <a:extLst>
              <a:ext uri="{FF2B5EF4-FFF2-40B4-BE49-F238E27FC236}">
                <a16:creationId xmlns="" xmlns:a16="http://schemas.microsoft.com/office/drawing/2014/main" id="{B2E329BA-BEA0-41DF-98F4-11AC336C66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5067" y="3750862"/>
            <a:ext cx="10515600" cy="1744163"/>
          </a:xfrm>
        </p:spPr>
        <p:txBody>
          <a:bodyPr/>
          <a:lstStyle/>
          <a:p>
            <a:r>
              <a:rPr lang="tr-TR" dirty="0" smtClean="0"/>
              <a:t>HEMODİYALİZ CİHAZINDA DEZENFEKSİYON</a:t>
            </a:r>
            <a:br>
              <a:rPr lang="tr-TR" dirty="0" smtClean="0"/>
            </a:br>
            <a:r>
              <a:rPr lang="tr-TR" dirty="0" smtClean="0"/>
              <a:t>Ahmet PULUR   2022</a:t>
            </a:r>
            <a:br>
              <a:rPr lang="tr-TR" dirty="0" smtClean="0"/>
            </a:br>
            <a:r>
              <a:rPr lang="tr-TR" sz="2400" dirty="0" smtClean="0"/>
              <a:t>YBÜ Diyaliz Sorumlusu &amp; Yoğun Bakımlar Klinik Eğitim ve Gelişim Hemşiresi</a:t>
            </a:r>
            <a:endParaRPr lang="tr-TR" sz="2400" dirty="0"/>
          </a:p>
        </p:txBody>
      </p:sp>
      <p:sp>
        <p:nvSpPr>
          <p:cNvPr id="4" name="object 4"/>
          <p:cNvSpPr/>
          <p:nvPr/>
        </p:nvSpPr>
        <p:spPr>
          <a:xfrm>
            <a:off x="536658" y="589935"/>
            <a:ext cx="1714929" cy="18091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59816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301714" y="1571223"/>
            <a:ext cx="11649880" cy="3825026"/>
          </a:xfrm>
        </p:spPr>
        <p:txBody>
          <a:bodyPr/>
          <a:lstStyle/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b="1" dirty="0"/>
              <a:t>1: Amaç</a:t>
            </a:r>
            <a:r>
              <a:rPr lang="tr-TR" dirty="0"/>
              <a:t>: Hemodiyaliz Cihazların Etkin ve Verimli Şekilde Dezenfeksiyonunu Sağlamak </a:t>
            </a:r>
            <a:endParaRPr lang="tr-TR" dirty="0" smtClean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b="1" dirty="0" smtClean="0"/>
              <a:t>2</a:t>
            </a:r>
            <a:r>
              <a:rPr lang="tr-TR" dirty="0"/>
              <a:t>: </a:t>
            </a:r>
            <a:r>
              <a:rPr lang="tr-TR" b="1" dirty="0"/>
              <a:t>Kapsam: </a:t>
            </a:r>
            <a:r>
              <a:rPr lang="tr-TR" dirty="0"/>
              <a:t>Hemodiyaliz Ünitesinde Bulunan Hemodiyaliz Cihazlarını Kapsar. </a:t>
            </a:r>
            <a:endParaRPr lang="tr-TR" dirty="0" smtClean="0"/>
          </a:p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r-TR" b="1" dirty="0" smtClean="0"/>
              <a:t>3</a:t>
            </a:r>
            <a:r>
              <a:rPr lang="tr-TR" dirty="0"/>
              <a:t>: </a:t>
            </a:r>
            <a:r>
              <a:rPr lang="tr-TR" b="1" dirty="0"/>
              <a:t>Sorumlular: </a:t>
            </a:r>
            <a:r>
              <a:rPr lang="tr-TR" dirty="0"/>
              <a:t>Hemodiyaliz Ünitesi Doktoru, Hemşiresi, Personeli</a:t>
            </a:r>
            <a:endParaRPr lang="tr-TR" dirty="0" smtClean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206062" y="227689"/>
            <a:ext cx="11745532" cy="1088965"/>
          </a:xfrm>
        </p:spPr>
        <p:txBody>
          <a:bodyPr/>
          <a:lstStyle/>
          <a:p>
            <a:r>
              <a:rPr lang="tr-TR" dirty="0"/>
              <a:t>HEMODİYALİZ CİHAZLARI DEZENFEKSİYON PROGRAMLARI </a:t>
            </a:r>
            <a:r>
              <a:rPr lang="tr-TR" dirty="0" smtClean="0"/>
              <a:t>            TALİMATLARI</a:t>
            </a:r>
            <a:endParaRPr lang="tr-TR" dirty="0"/>
          </a:p>
        </p:txBody>
      </p:sp>
      <p:pic>
        <p:nvPicPr>
          <p:cNvPr id="1026" name="Picture 2" descr="Antiviral, Antibakteriyel ve Sıvı İtici BioShield™ Slim Fit Mavi Gömlek |  GIZA HOU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62" y="227689"/>
            <a:ext cx="1017202" cy="10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Antiviral, Antibakteriyel ve Sıvı İtici BioShield™ Slim Fit Mavi Gömlek |  GIZA HOUS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94832" y="227689"/>
            <a:ext cx="1017202" cy="1017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0772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Tüm hastalar potansiyel olarak </a:t>
            </a:r>
            <a:r>
              <a:rPr lang="tr-TR" dirty="0" err="1" smtClean="0"/>
              <a:t>infeksiyözdür</a:t>
            </a:r>
            <a:r>
              <a:rPr lang="tr-TR" dirty="0" smtClean="0"/>
              <a:t>,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Tüm kullanılmış tıbbi gereçler </a:t>
            </a:r>
            <a:r>
              <a:rPr lang="tr-TR" dirty="0" err="1"/>
              <a:t>infeksiyöz</a:t>
            </a:r>
            <a:r>
              <a:rPr lang="tr-TR" dirty="0"/>
              <a:t> kabul edilip standart işlem </a:t>
            </a:r>
            <a:r>
              <a:rPr lang="tr-TR" dirty="0" smtClean="0"/>
              <a:t>uygulanmalıdır.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ALTIN KURAL !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8019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439" y="1639018"/>
            <a:ext cx="8281358" cy="4270509"/>
          </a:xfrm>
          <a:prstGeom prst="rect">
            <a:avLst/>
          </a:prstGeom>
        </p:spPr>
      </p:pic>
      <p:pic>
        <p:nvPicPr>
          <p:cNvPr id="2050" name="Picture 2" descr="Freseni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38" y="1474164"/>
            <a:ext cx="1857355" cy="443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022859" y="1888230"/>
            <a:ext cx="2468190" cy="4021298"/>
          </a:xfrm>
          <a:prstGeom prst="rect">
            <a:avLst/>
          </a:prstGeom>
        </p:spPr>
      </p:pic>
      <p:sp>
        <p:nvSpPr>
          <p:cNvPr id="9" name="Unvan 2"/>
          <p:cNvSpPr>
            <a:spLocks noGrp="1"/>
          </p:cNvSpPr>
          <p:nvPr>
            <p:ph type="title"/>
          </p:nvPr>
        </p:nvSpPr>
        <p:spPr>
          <a:xfrm>
            <a:off x="752475" y="327991"/>
            <a:ext cx="10810874" cy="954157"/>
          </a:xfrm>
        </p:spPr>
        <p:txBody>
          <a:bodyPr/>
          <a:lstStyle/>
          <a:p>
            <a:r>
              <a:rPr lang="tr-TR" dirty="0" smtClean="0"/>
              <a:t>Örnek-1</a:t>
            </a:r>
            <a:br>
              <a:rPr lang="tr-TR" dirty="0" smtClean="0"/>
            </a:br>
            <a:r>
              <a:rPr lang="tr-TR" dirty="0" smtClean="0"/>
              <a:t>Diyaliz Cihazı Dezenfeksiyon Programları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86656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b="1" dirty="0" smtClean="0"/>
              <a:t> Sterilizasyon</a:t>
            </a:r>
            <a:r>
              <a:rPr lang="tr-TR" b="1" dirty="0"/>
              <a:t>: </a:t>
            </a:r>
            <a:r>
              <a:rPr lang="tr-TR" dirty="0"/>
              <a:t>Cansız maddeler üzerinde </a:t>
            </a:r>
            <a:r>
              <a:rPr lang="tr-TR" dirty="0" smtClean="0"/>
              <a:t>bulunan mikroorganizmaların </a:t>
            </a:r>
            <a:r>
              <a:rPr lang="tr-TR" dirty="0"/>
              <a:t>sporlar dahil </a:t>
            </a:r>
            <a:r>
              <a:rPr lang="tr-TR" dirty="0" smtClean="0"/>
              <a:t>öldürülmesidir.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b="1" dirty="0" smtClean="0"/>
              <a:t> </a:t>
            </a:r>
            <a:r>
              <a:rPr lang="tr-TR" b="1" dirty="0">
                <a:solidFill>
                  <a:srgbClr val="FF0000"/>
                </a:solidFill>
              </a:rPr>
              <a:t>Dezenfeksiyon</a:t>
            </a:r>
            <a:r>
              <a:rPr lang="tr-TR" dirty="0">
                <a:solidFill>
                  <a:srgbClr val="FF0000"/>
                </a:solidFill>
              </a:rPr>
              <a:t>: </a:t>
            </a:r>
            <a:r>
              <a:rPr lang="tr-TR" dirty="0"/>
              <a:t>Cansız maddeler üzerinde bulunan patojen mikroorganizmaların yok edilmesidir. Bakteri sporları dezenfeksiyon düzeyine göre </a:t>
            </a:r>
            <a:r>
              <a:rPr lang="tr-TR" dirty="0" smtClean="0"/>
              <a:t>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b="1" dirty="0" err="1"/>
              <a:t>Dekontaminasyon</a:t>
            </a:r>
            <a:r>
              <a:rPr lang="tr-TR" dirty="0"/>
              <a:t>: </a:t>
            </a:r>
            <a:r>
              <a:rPr lang="tr-TR" dirty="0" smtClean="0"/>
              <a:t>Sağlık çalışanının</a:t>
            </a:r>
            <a:r>
              <a:rPr lang="tr-TR" dirty="0"/>
              <a:t>, tıbbi alet yada malzemeye herhangi bir koruyucu araç kullanmaksızın elle dokunması durumunda risk taşımaması anlamında kullanılan bir </a:t>
            </a:r>
            <a:r>
              <a:rPr lang="tr-TR" dirty="0" smtClean="0"/>
              <a:t>terimdir.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TANIMLAR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10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r>
              <a:rPr lang="tr-TR" dirty="0"/>
              <a:t> </a:t>
            </a:r>
            <a:br>
              <a:rPr lang="tr-TR" dirty="0"/>
            </a:br>
            <a:endParaRPr lang="tr-TR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Dezenfeksiyon </a:t>
            </a:r>
            <a:r>
              <a:rPr lang="tr-TR" dirty="0"/>
              <a:t>ısı veya kimyasal maddeler kullanılarak cismin mikroorganizmalardan arındırılması </a:t>
            </a:r>
            <a:r>
              <a:rPr lang="tr-TR" dirty="0" smtClean="0"/>
              <a:t>işlemidir. Patojen </a:t>
            </a:r>
            <a:r>
              <a:rPr lang="tr-TR" dirty="0"/>
              <a:t>mikroorganizmaları ve çok dirençli olmayan diğer mikroorganizmaları tahrip eden veya virüsleri </a:t>
            </a:r>
            <a:r>
              <a:rPr lang="tr-TR" dirty="0" err="1"/>
              <a:t>inaktive</a:t>
            </a:r>
            <a:r>
              <a:rPr lang="tr-TR" dirty="0"/>
              <a:t> eden kimyasal maddelere dezenfektan madde </a:t>
            </a:r>
            <a:r>
              <a:rPr lang="tr-TR" dirty="0" smtClean="0"/>
              <a:t>denir.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b="1" dirty="0" smtClean="0"/>
              <a:t>Dezenfeksiyonun </a:t>
            </a:r>
            <a:r>
              <a:rPr lang="tr-TR" b="1" dirty="0"/>
              <a:t>Uygulandığı </a:t>
            </a:r>
            <a:r>
              <a:rPr lang="tr-TR" b="1" dirty="0" smtClean="0"/>
              <a:t>Yerler: </a:t>
            </a:r>
            <a:r>
              <a:rPr lang="tr-TR" dirty="0" smtClean="0"/>
              <a:t>El Antisepsisi yara </a:t>
            </a:r>
            <a:r>
              <a:rPr lang="tr-TR" dirty="0"/>
              <a:t>temizliği, deri </a:t>
            </a:r>
            <a:r>
              <a:rPr lang="tr-TR" dirty="0" smtClean="0"/>
              <a:t>antisepsisi yer </a:t>
            </a:r>
            <a:r>
              <a:rPr lang="tr-TR" dirty="0"/>
              <a:t>duvar </a:t>
            </a:r>
            <a:r>
              <a:rPr lang="tr-TR" dirty="0" smtClean="0"/>
              <a:t>dezenfeksiyonu, oda dezenfeksiyonu, laboratuvar dezenfeksiyonu, eşya dezenfeksiyonu, alet </a:t>
            </a:r>
            <a:r>
              <a:rPr lang="tr-TR" dirty="0"/>
              <a:t>dezenfeksiyonu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b="1" dirty="0" smtClean="0"/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DEZENFEKSİYON</a:t>
            </a:r>
          </a:p>
        </p:txBody>
      </p:sp>
    </p:spTree>
    <p:extLst>
      <p:ext uri="{BB962C8B-B14F-4D97-AF65-F5344CB8AC3E}">
        <p14:creationId xmlns:p14="http://schemas.microsoft.com/office/powerpoint/2010/main" val="146101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l"/>
            <a:r>
              <a:rPr lang="tr-TR" b="1" dirty="0" smtClean="0"/>
              <a:t>Dezenfeksiyonun </a:t>
            </a:r>
            <a:r>
              <a:rPr lang="tr-TR" b="1" dirty="0"/>
              <a:t>Etkinliğini Belirleyen Kriterler</a:t>
            </a:r>
            <a:r>
              <a:rPr lang="tr-TR" dirty="0"/>
              <a:t/>
            </a:r>
            <a:br>
              <a:rPr lang="tr-TR" dirty="0"/>
            </a:br>
            <a:r>
              <a:rPr lang="tr-TR" dirty="0" err="1"/>
              <a:t>Kontamine</a:t>
            </a:r>
            <a:r>
              <a:rPr lang="tr-TR" dirty="0"/>
              <a:t> eden mikroorganizmaların yapısı ve </a:t>
            </a:r>
            <a:r>
              <a:rPr lang="tr-TR" dirty="0" smtClean="0"/>
              <a:t>sayısı ortamdaki </a:t>
            </a:r>
            <a:r>
              <a:rPr lang="tr-TR" dirty="0"/>
              <a:t>organik artıkların </a:t>
            </a:r>
            <a:r>
              <a:rPr lang="tr-TR" dirty="0" smtClean="0"/>
              <a:t>miktarı dezenfekte </a:t>
            </a:r>
            <a:r>
              <a:rPr lang="tr-TR" dirty="0"/>
              <a:t>edilecek nesnenin tipi ve </a:t>
            </a:r>
            <a:r>
              <a:rPr lang="tr-TR" dirty="0" smtClean="0"/>
              <a:t>yapısı dezenfektan </a:t>
            </a:r>
            <a:r>
              <a:rPr lang="tr-TR" dirty="0"/>
              <a:t>seçimi</a:t>
            </a:r>
            <a:br>
              <a:rPr lang="tr-TR" dirty="0"/>
            </a:br>
            <a:endParaRPr lang="tr-TR" dirty="0"/>
          </a:p>
          <a:p>
            <a:pPr algn="l"/>
            <a:r>
              <a:rPr lang="tr-TR" dirty="0"/>
              <a:t> </a:t>
            </a:r>
            <a:r>
              <a:rPr lang="tr-TR" b="1" dirty="0"/>
              <a:t>ETKİ SPEKTRUMUNA GÖRE </a:t>
            </a:r>
            <a:r>
              <a:rPr lang="tr-TR" b="1" dirty="0" smtClean="0"/>
              <a:t>DEZENFEKTANLAR</a:t>
            </a:r>
            <a:r>
              <a:rPr lang="tr-TR" dirty="0" smtClean="0"/>
              <a:t>:</a:t>
            </a:r>
          </a:p>
          <a:p>
            <a:pPr algn="l"/>
            <a:r>
              <a:rPr lang="tr-TR" b="1" dirty="0" smtClean="0"/>
              <a:t>1-Yüksek </a:t>
            </a:r>
            <a:r>
              <a:rPr lang="tr-TR" b="1" dirty="0"/>
              <a:t>d</a:t>
            </a:r>
            <a:r>
              <a:rPr lang="tr-TR" b="1" dirty="0" smtClean="0"/>
              <a:t>üzey dezenfektanlar:</a:t>
            </a:r>
          </a:p>
          <a:p>
            <a:pPr algn="l"/>
            <a:r>
              <a:rPr lang="tr-TR" dirty="0" smtClean="0"/>
              <a:t>Genellikle </a:t>
            </a:r>
            <a:r>
              <a:rPr lang="tr-TR" dirty="0"/>
              <a:t>bakteriyel </a:t>
            </a:r>
            <a:r>
              <a:rPr lang="tr-TR" dirty="0" err="1"/>
              <a:t>endosporlar</a:t>
            </a:r>
            <a:r>
              <a:rPr lang="tr-TR" dirty="0"/>
              <a:t> hariç mikroorganizmaların tümü 20 dakikada öldürülen dezenfektanlar grubuna girer</a:t>
            </a:r>
            <a:r>
              <a:rPr lang="tr-TR" dirty="0" smtClean="0"/>
              <a:t>. Ayrıca </a:t>
            </a:r>
            <a:r>
              <a:rPr lang="tr-TR" dirty="0"/>
              <a:t>“Kimyasal </a:t>
            </a:r>
            <a:r>
              <a:rPr lang="tr-TR" dirty="0" err="1"/>
              <a:t>Sterilanlar</a:t>
            </a:r>
            <a:r>
              <a:rPr lang="tr-TR" dirty="0"/>
              <a:t>” olarak bilinen az sayıdaki dezenfektanlarda saat gibi uzun uygulama süresi gerektirmektedir.</a:t>
            </a:r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1-Yüksek Düzey Dezenfektanlar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6317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l"/>
            <a:r>
              <a:rPr lang="tr-TR" b="1" dirty="0" smtClean="0"/>
              <a:t>Hidrojen </a:t>
            </a:r>
            <a:r>
              <a:rPr lang="tr-TR" b="1" dirty="0"/>
              <a:t>peroksitleri kapsar </a:t>
            </a:r>
            <a:r>
              <a:rPr lang="tr-TR" dirty="0"/>
              <a:t/>
            </a:r>
            <a:br>
              <a:rPr lang="tr-TR" dirty="0"/>
            </a:br>
            <a:r>
              <a:rPr lang="tr-TR" b="1" dirty="0"/>
              <a:t>Bunlar</a:t>
            </a:r>
            <a:r>
              <a:rPr lang="tr-TR" b="1" dirty="0" smtClean="0"/>
              <a:t>; </a:t>
            </a:r>
          </a:p>
          <a:p>
            <a:pPr algn="l"/>
            <a:r>
              <a:rPr lang="tr-TR" dirty="0" err="1" smtClean="0"/>
              <a:t>Gluteraldehit</a:t>
            </a:r>
            <a:r>
              <a:rPr lang="tr-TR" dirty="0" smtClean="0"/>
              <a:t>, Formaldehit, Sodyum </a:t>
            </a:r>
            <a:r>
              <a:rPr lang="tr-TR" dirty="0" err="1"/>
              <a:t>hipoklorit</a:t>
            </a:r>
            <a:r>
              <a:rPr lang="tr-TR" dirty="0" smtClean="0"/>
              <a:t>, </a:t>
            </a:r>
            <a:r>
              <a:rPr lang="tr-TR" dirty="0" err="1" smtClean="0"/>
              <a:t>Perasetik</a:t>
            </a:r>
            <a:r>
              <a:rPr lang="tr-TR" dirty="0" smtClean="0"/>
              <a:t> </a:t>
            </a:r>
            <a:r>
              <a:rPr lang="tr-TR" dirty="0"/>
              <a:t>asit</a:t>
            </a:r>
            <a:r>
              <a:rPr lang="tr-TR" dirty="0" smtClean="0"/>
              <a:t>, Hidrojen </a:t>
            </a:r>
            <a:r>
              <a:rPr lang="tr-TR" dirty="0"/>
              <a:t>peroksitleri </a:t>
            </a:r>
            <a:r>
              <a:rPr lang="tr-TR" dirty="0" smtClean="0"/>
              <a:t>kapsar.</a:t>
            </a:r>
            <a:r>
              <a:rPr lang="tr-TR" dirty="0"/>
              <a:t/>
            </a:r>
            <a:br>
              <a:rPr lang="tr-TR" dirty="0"/>
            </a:br>
            <a:endParaRPr lang="tr-TR" dirty="0"/>
          </a:p>
          <a:p>
            <a:pPr algn="l"/>
            <a:r>
              <a:rPr lang="tr-TR" dirty="0"/>
              <a:t> </a:t>
            </a:r>
            <a:r>
              <a:rPr lang="tr-TR" b="1" dirty="0"/>
              <a:t>2- Orta Düzey </a:t>
            </a:r>
            <a:r>
              <a:rPr lang="tr-TR" b="1" dirty="0" smtClean="0"/>
              <a:t>Dezenfektanlar:</a:t>
            </a:r>
            <a:r>
              <a:rPr lang="tr-TR" dirty="0"/>
              <a:t/>
            </a:r>
            <a:br>
              <a:rPr lang="tr-TR" dirty="0"/>
            </a:br>
            <a:r>
              <a:rPr lang="tr-TR" dirty="0"/>
              <a:t>Bu grup dezenfektanlar, bakteri </a:t>
            </a:r>
            <a:r>
              <a:rPr lang="tr-TR" dirty="0" err="1"/>
              <a:t>endosporları</a:t>
            </a:r>
            <a:r>
              <a:rPr lang="tr-TR" dirty="0"/>
              <a:t> hariç tüberküloz basili ve diğer mikroorganizmalara 10 dakikada etkili </a:t>
            </a:r>
            <a:r>
              <a:rPr lang="tr-TR" dirty="0" smtClean="0"/>
              <a:t>dezenfektanlardır.</a:t>
            </a:r>
          </a:p>
          <a:p>
            <a:pPr algn="l"/>
            <a:r>
              <a:rPr lang="tr-TR" b="1" dirty="0" smtClean="0"/>
              <a:t>Bunlar;</a:t>
            </a:r>
          </a:p>
          <a:p>
            <a:pPr algn="l"/>
            <a:r>
              <a:rPr lang="tr-TR" dirty="0" smtClean="0"/>
              <a:t>Etil </a:t>
            </a:r>
            <a:r>
              <a:rPr lang="tr-TR" dirty="0"/>
              <a:t>veya </a:t>
            </a:r>
            <a:r>
              <a:rPr lang="tr-TR" dirty="0" err="1"/>
              <a:t>isopropil</a:t>
            </a:r>
            <a:r>
              <a:rPr lang="tr-TR" dirty="0"/>
              <a:t> alkol</a:t>
            </a:r>
            <a:r>
              <a:rPr lang="tr-TR" dirty="0" smtClean="0"/>
              <a:t>,(fenol </a:t>
            </a:r>
            <a:r>
              <a:rPr lang="tr-TR" dirty="0"/>
              <a:t>veya </a:t>
            </a:r>
            <a:r>
              <a:rPr lang="tr-TR" dirty="0" err="1"/>
              <a:t>fenol,İyodoforlar</a:t>
            </a:r>
            <a:r>
              <a:rPr lang="tr-TR" dirty="0"/>
              <a:t>) bileşikleri </a:t>
            </a:r>
            <a:r>
              <a:rPr lang="tr-TR" dirty="0" smtClean="0"/>
              <a:t>kapsar.</a:t>
            </a:r>
            <a:endParaRPr lang="tr-TR" dirty="0"/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2-Orta Düzey Dezenfektanlar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4136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l"/>
            <a:r>
              <a:rPr lang="tr-TR" dirty="0"/>
              <a:t> </a:t>
            </a:r>
            <a:r>
              <a:rPr lang="tr-TR" b="1" dirty="0"/>
              <a:t>3- Düşük Düzey </a:t>
            </a:r>
            <a:r>
              <a:rPr lang="tr-TR" b="1" dirty="0" smtClean="0"/>
              <a:t>Dezenfektanlar:</a:t>
            </a:r>
            <a:r>
              <a:rPr lang="tr-TR" dirty="0"/>
              <a:t/>
            </a:r>
            <a:br>
              <a:rPr lang="tr-TR" dirty="0"/>
            </a:br>
            <a:r>
              <a:rPr lang="tr-TR" b="1" dirty="0" smtClean="0"/>
              <a:t>a-</a:t>
            </a:r>
            <a:r>
              <a:rPr lang="tr-TR" dirty="0" smtClean="0"/>
              <a:t>Bakteri </a:t>
            </a:r>
            <a:r>
              <a:rPr lang="tr-TR" dirty="0" err="1"/>
              <a:t>endosporları</a:t>
            </a:r>
            <a:r>
              <a:rPr lang="tr-TR" dirty="0"/>
              <a:t> ve tüberküloz basiline etkili olmayan, </a:t>
            </a:r>
            <a:r>
              <a:rPr lang="tr-TR" dirty="0" err="1"/>
              <a:t>vejetatif</a:t>
            </a:r>
            <a:r>
              <a:rPr lang="tr-TR" dirty="0"/>
              <a:t> bakterilerin çoğunu, bazı mantarlar ve uygun bir sürede ( 10 </a:t>
            </a:r>
            <a:r>
              <a:rPr lang="tr-TR" dirty="0" smtClean="0"/>
              <a:t>dk.) </a:t>
            </a:r>
            <a:r>
              <a:rPr lang="tr-TR" dirty="0"/>
              <a:t>bazı virüsleri öldürebilen dezenfektanlardır</a:t>
            </a:r>
            <a:r>
              <a:rPr lang="tr-TR" dirty="0" smtClean="0"/>
              <a:t>.</a:t>
            </a:r>
          </a:p>
          <a:p>
            <a:pPr algn="l"/>
            <a:r>
              <a:rPr lang="tr-TR" b="1" dirty="0" err="1" smtClean="0"/>
              <a:t>Bunlar;</a:t>
            </a:r>
            <a:r>
              <a:rPr lang="tr-TR" dirty="0" err="1" smtClean="0"/>
              <a:t>Etil</a:t>
            </a:r>
            <a:r>
              <a:rPr lang="tr-TR" dirty="0" smtClean="0"/>
              <a:t> </a:t>
            </a:r>
            <a:r>
              <a:rPr lang="tr-TR" dirty="0"/>
              <a:t>veya </a:t>
            </a:r>
            <a:r>
              <a:rPr lang="tr-TR" dirty="0" err="1"/>
              <a:t>isopropil</a:t>
            </a:r>
            <a:r>
              <a:rPr lang="tr-TR" dirty="0"/>
              <a:t> </a:t>
            </a:r>
            <a:r>
              <a:rPr lang="tr-TR" dirty="0" err="1" smtClean="0"/>
              <a:t>alkol,fenol</a:t>
            </a:r>
            <a:r>
              <a:rPr lang="tr-TR" dirty="0" smtClean="0"/>
              <a:t> </a:t>
            </a:r>
            <a:r>
              <a:rPr lang="tr-TR" dirty="0"/>
              <a:t>veya fenol </a:t>
            </a:r>
            <a:r>
              <a:rPr lang="tr-TR" dirty="0" err="1" smtClean="0"/>
              <a:t>bileşikleri,iyodoforlar,sodyum</a:t>
            </a:r>
            <a:r>
              <a:rPr lang="tr-TR" dirty="0" smtClean="0"/>
              <a:t> </a:t>
            </a:r>
            <a:r>
              <a:rPr lang="tr-TR" dirty="0" err="1" smtClean="0"/>
              <a:t>hipoklorit,kuaterner</a:t>
            </a:r>
            <a:r>
              <a:rPr lang="tr-TR" dirty="0" smtClean="0"/>
              <a:t> </a:t>
            </a:r>
            <a:r>
              <a:rPr lang="tr-TR" dirty="0"/>
              <a:t>amonyum bileşikleri kapsamaktadır.</a:t>
            </a:r>
            <a:br>
              <a:rPr lang="tr-TR" dirty="0"/>
            </a:br>
            <a:endParaRPr lang="tr-TR" dirty="0"/>
          </a:p>
          <a:p>
            <a:pPr algn="l"/>
            <a:r>
              <a:rPr lang="tr-TR" b="1" dirty="0" smtClean="0"/>
              <a:t>b-</a:t>
            </a:r>
            <a:r>
              <a:rPr lang="tr-TR" dirty="0" smtClean="0"/>
              <a:t>Human </a:t>
            </a:r>
            <a:r>
              <a:rPr lang="tr-TR" dirty="0" err="1"/>
              <a:t>Immunodeficiency</a:t>
            </a:r>
            <a:r>
              <a:rPr lang="tr-TR" dirty="0"/>
              <a:t> Virüs ( HIV) ve Hepatit B Virüs ile </a:t>
            </a:r>
            <a:r>
              <a:rPr lang="tr-TR" dirty="0" err="1"/>
              <a:t>kontamine</a:t>
            </a:r>
            <a:r>
              <a:rPr lang="tr-TR" dirty="0"/>
              <a:t> malzemelerin dezenfeksiyonunda standart olarak </a:t>
            </a:r>
            <a:r>
              <a:rPr lang="tr-TR" dirty="0" err="1"/>
              <a:t>ppm</a:t>
            </a:r>
            <a:r>
              <a:rPr lang="tr-TR" dirty="0"/>
              <a:t> arasında değişen </a:t>
            </a:r>
            <a:r>
              <a:rPr lang="tr-TR" dirty="0" smtClean="0"/>
              <a:t>konsantrasyondaki </a:t>
            </a:r>
            <a:r>
              <a:rPr lang="tr-TR" dirty="0" err="1" smtClean="0"/>
              <a:t>Hipoklorit</a:t>
            </a:r>
            <a:r>
              <a:rPr lang="tr-TR" dirty="0" smtClean="0"/>
              <a:t> </a:t>
            </a:r>
            <a:r>
              <a:rPr lang="tr-TR" dirty="0"/>
              <a:t>solisyonları,%2’lik </a:t>
            </a:r>
            <a:r>
              <a:rPr lang="tr-TR" dirty="0" err="1"/>
              <a:t>gluteraldehit</a:t>
            </a:r>
            <a:r>
              <a:rPr lang="tr-TR" dirty="0"/>
              <a:t> </a:t>
            </a:r>
            <a:r>
              <a:rPr lang="tr-TR" dirty="0" smtClean="0"/>
              <a:t>solüsyonu </a:t>
            </a:r>
            <a:r>
              <a:rPr lang="tr-TR" dirty="0"/>
              <a:t>veya% 70’lik etanol kullanılır.</a:t>
            </a:r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3- Düşük Düzey Dezenfektanlar</a:t>
            </a:r>
          </a:p>
        </p:txBody>
      </p:sp>
    </p:spTree>
    <p:extLst>
      <p:ext uri="{BB962C8B-B14F-4D97-AF65-F5344CB8AC3E}">
        <p14:creationId xmlns:p14="http://schemas.microsoft.com/office/powerpoint/2010/main" val="1497863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781" y="1431985"/>
            <a:ext cx="11809561" cy="4520241"/>
          </a:xfr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Dezenfektanın Etkinliği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321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155" y="1546016"/>
            <a:ext cx="5193102" cy="4325937"/>
          </a:xfr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4098" y="1546016"/>
            <a:ext cx="5072332" cy="4232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15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Dezenfeksiyon &amp; Sterilizasyon</a:t>
            </a:r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idx="10"/>
          </p:nvPr>
        </p:nvSpPr>
        <p:spPr>
          <a:xfrm>
            <a:off x="5417389" y="1423358"/>
            <a:ext cx="6145959" cy="4430791"/>
          </a:xfrm>
        </p:spPr>
        <p:txBody>
          <a:bodyPr/>
          <a:lstStyle/>
          <a:p>
            <a:r>
              <a:rPr lang="tr-TR" b="1" dirty="0" err="1" smtClean="0"/>
              <a:t>DEZENFEKSİYON</a:t>
            </a:r>
            <a:r>
              <a:rPr lang="tr-TR" dirty="0" err="1" smtClean="0"/>
              <a:t>:Cansız</a:t>
            </a:r>
            <a:r>
              <a:rPr lang="tr-TR" dirty="0" smtClean="0"/>
              <a:t> maddeler ve yüzeyler üzerinde bulunan patojen mikroorganizmaların (bakteri sporları hariç)yok edilmesi veya üremelerinin durdurulmasıdır.</a:t>
            </a:r>
          </a:p>
          <a:p>
            <a:endParaRPr lang="tr-TR" dirty="0" smtClean="0"/>
          </a:p>
          <a:p>
            <a:r>
              <a:rPr lang="tr-TR" b="1" dirty="0" smtClean="0"/>
              <a:t>STERİLİZASYON: </a:t>
            </a:r>
            <a:r>
              <a:rPr lang="tr-TR" dirty="0" smtClean="0"/>
              <a:t>Cansız maddeler üzerinde bulunan tüm mikroorganizmaların sporlar dahil yok edilmesidir.</a:t>
            </a:r>
            <a:endParaRPr lang="tr-TR" dirty="0"/>
          </a:p>
        </p:txBody>
      </p:sp>
      <p:pic>
        <p:nvPicPr>
          <p:cNvPr id="6" name="İçerik Yer Tutucusu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262" y="1506438"/>
            <a:ext cx="5061730" cy="4347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57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 rotWithShape="1">
          <a:blip r:embed="rId2"/>
          <a:srcRect l="31933" t="30954" r="16971" b="18930"/>
          <a:stretch/>
        </p:blipFill>
        <p:spPr>
          <a:xfrm>
            <a:off x="2076622" y="1518249"/>
            <a:ext cx="8230595" cy="4321833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Mikroorganizma duyarlılığı</a:t>
            </a:r>
          </a:p>
        </p:txBody>
      </p:sp>
      <p:sp>
        <p:nvSpPr>
          <p:cNvPr id="4" name="Metin kutusu 3"/>
          <p:cNvSpPr txBox="1"/>
          <p:nvPr/>
        </p:nvSpPr>
        <p:spPr>
          <a:xfrm>
            <a:off x="10653623" y="5724666"/>
            <a:ext cx="1374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/>
              <a:t>https://www.klimud.org/</a:t>
            </a:r>
          </a:p>
        </p:txBody>
      </p:sp>
    </p:spTree>
    <p:extLst>
      <p:ext uri="{BB962C8B-B14F-4D97-AF65-F5344CB8AC3E}">
        <p14:creationId xmlns:p14="http://schemas.microsoft.com/office/powerpoint/2010/main" val="4051665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747801" y="1520917"/>
            <a:ext cx="10810874" cy="4324606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tr-TR" dirty="0"/>
              <a:t>Bakteri sporları ve </a:t>
            </a:r>
            <a:r>
              <a:rPr lang="tr-TR" dirty="0" err="1"/>
              <a:t>Mikobakterileri</a:t>
            </a:r>
            <a:r>
              <a:rPr lang="tr-TR" dirty="0"/>
              <a:t> etkileme seviyelerine göre 3 kategoride </a:t>
            </a:r>
            <a:r>
              <a:rPr lang="tr-TR" dirty="0" smtClean="0"/>
              <a:t>değerlendirilir.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Kimyasal Sterilizasyon </a:t>
            </a:r>
            <a:endParaRPr lang="tr-TR" dirty="0" smtClean="0">
              <a:solidFill>
                <a:srgbClr val="FF0000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>
                <a:solidFill>
                  <a:schemeClr val="accent1"/>
                </a:solidFill>
              </a:rPr>
              <a:t>Yüksek düzey dezenfeksiyon </a:t>
            </a:r>
            <a:endParaRPr lang="tr-TR" dirty="0" smtClean="0">
              <a:solidFill>
                <a:schemeClr val="accent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1"/>
                </a:solidFill>
              </a:rPr>
              <a:t>Orta düzey dezenfeksiyon </a:t>
            </a:r>
            <a:endParaRPr lang="tr-TR" dirty="0" smtClean="0">
              <a:solidFill>
                <a:schemeClr val="accent1"/>
              </a:solidFill>
            </a:endParaRP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>
                <a:solidFill>
                  <a:schemeClr val="accent1"/>
                </a:solidFill>
              </a:rPr>
              <a:t> </a:t>
            </a:r>
            <a:r>
              <a:rPr lang="tr-TR" dirty="0">
                <a:solidFill>
                  <a:schemeClr val="accent1"/>
                </a:solidFill>
              </a:rPr>
              <a:t>Düşük düzey dezenfeksiyon</a:t>
            </a: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195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752475" y="1520917"/>
            <a:ext cx="10810874" cy="4324606"/>
          </a:xfrm>
        </p:spPr>
        <p:txBody>
          <a:bodyPr/>
          <a:lstStyle/>
          <a:p>
            <a:pPr algn="l"/>
            <a:r>
              <a:rPr lang="tr-TR" b="1" dirty="0" smtClean="0"/>
              <a:t>1-Yüksek seviye </a:t>
            </a:r>
            <a:r>
              <a:rPr lang="tr-TR" b="1" dirty="0" err="1" smtClean="0"/>
              <a:t>dezenfeksiyon:</a:t>
            </a:r>
            <a:r>
              <a:rPr lang="tr-TR" dirty="0" err="1" smtClean="0"/>
              <a:t>Tüm</a:t>
            </a:r>
            <a:r>
              <a:rPr lang="tr-TR" b="1" dirty="0" smtClean="0"/>
              <a:t> </a:t>
            </a:r>
            <a:r>
              <a:rPr lang="tr-TR" dirty="0" err="1" smtClean="0"/>
              <a:t>vejatatif</a:t>
            </a:r>
            <a:r>
              <a:rPr lang="tr-TR" dirty="0" smtClean="0"/>
              <a:t> bakteriler, virüsler ve mantar sporları ile bakteri sporlarının bir kısmının eliminasyonu</a:t>
            </a:r>
          </a:p>
          <a:p>
            <a:pPr algn="l"/>
            <a:r>
              <a:rPr lang="tr-TR" b="1" dirty="0" smtClean="0"/>
              <a:t>2-Orta seviye dezenfeksiyon: </a:t>
            </a:r>
            <a:r>
              <a:rPr lang="tr-TR" dirty="0" smtClean="0"/>
              <a:t>Tüberküloz etkenleri ve diğer </a:t>
            </a:r>
            <a:r>
              <a:rPr lang="tr-TR" dirty="0" err="1" smtClean="0"/>
              <a:t>vejatatif</a:t>
            </a:r>
            <a:r>
              <a:rPr lang="tr-TR" dirty="0" smtClean="0"/>
              <a:t> bakterilerle virüs ve mantarların çoğunun </a:t>
            </a:r>
            <a:r>
              <a:rPr lang="tr-TR" dirty="0" err="1" smtClean="0"/>
              <a:t>inaktive</a:t>
            </a:r>
            <a:r>
              <a:rPr lang="tr-TR" dirty="0" smtClean="0"/>
              <a:t> edilmesi</a:t>
            </a:r>
          </a:p>
          <a:p>
            <a:pPr algn="l"/>
            <a:r>
              <a:rPr lang="tr-TR" b="1" dirty="0" smtClean="0"/>
              <a:t>3-Düşük seviye dezenfeksiyon: </a:t>
            </a:r>
            <a:r>
              <a:rPr lang="tr-TR" dirty="0" smtClean="0"/>
              <a:t>Tüberküloz etkenleri ve zarfsız virüslere etkisiz olan, ancak bir kısım </a:t>
            </a:r>
            <a:r>
              <a:rPr lang="tr-TR" dirty="0" err="1" smtClean="0"/>
              <a:t>vejatatif</a:t>
            </a:r>
            <a:r>
              <a:rPr lang="tr-TR" dirty="0" smtClean="0"/>
              <a:t> mikroorganizmaları </a:t>
            </a:r>
            <a:r>
              <a:rPr lang="tr-TR" dirty="0" err="1" smtClean="0"/>
              <a:t>inaktive</a:t>
            </a:r>
            <a:r>
              <a:rPr lang="tr-TR" dirty="0" smtClean="0"/>
              <a:t> edebilen dezenfeksiyon seviyesi</a:t>
            </a:r>
          </a:p>
          <a:p>
            <a:pPr algn="l"/>
            <a:endParaRPr lang="tr-TR" dirty="0" smtClean="0"/>
          </a:p>
          <a:p>
            <a:pPr algn="l"/>
            <a:r>
              <a:rPr lang="tr-TR" b="1" dirty="0" err="1" smtClean="0"/>
              <a:t>DEKONTAMİNASYON:</a:t>
            </a:r>
            <a:r>
              <a:rPr lang="tr-TR" dirty="0" err="1" smtClean="0"/>
              <a:t>Kontamine</a:t>
            </a:r>
            <a:r>
              <a:rPr lang="tr-TR" dirty="0" smtClean="0"/>
              <a:t> malzemenin temizlik, dezenfeksiyon veya sterilizasyon ile kullanıma elverişli hale getirilmesi.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Dezenfeksiyon Seviyeleri;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61666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0"/>
          </p:nvPr>
        </p:nvPicPr>
        <p:blipFill rotWithShape="1">
          <a:blip r:embed="rId2"/>
          <a:srcRect l="32182" t="30865" r="20033" b="22074"/>
          <a:stretch/>
        </p:blipFill>
        <p:spPr>
          <a:xfrm>
            <a:off x="2008606" y="2294626"/>
            <a:ext cx="8298611" cy="3545457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Yüksek Düzey Dezenfektanlar: (Yarı kritik gereçler)</a:t>
            </a:r>
          </a:p>
        </p:txBody>
      </p:sp>
      <p:sp>
        <p:nvSpPr>
          <p:cNvPr id="5" name="Metin kutusu 4"/>
          <p:cNvSpPr txBox="1"/>
          <p:nvPr/>
        </p:nvSpPr>
        <p:spPr>
          <a:xfrm>
            <a:off x="10653623" y="5724666"/>
            <a:ext cx="1374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/>
              <a:t>https://www.klimud.org/</a:t>
            </a:r>
          </a:p>
        </p:txBody>
      </p:sp>
      <p:sp>
        <p:nvSpPr>
          <p:cNvPr id="6" name="Dikdörtgen 5"/>
          <p:cNvSpPr/>
          <p:nvPr/>
        </p:nvSpPr>
        <p:spPr>
          <a:xfrm>
            <a:off x="227441" y="1534232"/>
            <a:ext cx="1186093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1-Yüksek seviye dezenfeksiyon</a:t>
            </a:r>
            <a:r>
              <a:rPr lang="tr-TR" b="1" dirty="0" smtClean="0"/>
              <a:t>:</a:t>
            </a:r>
          </a:p>
          <a:p>
            <a:r>
              <a:rPr lang="tr-TR" b="1" dirty="0"/>
              <a:t> </a:t>
            </a:r>
            <a:r>
              <a:rPr lang="tr-TR" b="1" dirty="0" smtClean="0"/>
              <a:t>    </a:t>
            </a:r>
            <a:r>
              <a:rPr lang="tr-TR" dirty="0" smtClean="0"/>
              <a:t>Tüm</a:t>
            </a:r>
            <a:r>
              <a:rPr lang="tr-TR" b="1" dirty="0" smtClean="0"/>
              <a:t> </a:t>
            </a:r>
            <a:r>
              <a:rPr lang="tr-TR" dirty="0" err="1"/>
              <a:t>vejatatif</a:t>
            </a:r>
            <a:r>
              <a:rPr lang="tr-TR" dirty="0"/>
              <a:t> bakteriler, virüsler ve mantar sporları ile bakteri sporlarının bir kısmının </a:t>
            </a:r>
            <a:r>
              <a:rPr lang="tr-TR" dirty="0" smtClean="0"/>
              <a:t>eliminasyonu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05487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33109" t="33077" r="21266" b="35641"/>
          <a:stretch/>
        </p:blipFill>
        <p:spPr>
          <a:xfrm>
            <a:off x="2008606" y="2294626"/>
            <a:ext cx="8298611" cy="3545457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Orta düzey dezenfeksiyon: (Yarı kritik gereçler</a:t>
            </a:r>
            <a:r>
              <a:rPr lang="tr-TR" dirty="0" smtClean="0"/>
              <a:t>)</a:t>
            </a:r>
            <a:endParaRPr lang="tr-TR" dirty="0"/>
          </a:p>
        </p:txBody>
      </p:sp>
      <p:sp>
        <p:nvSpPr>
          <p:cNvPr id="7" name="Metin kutusu 6"/>
          <p:cNvSpPr txBox="1"/>
          <p:nvPr/>
        </p:nvSpPr>
        <p:spPr>
          <a:xfrm>
            <a:off x="10653623" y="5724666"/>
            <a:ext cx="1374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/>
              <a:t>https://www.klimud.org/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01283" y="1536281"/>
            <a:ext cx="118264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2-Orta seviye dezenfeksiyon: </a:t>
            </a:r>
            <a:endParaRPr lang="tr-TR" b="1" dirty="0" smtClean="0"/>
          </a:p>
          <a:p>
            <a:r>
              <a:rPr lang="tr-TR" b="1" dirty="0"/>
              <a:t> </a:t>
            </a:r>
            <a:r>
              <a:rPr lang="tr-TR" b="1" dirty="0" smtClean="0"/>
              <a:t>    </a:t>
            </a:r>
            <a:r>
              <a:rPr lang="tr-TR" dirty="0" smtClean="0"/>
              <a:t>Tüberküloz </a:t>
            </a:r>
            <a:r>
              <a:rPr lang="tr-TR" dirty="0"/>
              <a:t>etkenleri ve diğer </a:t>
            </a:r>
            <a:r>
              <a:rPr lang="tr-TR" dirty="0" err="1"/>
              <a:t>vejatatif</a:t>
            </a:r>
            <a:r>
              <a:rPr lang="tr-TR" dirty="0"/>
              <a:t> bakterilerle virüs ve mantarların çoğunun </a:t>
            </a:r>
            <a:r>
              <a:rPr lang="tr-TR" dirty="0" err="1" smtClean="0"/>
              <a:t>inaktive</a:t>
            </a:r>
            <a:r>
              <a:rPr lang="tr-TR" dirty="0" smtClean="0"/>
              <a:t> </a:t>
            </a:r>
            <a:r>
              <a:rPr lang="tr-TR" dirty="0" err="1" smtClean="0"/>
              <a:t>edilmesİ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4487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/>
          <a:srcRect l="32327" t="34333" r="20434" b="29086"/>
          <a:stretch/>
        </p:blipFill>
        <p:spPr>
          <a:xfrm>
            <a:off x="2076622" y="2294626"/>
            <a:ext cx="8230595" cy="3545456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2965" y="319365"/>
            <a:ext cx="11157907" cy="954157"/>
          </a:xfrm>
        </p:spPr>
        <p:txBody>
          <a:bodyPr/>
          <a:lstStyle/>
          <a:p>
            <a:r>
              <a:rPr lang="tr-TR" dirty="0"/>
              <a:t>Düşük düzey dezenfeksiyon: (Kritik olmayan gereçler ve yüzeyler)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10653623" y="5724666"/>
            <a:ext cx="1374094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900" dirty="0"/>
              <a:t>https://www.klimud.org/</a:t>
            </a:r>
          </a:p>
        </p:txBody>
      </p:sp>
      <p:sp>
        <p:nvSpPr>
          <p:cNvPr id="8" name="Dikdörtgen 7"/>
          <p:cNvSpPr/>
          <p:nvPr/>
        </p:nvSpPr>
        <p:spPr>
          <a:xfrm>
            <a:off x="192657" y="1457713"/>
            <a:ext cx="118350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b="1" dirty="0"/>
              <a:t>3-Düşük seviye dezenfeksiyon: </a:t>
            </a:r>
            <a:endParaRPr lang="tr-TR" b="1" dirty="0" smtClean="0"/>
          </a:p>
          <a:p>
            <a:r>
              <a:rPr lang="tr-TR" dirty="0" smtClean="0"/>
              <a:t>    Tüberküloz </a:t>
            </a:r>
            <a:r>
              <a:rPr lang="tr-TR" dirty="0"/>
              <a:t>etkenleri ve zarfsız virüslere etkisiz olan, ancak bir kısım </a:t>
            </a:r>
            <a:r>
              <a:rPr lang="tr-TR" dirty="0" err="1"/>
              <a:t>vejatatif</a:t>
            </a:r>
            <a:r>
              <a:rPr lang="tr-TR" dirty="0"/>
              <a:t> mikroorganizmaları </a:t>
            </a:r>
            <a:r>
              <a:rPr lang="tr-TR" dirty="0" err="1"/>
              <a:t>inaktive</a:t>
            </a:r>
            <a:r>
              <a:rPr lang="tr-TR" dirty="0"/>
              <a:t> edebilen dezenfeksiyon seviyesi</a:t>
            </a:r>
          </a:p>
        </p:txBody>
      </p:sp>
    </p:spTree>
    <p:extLst>
      <p:ext uri="{BB962C8B-B14F-4D97-AF65-F5344CB8AC3E}">
        <p14:creationId xmlns:p14="http://schemas.microsoft.com/office/powerpoint/2010/main" val="3143466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 </a:t>
            </a:r>
            <a:r>
              <a:rPr lang="tr-TR" dirty="0"/>
              <a:t>Yüksek ve orta düzey dezenfektanların üstün ve zayıf yönleri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550" y="1484642"/>
            <a:ext cx="5429250" cy="4450332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9632" y="1467390"/>
            <a:ext cx="5400675" cy="4450332"/>
          </a:xfrm>
          <a:prstGeom prst="rect">
            <a:avLst/>
          </a:prstGeom>
        </p:spPr>
      </p:pic>
      <p:sp>
        <p:nvSpPr>
          <p:cNvPr id="7" name="Metin kutusu 6"/>
          <p:cNvSpPr txBox="1"/>
          <p:nvPr/>
        </p:nvSpPr>
        <p:spPr>
          <a:xfrm>
            <a:off x="10127386" y="5719530"/>
            <a:ext cx="19431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00" dirty="0">
                <a:solidFill>
                  <a:srgbClr val="FF0000"/>
                </a:solidFill>
              </a:rPr>
              <a:t>Sterilizasyon Dezenfeksiyon Rehberi, 2019</a:t>
            </a:r>
          </a:p>
        </p:txBody>
      </p:sp>
    </p:spTree>
    <p:extLst>
      <p:ext uri="{BB962C8B-B14F-4D97-AF65-F5344CB8AC3E}">
        <p14:creationId xmlns:p14="http://schemas.microsoft.com/office/powerpoint/2010/main" val="2147009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Diyaliz makinesi her tedaviden sonra dezenfekte edilmelidir.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Dezenfeksiyon sonrası 72 saat boyunca kullanılmamışsa tekrar dezenfekte edilmelidir.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Makinenin hidrolik yolunda </a:t>
            </a:r>
            <a:r>
              <a:rPr lang="tr-TR" dirty="0" err="1" smtClean="0"/>
              <a:t>biofilm</a:t>
            </a:r>
            <a:r>
              <a:rPr lang="tr-TR" dirty="0" smtClean="0"/>
              <a:t> oluşmasını önlemek için haftada bir kez aktif klor içeren bir ajanla dezenfekte edilmelidir.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Makine üreticisi </a:t>
            </a:r>
            <a:r>
              <a:rPr lang="tr-TR" dirty="0" err="1" smtClean="0"/>
              <a:t>öneriyorsa,tercihe</a:t>
            </a:r>
            <a:r>
              <a:rPr lang="tr-TR" dirty="0" smtClean="0"/>
              <a:t> bağlı ısı dezenfeksiyonu yapılabilir.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Diyaliz makinesinin tüm dezenfeksiyon işlemleri kayıt altına alınmalıdır.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Kayıt formunda makine seri </a:t>
            </a:r>
            <a:r>
              <a:rPr lang="tr-TR" dirty="0" err="1" smtClean="0"/>
              <a:t>numarası,dezenfeksiyon</a:t>
            </a:r>
            <a:r>
              <a:rPr lang="tr-TR" dirty="0" smtClean="0"/>
              <a:t> türü ve </a:t>
            </a:r>
            <a:r>
              <a:rPr lang="tr-TR" dirty="0" err="1" smtClean="0"/>
              <a:t>şekli,dezenfeksiyon</a:t>
            </a:r>
            <a:r>
              <a:rPr lang="tr-TR" dirty="0" smtClean="0"/>
              <a:t> </a:t>
            </a:r>
            <a:r>
              <a:rPr lang="tr-TR" dirty="0" err="1" smtClean="0"/>
              <a:t>süresi,dezenfektan</a:t>
            </a:r>
            <a:r>
              <a:rPr lang="tr-TR" dirty="0" smtClean="0"/>
              <a:t> </a:t>
            </a:r>
            <a:r>
              <a:rPr lang="tr-TR" dirty="0" err="1" smtClean="0"/>
              <a:t>adı,uygulayan</a:t>
            </a:r>
            <a:r>
              <a:rPr lang="tr-TR" dirty="0" smtClean="0"/>
              <a:t> kişinin </a:t>
            </a:r>
            <a:r>
              <a:rPr lang="tr-TR" dirty="0" err="1" smtClean="0"/>
              <a:t>adı,tarih</a:t>
            </a:r>
            <a:r>
              <a:rPr lang="tr-TR" dirty="0" smtClean="0"/>
              <a:t> ve saat(seans)bilgisini içermelidir.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Diyaliz Makinesinin Dezenfeksiyonu-1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49459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10"/>
          </p:nvPr>
        </p:nvPicPr>
        <p:blipFill rotWithShape="1">
          <a:blip r:embed="rId2"/>
          <a:srcRect l="16987" t="12046" r="17504" b="12428"/>
          <a:stretch/>
        </p:blipFill>
        <p:spPr>
          <a:xfrm>
            <a:off x="345057" y="1621766"/>
            <a:ext cx="11421373" cy="4192438"/>
          </a:xfrm>
          <a:prstGeom prst="rect">
            <a:avLst/>
          </a:prstGeom>
        </p:spPr>
      </p:pic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z="2400" dirty="0" smtClean="0"/>
              <a:t>Örnek</a:t>
            </a:r>
            <a:r>
              <a:rPr lang="tr-TR" dirty="0" smtClean="0"/>
              <a:t/>
            </a:r>
            <a:br>
              <a:rPr lang="tr-TR" dirty="0" smtClean="0"/>
            </a:br>
            <a:r>
              <a:rPr lang="tr-TR" dirty="0" smtClean="0"/>
              <a:t> ‘Makine Dezenfeksiyon Formu’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98592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l"/>
            <a:r>
              <a:rPr lang="tr-TR" sz="2000" b="1" dirty="0" smtClean="0"/>
              <a:t>Diyaliz makinelerinin hidrolik sistemi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tr-TR" sz="2000" dirty="0" smtClean="0"/>
              <a:t>Dezenfeksiyon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tr-TR" sz="2000" dirty="0" err="1" smtClean="0"/>
              <a:t>Dekalsifikasyon</a:t>
            </a:r>
            <a:endParaRPr lang="tr-TR" sz="2000" dirty="0" smtClean="0"/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tr-TR" sz="2000" dirty="0" err="1" smtClean="0"/>
              <a:t>Biofilm</a:t>
            </a:r>
            <a:r>
              <a:rPr lang="tr-TR" sz="2000" dirty="0" smtClean="0"/>
              <a:t> önleme amaçları ile dezenfekte edilir.</a:t>
            </a:r>
          </a:p>
          <a:p>
            <a:pPr algn="l"/>
            <a:r>
              <a:rPr lang="tr-TR" sz="2000" dirty="0" smtClean="0"/>
              <a:t>Diyaliz makinelerinin hidrolik sistem dezenfeksiyonunda makine üreticilerinin önerdiği dezenfektanlar kullanılmalıdır(Makinelerinin kullanma kılavuzunda belirtilmiştir.)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tr-TR" sz="2000" dirty="0" smtClean="0"/>
              <a:t>%30- %50 Sitrik Asit</a:t>
            </a:r>
          </a:p>
          <a:p>
            <a:pPr marL="342900" indent="-342900" algn="l">
              <a:buFont typeface="Wingdings" panose="05000000000000000000" pitchFamily="2" charset="2"/>
              <a:buChar char="§"/>
            </a:pPr>
            <a:r>
              <a:rPr lang="tr-TR" sz="2000" dirty="0" err="1" smtClean="0"/>
              <a:t>Perasetik</a:t>
            </a:r>
            <a:r>
              <a:rPr lang="tr-TR" sz="2000" dirty="0" smtClean="0"/>
              <a:t> Asit</a:t>
            </a:r>
          </a:p>
          <a:p>
            <a:pPr algn="l"/>
            <a:r>
              <a:rPr lang="tr-TR" sz="2000" b="1" dirty="0" smtClean="0"/>
              <a:t>Benzeri alternatif ürünler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tr-TR" sz="2000" dirty="0" smtClean="0"/>
              <a:t>%1,75 Çamaşır suyu</a:t>
            </a:r>
          </a:p>
          <a:p>
            <a:pPr marL="457200" indent="-457200" algn="l">
              <a:buFont typeface="Wingdings" panose="05000000000000000000" pitchFamily="2" charset="2"/>
              <a:buChar char="§"/>
            </a:pPr>
            <a:r>
              <a:rPr lang="tr-TR" sz="2000" dirty="0" smtClean="0"/>
              <a:t>Isı Dezenfeksiyonu</a:t>
            </a:r>
            <a:endParaRPr lang="tr-TR" sz="2000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Diyaliz Makinesinin </a:t>
            </a:r>
            <a:r>
              <a:rPr lang="tr-TR" dirty="0" smtClean="0"/>
              <a:t>Dezenfeksiyonu-2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2304" y="3830128"/>
            <a:ext cx="2460497" cy="2024021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92197" y="3860320"/>
            <a:ext cx="2460497" cy="2024021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3533" y="3860320"/>
            <a:ext cx="2619375" cy="1993829"/>
          </a:xfrm>
          <a:prstGeom prst="rect">
            <a:avLst/>
          </a:prstGeom>
        </p:spPr>
      </p:pic>
      <p:pic>
        <p:nvPicPr>
          <p:cNvPr id="11" name="Picture 6" descr="Citric acid -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2" y="213472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itric acid - Wikipedi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97" y="270670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7261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157251" y="1865973"/>
            <a:ext cx="10810874" cy="4324606"/>
          </a:xfrm>
        </p:spPr>
        <p:txBody>
          <a:bodyPr/>
          <a:lstStyle/>
          <a:p>
            <a:pPr algn="l"/>
            <a:r>
              <a:rPr lang="tr-TR" b="1" dirty="0" smtClean="0"/>
              <a:t>     Diyaliz Makinesi Yüzey Dezenfeksiyonu: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Diyaliz makinesinin yüzeyi her seans sonrasında dezenfektan emdirilmiş tek kullanımlık bez/mendiller kullanılarak üreticinin talimatlarına uygun olarak kullanılmalıdır.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Sulandırılmış dezenfektanın içine makine sayısı kadar mendil/bez </a:t>
            </a:r>
            <a:r>
              <a:rPr lang="tr-TR" dirty="0"/>
              <a:t> </a:t>
            </a:r>
            <a:r>
              <a:rPr lang="tr-TR" dirty="0" smtClean="0"/>
              <a:t>                        konur, her makineyi sildikten sonra kullanılan mendil/bez bir poşete                              koyarak uygulama gerçekleştirilir.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Hazırlanan solüsyon temiz olduğundan, gün boyu her seans sonrası                                     makineleri temizlemek için kullanılabilir.</a:t>
            </a:r>
          </a:p>
          <a:p>
            <a:endParaRPr lang="tr-TR" dirty="0" smtClean="0"/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Diyaliz Makinesinin </a:t>
            </a:r>
            <a:r>
              <a:rPr lang="tr-TR" dirty="0" smtClean="0"/>
              <a:t>Dezenfeksiyonu-3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848" y="3735238"/>
            <a:ext cx="3012749" cy="2078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Çapraz </a:t>
            </a:r>
            <a:r>
              <a:rPr lang="tr-TR" dirty="0" err="1" smtClean="0"/>
              <a:t>kontaminasyonu</a:t>
            </a:r>
            <a:r>
              <a:rPr lang="tr-TR" dirty="0" smtClean="0"/>
              <a:t> önlemek için hastanın makineye bağlama işlemi tamamlandıktan sonra da makinenin ekran ve tuş kısımlarının silinmesi tavsiye edilmektedir.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Haftada bir defa makinenin tüm modül ve yüzeyleri detaylı bir şekilde temizlenip dezenfekte edilmelidir.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Makine üreticisi tarafından tavsiye edilen dezenfektanlar kullanılmalıdır.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Diyaliz Makinesinin </a:t>
            </a:r>
            <a:r>
              <a:rPr lang="tr-TR" dirty="0" smtClean="0"/>
              <a:t>Dezenfeksiyonu-4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6834" y="4073592"/>
            <a:ext cx="1742536" cy="1871931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623" y="5270770"/>
            <a:ext cx="1638211" cy="62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039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Diyalizde dezenfeksiyon ve </a:t>
            </a:r>
            <a:r>
              <a:rPr lang="tr-TR" dirty="0" err="1" smtClean="0"/>
              <a:t>sterilizasyon;enfeksiyon</a:t>
            </a:r>
            <a:r>
              <a:rPr lang="tr-TR" dirty="0" smtClean="0"/>
              <a:t> nedeniyle çok önemlidir. Bilindiği üzere enfeksiyon vücut salgıları ile (</a:t>
            </a:r>
            <a:r>
              <a:rPr lang="tr-TR" dirty="0" err="1" smtClean="0"/>
              <a:t>kan,tükürük,ter</a:t>
            </a:r>
            <a:r>
              <a:rPr lang="tr-TR" dirty="0" smtClean="0"/>
              <a:t> ve idrarla) bulaşmaktadır. Diyaliz hastalarında </a:t>
            </a:r>
            <a:r>
              <a:rPr lang="tr-TR" dirty="0" err="1" smtClean="0"/>
              <a:t>viral</a:t>
            </a:r>
            <a:r>
              <a:rPr lang="tr-TR" dirty="0" smtClean="0"/>
              <a:t> </a:t>
            </a:r>
            <a:r>
              <a:rPr lang="tr-TR" dirty="0" err="1" smtClean="0"/>
              <a:t>hapatitler</a:t>
            </a:r>
            <a:r>
              <a:rPr lang="tr-TR" dirty="0" smtClean="0"/>
              <a:t> ve diğer bulaşıcı hastalıklar mevcut olabilir.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Bu hastalıkların diğer hastalara bulaşmaması için basit bir o kadar da önemli tedbirlerin alınması gerekir. Eldiven </a:t>
            </a:r>
            <a:r>
              <a:rPr lang="tr-TR" dirty="0" err="1" smtClean="0"/>
              <a:t>giymek,maske</a:t>
            </a:r>
            <a:r>
              <a:rPr lang="tr-TR" dirty="0" smtClean="0"/>
              <a:t> </a:t>
            </a:r>
            <a:r>
              <a:rPr lang="tr-TR" dirty="0" err="1" smtClean="0"/>
              <a:t>takmak,elleri</a:t>
            </a:r>
            <a:r>
              <a:rPr lang="tr-TR" dirty="0" smtClean="0"/>
              <a:t> yıkamak gibi tedbirlerin </a:t>
            </a:r>
            <a:r>
              <a:rPr lang="tr-TR" dirty="0" err="1" smtClean="0"/>
              <a:t>yanısıra;negatif</a:t>
            </a:r>
            <a:r>
              <a:rPr lang="tr-TR" dirty="0" smtClean="0"/>
              <a:t> HBV ve HCV </a:t>
            </a:r>
            <a:r>
              <a:rPr lang="tr-TR" dirty="0" err="1" smtClean="0"/>
              <a:t>makinalarin,kullanılan</a:t>
            </a:r>
            <a:r>
              <a:rPr lang="tr-TR" dirty="0" smtClean="0"/>
              <a:t> malzemelerin ve personelin ayrılması gerekmektedir.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Diyaliz </a:t>
            </a:r>
            <a:r>
              <a:rPr lang="tr-TR" dirty="0"/>
              <a:t>C</a:t>
            </a:r>
            <a:r>
              <a:rPr lang="tr-TR" dirty="0" smtClean="0"/>
              <a:t>ihazlarında Dezenfeksiyon ve Önemi-1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416" y="4994694"/>
            <a:ext cx="2026399" cy="85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181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Evrensel önlemlerin alınmasından sonra en önemli konu cihazların yüzeysel ve içsel dezenfeksiyonunun </a:t>
            </a:r>
            <a:r>
              <a:rPr lang="tr-TR" dirty="0" err="1" smtClean="0"/>
              <a:t>yapılmasıdır.İç</a:t>
            </a:r>
            <a:r>
              <a:rPr lang="tr-TR" dirty="0" smtClean="0"/>
              <a:t> </a:t>
            </a:r>
            <a:r>
              <a:rPr lang="tr-TR" dirty="0" err="1" smtClean="0"/>
              <a:t>dezenfeksiyonunda;cihazların</a:t>
            </a:r>
            <a:r>
              <a:rPr lang="tr-TR" dirty="0" smtClean="0"/>
              <a:t> dezenfeksiyon </a:t>
            </a:r>
            <a:r>
              <a:rPr lang="tr-TR" dirty="0" err="1" smtClean="0"/>
              <a:t>proğramlarına</a:t>
            </a:r>
            <a:r>
              <a:rPr lang="tr-TR" dirty="0" smtClean="0"/>
              <a:t> göre </a:t>
            </a:r>
            <a:r>
              <a:rPr lang="tr-TR" dirty="0" err="1" smtClean="0"/>
              <a:t>citrik</a:t>
            </a:r>
            <a:r>
              <a:rPr lang="tr-TR" dirty="0" smtClean="0"/>
              <a:t> </a:t>
            </a:r>
            <a:r>
              <a:rPr lang="tr-TR" dirty="0" err="1" smtClean="0"/>
              <a:t>asit,hipoklorik</a:t>
            </a:r>
            <a:r>
              <a:rPr lang="tr-TR" dirty="0" smtClean="0"/>
              <a:t> asit(çamaşır suyu)ve duruma göre formaldehit ile dezenfeksiyon tercih edilmelidir.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err="1" smtClean="0"/>
              <a:t>Citrik</a:t>
            </a:r>
            <a:r>
              <a:rPr lang="tr-TR" dirty="0" smtClean="0"/>
              <a:t> </a:t>
            </a:r>
            <a:r>
              <a:rPr lang="tr-TR" dirty="0" err="1" smtClean="0"/>
              <a:t>asitin</a:t>
            </a:r>
            <a:r>
              <a:rPr lang="tr-TR" dirty="0" smtClean="0"/>
              <a:t> konunun özünde </a:t>
            </a:r>
            <a:r>
              <a:rPr lang="tr-TR" dirty="0" err="1" smtClean="0"/>
              <a:t>dekalfikasyon</a:t>
            </a:r>
            <a:r>
              <a:rPr lang="tr-TR" dirty="0" smtClean="0"/>
              <a:t> etkisi </a:t>
            </a:r>
            <a:r>
              <a:rPr lang="tr-TR" dirty="0" err="1" smtClean="0"/>
              <a:t>görünsede</a:t>
            </a:r>
            <a:r>
              <a:rPr lang="tr-TR" dirty="0" smtClean="0"/>
              <a:t> ısı dezenfeksiyonu ile </a:t>
            </a:r>
            <a:r>
              <a:rPr lang="tr-TR" dirty="0" err="1" smtClean="0"/>
              <a:t>hepatovirüsid</a:t>
            </a:r>
            <a:r>
              <a:rPr lang="tr-TR" dirty="0" smtClean="0"/>
              <a:t> </a:t>
            </a:r>
            <a:r>
              <a:rPr lang="tr-TR" dirty="0" err="1" smtClean="0"/>
              <a:t>fungusit,bakterisid</a:t>
            </a:r>
            <a:r>
              <a:rPr lang="tr-TR" dirty="0"/>
              <a:t> </a:t>
            </a:r>
            <a:r>
              <a:rPr lang="tr-TR" dirty="0" smtClean="0"/>
              <a:t>ve kan pıhtılarını çözücü etkisi </a:t>
            </a:r>
            <a:r>
              <a:rPr lang="tr-TR" dirty="0" err="1" smtClean="0"/>
              <a:t>mevcuttur.Sulanma</a:t>
            </a:r>
            <a:r>
              <a:rPr lang="tr-TR" dirty="0" smtClean="0"/>
              <a:t> oranlarına dikkat edilmelidir. Yanlışlıkla </a:t>
            </a:r>
            <a:r>
              <a:rPr lang="tr-TR" dirty="0" err="1" smtClean="0"/>
              <a:t>hipo</a:t>
            </a:r>
            <a:r>
              <a:rPr lang="tr-TR" dirty="0" smtClean="0"/>
              <a:t> ile karıştırılmamalıdır.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Diyaliz </a:t>
            </a:r>
            <a:r>
              <a:rPr lang="tr-TR" dirty="0" smtClean="0"/>
              <a:t>Cihazlarında </a:t>
            </a:r>
            <a:r>
              <a:rPr lang="tr-TR" dirty="0"/>
              <a:t>Dezenfeksiyon </a:t>
            </a:r>
            <a:r>
              <a:rPr lang="tr-TR" dirty="0" smtClean="0"/>
              <a:t>ve Önemi-2</a:t>
            </a:r>
            <a:endParaRPr lang="tr-TR" dirty="0"/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416" y="4994694"/>
            <a:ext cx="2026399" cy="85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859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752474" y="1529543"/>
            <a:ext cx="9133397" cy="4324606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err="1" smtClean="0"/>
              <a:t>Hipoklorik</a:t>
            </a:r>
            <a:r>
              <a:rPr lang="tr-TR" dirty="0" smtClean="0"/>
              <a:t> asit(çamaşır suyu)sulandırılmış ürünleri ev dezenfeksiyonunda kullanılmakla beraber diyaliz merkezlerinin vazgeçilmez dezenfektanıdır. Hem ucuz hem de kolay bulunabilmesi tercih nedenidir.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Tüm mikroorganizmalar üstünde öldürücü etkiye sahiptir. Hem makinenin iç dezenfeksiyonunda hem dış dezenfeksiyonunda hem de diğer yüzeylerin dezenfeksiyonunda kullanılabilmektedir.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Diyaliz Cihazlarında Dezenfeksiyon ve </a:t>
            </a:r>
            <a:r>
              <a:rPr lang="tr-TR" dirty="0" smtClean="0"/>
              <a:t>Önemi-3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0760" y="3329798"/>
            <a:ext cx="1451166" cy="166489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416" y="4994694"/>
            <a:ext cx="2026399" cy="85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93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139998" y="1388853"/>
            <a:ext cx="10810874" cy="4318647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Enfeksiyon riski cihazları yüzeyi ile temas eden malzemeler ile de </a:t>
            </a:r>
            <a:r>
              <a:rPr lang="tr-TR" dirty="0" err="1" smtClean="0"/>
              <a:t>olabilir.Bununda</a:t>
            </a:r>
            <a:r>
              <a:rPr lang="tr-TR" dirty="0" smtClean="0"/>
              <a:t> önüne geçmek için yüzey dezenfeksiyonunun iyi yapılması </a:t>
            </a:r>
            <a:r>
              <a:rPr lang="tr-TR" dirty="0" err="1" smtClean="0"/>
              <a:t>gerekir.Hipo</a:t>
            </a:r>
            <a:r>
              <a:rPr lang="tr-TR" dirty="0" smtClean="0"/>
              <a:t> ile ıslatılmış nemli bezle cihazın </a:t>
            </a:r>
            <a:r>
              <a:rPr lang="tr-TR" dirty="0" err="1" smtClean="0"/>
              <a:t>yüzeyi,kan</a:t>
            </a:r>
            <a:r>
              <a:rPr lang="tr-TR" dirty="0" smtClean="0"/>
              <a:t> bulaşmış tüm </a:t>
            </a:r>
            <a:r>
              <a:rPr lang="tr-TR" dirty="0" err="1" smtClean="0"/>
              <a:t>yüzeyler,su</a:t>
            </a:r>
            <a:r>
              <a:rPr lang="tr-TR" dirty="0" smtClean="0"/>
              <a:t> giriş portları ve hortumları iyice silinir. Teknik servislerin önerisini veyahut görüşlerini alarak diğer dezenfeksiyonlarda da kullanılabilir.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err="1" smtClean="0"/>
              <a:t>Hepota</a:t>
            </a:r>
            <a:r>
              <a:rPr lang="tr-TR" dirty="0" smtClean="0"/>
              <a:t>-virüsler ve özellikle damlacık enfeksiyonu(solunum yolu)ile </a:t>
            </a:r>
          </a:p>
          <a:p>
            <a:pPr algn="l"/>
            <a:r>
              <a:rPr lang="tr-TR" dirty="0"/>
              <a:t> </a:t>
            </a:r>
            <a:r>
              <a:rPr lang="tr-TR" dirty="0" smtClean="0"/>
              <a:t>bulaşan enfeksiyonlara karşı UV lambası takılarak önlem alınmalıdır.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prstClr val="white"/>
                </a:solidFill>
              </a:rPr>
              <a:t>Diyaliz Cihazlarında Dezenfeksiyon ve </a:t>
            </a:r>
            <a:r>
              <a:rPr lang="tr-TR" dirty="0" smtClean="0">
                <a:solidFill>
                  <a:prstClr val="white"/>
                </a:solidFill>
              </a:rPr>
              <a:t>Önemi-4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0070" y="3994673"/>
            <a:ext cx="2170262" cy="1859476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324" y="5063706"/>
            <a:ext cx="1555630" cy="7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173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752475" y="1762456"/>
            <a:ext cx="10810874" cy="4324606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Hemodiyaliz </a:t>
            </a:r>
            <a:r>
              <a:rPr lang="tr-TR" dirty="0"/>
              <a:t>ünitelerinde en çok bakteriyel enfeksiyonlarla karşılaşılır</a:t>
            </a:r>
            <a:r>
              <a:rPr lang="tr-TR" dirty="0" smtClean="0"/>
              <a:t>.</a:t>
            </a:r>
          </a:p>
          <a:p>
            <a:pPr algn="l"/>
            <a:r>
              <a:rPr lang="tr-TR" dirty="0" smtClean="0"/>
              <a:t>Hemodiyaliz </a:t>
            </a:r>
            <a:r>
              <a:rPr lang="tr-TR" dirty="0"/>
              <a:t>ünitelerinde kanla oluşabilecek </a:t>
            </a:r>
            <a:r>
              <a:rPr lang="tr-TR" dirty="0" err="1"/>
              <a:t>kontaminasyon</a:t>
            </a:r>
            <a:r>
              <a:rPr lang="tr-TR" dirty="0"/>
              <a:t> sıklığı diğer ünitelere göre daha fazladır buna karşın dezenfeksiyon ve sterilizasyon diğer ünitelerle çok farklılık göstermez</a:t>
            </a:r>
            <a:r>
              <a:rPr lang="tr-TR" dirty="0" smtClean="0"/>
              <a:t>.</a:t>
            </a:r>
          </a:p>
          <a:p>
            <a:pPr algn="l"/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Hemodiyaliz makinalarında çapraz </a:t>
            </a:r>
            <a:r>
              <a:rPr lang="tr-TR" dirty="0" err="1"/>
              <a:t>kontaminasyonun</a:t>
            </a:r>
            <a:r>
              <a:rPr lang="tr-TR" dirty="0"/>
              <a:t>(bir hastadaki enfeksiyonun diğer hastaya geçmesine neden olan etkenlerle oluşan </a:t>
            </a:r>
            <a:r>
              <a:rPr lang="tr-TR" dirty="0" err="1"/>
              <a:t>kontaminasyon</a:t>
            </a:r>
            <a:r>
              <a:rPr lang="tr-TR" dirty="0"/>
              <a:t>) engellenmesi için muhakkak uygun dezenfeksiyon </a:t>
            </a:r>
            <a:r>
              <a:rPr lang="tr-TR" dirty="0" smtClean="0"/>
              <a:t>yapılmalıdır.</a:t>
            </a:r>
            <a:endParaRPr lang="tr-TR" dirty="0"/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752475" y="575386"/>
            <a:ext cx="10810874" cy="954157"/>
          </a:xfrm>
        </p:spPr>
        <p:txBody>
          <a:bodyPr/>
          <a:lstStyle/>
          <a:p>
            <a:r>
              <a:rPr lang="tr-TR" dirty="0"/>
              <a:t>Hemodiyaliz Cihaz Dezenfeksiyonu</a:t>
            </a:r>
            <a:br>
              <a:rPr lang="tr-TR" dirty="0"/>
            </a:b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1419" y="4986068"/>
            <a:ext cx="2495638" cy="810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769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algn="l"/>
            <a:r>
              <a:rPr lang="tr-TR" b="1" dirty="0" smtClean="0"/>
              <a:t>1.Ürün; </a:t>
            </a:r>
            <a:r>
              <a:rPr lang="tr-TR" dirty="0" smtClean="0"/>
              <a:t>hemodiyaliz cihazlarında temizlik</a:t>
            </a:r>
            <a:r>
              <a:rPr lang="tr-TR" dirty="0"/>
              <a:t>, </a:t>
            </a:r>
            <a:r>
              <a:rPr lang="tr-TR" dirty="0" err="1" smtClean="0"/>
              <a:t>termokimyasal</a:t>
            </a:r>
            <a:r>
              <a:rPr lang="tr-TR" dirty="0" smtClean="0"/>
              <a:t> dezenfeksiyon, </a:t>
            </a:r>
            <a:r>
              <a:rPr lang="tr-TR" dirty="0" err="1" smtClean="0"/>
              <a:t>dekalsifikasyon</a:t>
            </a:r>
            <a:r>
              <a:rPr lang="tr-TR" dirty="0" smtClean="0"/>
              <a:t> </a:t>
            </a:r>
            <a:r>
              <a:rPr lang="tr-TR" dirty="0"/>
              <a:t>, inorganik ve </a:t>
            </a:r>
            <a:r>
              <a:rPr lang="tr-TR" dirty="0" smtClean="0"/>
              <a:t>organik artıkların uzaklaştırılması amacıyla kullanılan </a:t>
            </a:r>
            <a:r>
              <a:rPr lang="tr-TR" dirty="0" err="1" smtClean="0"/>
              <a:t>invaziv</a:t>
            </a:r>
            <a:r>
              <a:rPr lang="tr-TR" dirty="0" smtClean="0"/>
              <a:t> </a:t>
            </a:r>
            <a:r>
              <a:rPr lang="tr-TR" dirty="0"/>
              <a:t>tıbbi cihaz </a:t>
            </a:r>
            <a:r>
              <a:rPr lang="tr-TR" dirty="0" smtClean="0"/>
              <a:t>dezenfektanı olmalıdır</a:t>
            </a:r>
            <a:r>
              <a:rPr lang="tr-TR" dirty="0"/>
              <a:t>. </a:t>
            </a:r>
            <a:endParaRPr lang="tr-TR" dirty="0" smtClean="0"/>
          </a:p>
          <a:p>
            <a:pPr algn="l"/>
            <a:endParaRPr lang="tr-TR" dirty="0" smtClean="0"/>
          </a:p>
          <a:p>
            <a:pPr algn="l"/>
            <a:r>
              <a:rPr lang="tr-TR" b="1" dirty="0" smtClean="0"/>
              <a:t>2.Ürün;</a:t>
            </a:r>
            <a:r>
              <a:rPr lang="tr-TR" dirty="0" smtClean="0"/>
              <a:t>içerik olarak </a:t>
            </a:r>
            <a:r>
              <a:rPr lang="tr-TR" dirty="0"/>
              <a:t>% </a:t>
            </a:r>
            <a:r>
              <a:rPr lang="tr-TR" dirty="0" smtClean="0"/>
              <a:t>2I oranında </a:t>
            </a:r>
            <a:r>
              <a:rPr lang="tr-TR" dirty="0"/>
              <a:t>sitrik asit </a:t>
            </a:r>
            <a:r>
              <a:rPr lang="tr-TR" dirty="0" err="1" smtClean="0"/>
              <a:t>monohidrat</a:t>
            </a:r>
            <a:r>
              <a:rPr lang="tr-TR" dirty="0"/>
              <a:t>, % 2,5 laktik asit ve % 2,5 </a:t>
            </a:r>
            <a:r>
              <a:rPr lang="tr-TR" dirty="0" smtClean="0"/>
              <a:t>    malik </a:t>
            </a:r>
            <a:r>
              <a:rPr lang="tr-TR" dirty="0"/>
              <a:t>asit </a:t>
            </a:r>
            <a:r>
              <a:rPr lang="tr-TR" dirty="0" smtClean="0"/>
              <a:t>içermelidir.</a:t>
            </a:r>
          </a:p>
          <a:p>
            <a:pPr algn="l"/>
            <a:endParaRPr lang="tr-TR" dirty="0" smtClean="0"/>
          </a:p>
          <a:p>
            <a:pPr algn="l"/>
            <a:r>
              <a:rPr lang="tr-TR" dirty="0" smtClean="0"/>
              <a:t> Ek olarak de iyonize su, antioksidan, </a:t>
            </a:r>
            <a:r>
              <a:rPr lang="tr-TR" dirty="0" err="1" smtClean="0"/>
              <a:t>antikoroziv</a:t>
            </a:r>
            <a:r>
              <a:rPr lang="tr-TR" dirty="0" smtClean="0"/>
              <a:t>, </a:t>
            </a:r>
            <a:r>
              <a:rPr lang="tr-TR" dirty="0" err="1" smtClean="0"/>
              <a:t>surfaktan</a:t>
            </a:r>
            <a:r>
              <a:rPr lang="tr-TR" dirty="0" smtClean="0"/>
              <a:t> </a:t>
            </a:r>
            <a:r>
              <a:rPr lang="tr-TR" dirty="0"/>
              <a:t>, </a:t>
            </a:r>
            <a:r>
              <a:rPr lang="tr-TR" dirty="0" smtClean="0"/>
              <a:t>koruyucu </a:t>
            </a:r>
            <a:r>
              <a:rPr lang="tr-TR" dirty="0"/>
              <a:t>ve </a:t>
            </a:r>
            <a:r>
              <a:rPr lang="tr-TR" dirty="0" smtClean="0"/>
              <a:t>diğer yardımcı maddeleri içermelidir.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Hemodiyaliz Cihazı Dezenfektanı</a:t>
            </a:r>
            <a:r>
              <a:rPr lang="tr-TR" dirty="0" smtClean="0"/>
              <a:t>; Sitrik Asit %21</a:t>
            </a:r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1200" y="5099604"/>
            <a:ext cx="1846053" cy="806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020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215661" y="1406106"/>
            <a:ext cx="6754482" cy="4594692"/>
          </a:xfrm>
        </p:spPr>
        <p:txBody>
          <a:bodyPr/>
          <a:lstStyle/>
          <a:p>
            <a:pPr>
              <a:defRPr/>
            </a:pPr>
            <a:r>
              <a:rPr lang="tr-TR" b="1" dirty="0">
                <a:solidFill>
                  <a:srgbClr val="FF0000"/>
                </a:solidFill>
              </a:rPr>
              <a:t>HEMODİYALİZ CİHAZ DEZENFEKSİYONU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</a:rPr>
              <a:t>Her seans sonu hidrolik sistem </a:t>
            </a:r>
            <a:r>
              <a:rPr lang="tr-TR" dirty="0" smtClean="0">
                <a:solidFill>
                  <a:schemeClr val="tx1"/>
                </a:solidFill>
              </a:rPr>
              <a:t>dezenfeksiyonu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tr-TR" dirty="0" smtClean="0">
                <a:solidFill>
                  <a:schemeClr val="tx1"/>
                </a:solidFill>
              </a:rPr>
              <a:t>Her </a:t>
            </a:r>
            <a:r>
              <a:rPr lang="tr-TR" dirty="0">
                <a:solidFill>
                  <a:schemeClr val="tx1"/>
                </a:solidFill>
              </a:rPr>
              <a:t>seans sonrası yüzey dezenfeksiyonu</a:t>
            </a:r>
          </a:p>
          <a:p>
            <a:pPr marL="342900" indent="-342900" algn="l">
              <a:buFont typeface="Arial" pitchFamily="34" charset="0"/>
              <a:buChar char="•"/>
              <a:defRPr/>
            </a:pPr>
            <a:r>
              <a:rPr lang="tr-TR" dirty="0">
                <a:solidFill>
                  <a:schemeClr val="tx1"/>
                </a:solidFill>
              </a:rPr>
              <a:t>Haftada  1 gün periyodik olarak yüksek </a:t>
            </a:r>
            <a:r>
              <a:rPr lang="tr-TR" dirty="0" smtClean="0">
                <a:solidFill>
                  <a:schemeClr val="tx1"/>
                </a:solidFill>
              </a:rPr>
              <a:t>etkinliği olan </a:t>
            </a:r>
            <a:r>
              <a:rPr lang="tr-TR" dirty="0">
                <a:solidFill>
                  <a:schemeClr val="tx1"/>
                </a:solidFill>
              </a:rPr>
              <a:t>dezenfektan ile sıcak </a:t>
            </a:r>
            <a:r>
              <a:rPr lang="tr-TR" dirty="0" smtClean="0">
                <a:solidFill>
                  <a:schemeClr val="tx1"/>
                </a:solidFill>
              </a:rPr>
              <a:t>dezenfeksiyon yapılmalıdır.</a:t>
            </a:r>
            <a:endParaRPr lang="tr-TR" dirty="0">
              <a:solidFill>
                <a:schemeClr val="tx1"/>
              </a:solidFill>
            </a:endParaRPr>
          </a:p>
          <a:p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752475" y="302112"/>
            <a:ext cx="10810874" cy="954157"/>
          </a:xfrm>
        </p:spPr>
        <p:txBody>
          <a:bodyPr/>
          <a:lstStyle/>
          <a:p>
            <a:r>
              <a:rPr lang="tr-TR" dirty="0" smtClean="0"/>
              <a:t>DEZENFEKSİYON</a:t>
            </a:r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0814" y="1692803"/>
            <a:ext cx="2468190" cy="4021298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126447" y="3957474"/>
            <a:ext cx="2178063" cy="2178063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3" y="2125801"/>
            <a:ext cx="1218623" cy="1218623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3" y="3749846"/>
            <a:ext cx="1696529" cy="763167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3" y="4476522"/>
            <a:ext cx="1696529" cy="883826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5433" y="5078577"/>
            <a:ext cx="1696529" cy="817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200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260769" y="1529543"/>
            <a:ext cx="8141359" cy="4324606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r>
              <a:rPr lang="tr-TR" dirty="0" smtClean="0">
                <a:solidFill>
                  <a:schemeClr val="tx1"/>
                </a:solidFill>
              </a:rPr>
              <a:t>Cihaz </a:t>
            </a:r>
            <a:r>
              <a:rPr lang="tr-TR" dirty="0">
                <a:solidFill>
                  <a:schemeClr val="tx1"/>
                </a:solidFill>
              </a:rPr>
              <a:t>yüzeyinde </a:t>
            </a:r>
            <a:r>
              <a:rPr lang="tr-TR" dirty="0" err="1">
                <a:solidFill>
                  <a:schemeClr val="tx1"/>
                </a:solidFill>
              </a:rPr>
              <a:t>kontaminasyon</a:t>
            </a:r>
            <a:r>
              <a:rPr lang="tr-TR" dirty="0">
                <a:solidFill>
                  <a:schemeClr val="tx1"/>
                </a:solidFill>
              </a:rPr>
              <a:t> durumunda tek adımlık temizlik dezenfeksiyon sağlamaz, yüzeydeki kirlilik </a:t>
            </a:r>
            <a:r>
              <a:rPr lang="tr-TR" dirty="0" err="1">
                <a:solidFill>
                  <a:schemeClr val="tx1"/>
                </a:solidFill>
              </a:rPr>
              <a:t>dezenfetanı</a:t>
            </a:r>
            <a:r>
              <a:rPr lang="tr-TR" dirty="0">
                <a:solidFill>
                  <a:schemeClr val="tx1"/>
                </a:solidFill>
              </a:rPr>
              <a:t> </a:t>
            </a:r>
            <a:r>
              <a:rPr lang="tr-TR" dirty="0" err="1">
                <a:solidFill>
                  <a:schemeClr val="tx1"/>
                </a:solidFill>
              </a:rPr>
              <a:t>inaktive</a:t>
            </a:r>
            <a:r>
              <a:rPr lang="tr-TR" dirty="0">
                <a:solidFill>
                  <a:schemeClr val="tx1"/>
                </a:solidFill>
              </a:rPr>
              <a:t> eder</a:t>
            </a:r>
            <a:r>
              <a:rPr lang="tr-TR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l">
              <a:buFont typeface="Wingdings" panose="05000000000000000000" pitchFamily="2" charset="2"/>
              <a:buChar char="v"/>
              <a:defRPr/>
            </a:pPr>
            <a:endParaRPr lang="tr-TR" dirty="0" smtClean="0">
              <a:solidFill>
                <a:schemeClr val="tx1"/>
              </a:solidFill>
            </a:endParaRPr>
          </a:p>
          <a:p>
            <a:pPr algn="l">
              <a:defRPr/>
            </a:pPr>
            <a:endParaRPr lang="tr-TR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tr-TR" dirty="0" smtClean="0">
                <a:solidFill>
                  <a:schemeClr val="tx1"/>
                </a:solidFill>
              </a:rPr>
              <a:t>1</a:t>
            </a:r>
            <a:r>
              <a:rPr lang="tr-TR" dirty="0">
                <a:solidFill>
                  <a:schemeClr val="tx1"/>
                </a:solidFill>
              </a:rPr>
              <a:t>. </a:t>
            </a:r>
            <a:r>
              <a:rPr lang="tr-TR" dirty="0" err="1">
                <a:solidFill>
                  <a:schemeClr val="tx1"/>
                </a:solidFill>
              </a:rPr>
              <a:t>Kontaminasyon</a:t>
            </a:r>
            <a:r>
              <a:rPr lang="tr-TR" dirty="0">
                <a:solidFill>
                  <a:schemeClr val="tx1"/>
                </a:solidFill>
              </a:rPr>
              <a:t> temizlenir,</a:t>
            </a:r>
          </a:p>
          <a:p>
            <a:pPr algn="l">
              <a:defRPr/>
            </a:pPr>
            <a:r>
              <a:rPr lang="tr-TR" dirty="0">
                <a:solidFill>
                  <a:schemeClr val="tx1"/>
                </a:solidFill>
              </a:rPr>
              <a:t>2. Temizlenen yüzey dezenfektan ile silinerek dezenfekte edilir.</a:t>
            </a:r>
          </a:p>
          <a:p>
            <a:endParaRPr lang="tr-TR" dirty="0"/>
          </a:p>
        </p:txBody>
      </p:sp>
      <p:sp>
        <p:nvSpPr>
          <p:cNvPr id="5" name="Unvan 2"/>
          <p:cNvSpPr>
            <a:spLocks noGrp="1"/>
          </p:cNvSpPr>
          <p:nvPr>
            <p:ph type="title"/>
          </p:nvPr>
        </p:nvSpPr>
        <p:spPr>
          <a:xfrm>
            <a:off x="588573" y="362309"/>
            <a:ext cx="10810874" cy="862641"/>
          </a:xfrm>
        </p:spPr>
        <p:txBody>
          <a:bodyPr/>
          <a:lstStyle/>
          <a:p>
            <a:r>
              <a:rPr lang="tr-TR" altLang="tr-TR" dirty="0">
                <a:latin typeface="Calibri "/>
              </a:rPr>
              <a:t>Hemodiyaliz </a:t>
            </a:r>
            <a:r>
              <a:rPr lang="tr-TR" altLang="tr-TR" dirty="0" smtClean="0">
                <a:latin typeface="Calibri "/>
              </a:rPr>
              <a:t>Cihazı</a:t>
            </a:r>
            <a:endParaRPr lang="tr-TR" dirty="0">
              <a:latin typeface="Calibri "/>
            </a:endParaRPr>
          </a:p>
        </p:txBody>
      </p:sp>
      <p:pic>
        <p:nvPicPr>
          <p:cNvPr id="6" name="Picture 6" descr="Desinfectante - Iconos gratis de herramientas y utensilio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67045">
            <a:off x="8817148" y="3601765"/>
            <a:ext cx="956541" cy="956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Freseniu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717402" y="1733908"/>
            <a:ext cx="1682045" cy="4016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Resim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6" t="24674" r="3911" b="24553"/>
          <a:stretch/>
        </p:blipFill>
        <p:spPr>
          <a:xfrm>
            <a:off x="7915472" y="5293431"/>
            <a:ext cx="1690778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305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tr-TR" dirty="0" smtClean="0">
                <a:latin typeface="Proxima"/>
              </a:rPr>
              <a:t>DERPERASETİK</a:t>
            </a:r>
            <a:endParaRPr lang="tr-TR" dirty="0"/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66092" y="1529543"/>
            <a:ext cx="9284677" cy="418576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Aldehitsiz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/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Fenolsüz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/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Geri dönüşümlü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Perasetik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asit ve hidrojen peroksit bazlı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Karıştırma gerektirmez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5 dakika içinde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bakterisidal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aktivite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Her türlü hemodiyaliz makinesi için uygundur • Malzemeler ile geniş uyumluluk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Renksiz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Kokusuz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• Düşük elektrik tüketimi sağlar (36°C – 37°C)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20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Kullanım Alanı ve Amacı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Hemodiyaliz işlemi sırasında, hemodiyaliz cihazı jeneratörü ve devrelerinde oluşan organik ve inorganik atıkların temizliğini,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dekalsikasyonunu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ve dezenfeksiyonunu sağlar. Paslanmaz çelik, cam, plastik, HDPE, seramik yüzeylerle uyumludur.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Pleksiglas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ve alüminyum yüzeylere temas ettirilmemelidir.</a:t>
            </a:r>
          </a:p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+mn-lt"/>
              </a:rPr>
              <a:t>Kullanım Şekli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b="1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Derperasetik</a:t>
            </a:r>
            <a:r>
              <a:rPr kumimoji="0" lang="tr-TR" sz="1200" b="1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; 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hemodiyaliz cihazların dezenfeksiyon pipetinden otomatik olarak çekilerek kullanılır. (Makine 1/34 oranında sulandırır)</a:t>
            </a:r>
            <a:b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</a:b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pH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değeri 0.5-3.0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Kimyasal İçerik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Perasetik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asit &lt;%20, hidrojen peroksit &lt;%20, asetik asit &lt;%12, Yardımcı maddeler,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Deiyonize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 su Mikrobiyolojik Etkisi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Bakterisid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Virüsid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Fungusid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Tüberkülosid</a:t>
            </a:r>
            <a:r>
              <a:rPr kumimoji="0" lang="tr-TR" sz="1200" i="0" u="none" strike="noStrike" cap="none" normalizeH="0" baseline="0" dirty="0" smtClean="0">
                <a:ln>
                  <a:noFill/>
                </a:ln>
                <a:effectLst/>
                <a:latin typeface="+mn-lt"/>
              </a:rPr>
              <a:t>, </a:t>
            </a:r>
            <a:r>
              <a:rPr kumimoji="0" lang="tr-TR" sz="1200" i="0" u="none" strike="noStrike" cap="none" normalizeH="0" baseline="0" dirty="0" err="1" smtClean="0">
                <a:ln>
                  <a:noFill/>
                </a:ln>
                <a:effectLst/>
                <a:latin typeface="+mn-lt"/>
              </a:rPr>
              <a:t>Mikobakterisid</a:t>
            </a:r>
            <a:endParaRPr kumimoji="0" lang="tr-TR" sz="1200" i="0" u="none" strike="noStrike" cap="none" normalizeH="0" baseline="0" dirty="0" smtClean="0">
              <a:ln>
                <a:noFill/>
              </a:ln>
              <a:effectLst/>
              <a:latin typeface="+mn-lt"/>
            </a:endParaRPr>
          </a:p>
        </p:txBody>
      </p:sp>
      <p:pic>
        <p:nvPicPr>
          <p:cNvPr id="5122" name="Picture 2" descr="http://www.derenilac.com/wp-content/uploads/2017/02/derperaset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" y="-180790850"/>
            <a:ext cx="3810000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www.derenilac.com/wp-content/uploads/2017/02/derperaseti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091" y="1529543"/>
            <a:ext cx="2123426" cy="212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2" y="213472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715" y="250939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1841" y="5037827"/>
            <a:ext cx="2090198" cy="77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565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174504" y="1463303"/>
            <a:ext cx="10810874" cy="4856672"/>
          </a:xfrm>
        </p:spPr>
        <p:txBody>
          <a:bodyPr/>
          <a:lstStyle/>
          <a:p>
            <a:pPr algn="l" fontAlgn="base"/>
            <a:r>
              <a:rPr lang="tr-TR" sz="1200" dirty="0"/>
              <a:t>• Sitrik Asit </a:t>
            </a:r>
            <a:r>
              <a:rPr lang="tr-TR" sz="1200" dirty="0" err="1"/>
              <a:t>Monohidrat</a:t>
            </a:r>
            <a:r>
              <a:rPr lang="tr-TR" sz="1200" dirty="0"/>
              <a:t> tabanlı çözüm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Aldehitsiz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Fenolsüz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Geri dönüşümlü</a:t>
            </a:r>
            <a:br>
              <a:rPr lang="tr-TR" sz="1200" dirty="0"/>
            </a:br>
            <a:r>
              <a:rPr lang="tr-TR" sz="1200" dirty="0"/>
              <a:t>• Karıştırma gerektirmez</a:t>
            </a:r>
            <a:br>
              <a:rPr lang="tr-TR" sz="1200" dirty="0"/>
            </a:br>
            <a:r>
              <a:rPr lang="tr-TR" sz="1200" dirty="0"/>
              <a:t>• 5 dakika içinde </a:t>
            </a:r>
            <a:r>
              <a:rPr lang="tr-TR" sz="1200" dirty="0" err="1"/>
              <a:t>antimikrobiyal</a:t>
            </a:r>
            <a:r>
              <a:rPr lang="tr-TR" sz="1200" dirty="0"/>
              <a:t> aktivite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Fresenius</a:t>
            </a:r>
            <a:r>
              <a:rPr lang="tr-TR" sz="1200" dirty="0"/>
              <a:t> marka hemodiyaliz makinesi için uygundur</a:t>
            </a:r>
            <a:br>
              <a:rPr lang="tr-TR" sz="1200" dirty="0"/>
            </a:br>
            <a:r>
              <a:rPr lang="tr-TR" sz="1200" dirty="0"/>
              <a:t>• Malzemeler ile geniş uyumluluk</a:t>
            </a:r>
            <a:br>
              <a:rPr lang="tr-TR" sz="1200" dirty="0"/>
            </a:br>
            <a:r>
              <a:rPr lang="tr-TR" sz="1200" dirty="0"/>
              <a:t>• Renksiz</a:t>
            </a:r>
            <a:br>
              <a:rPr lang="tr-TR" sz="1200" dirty="0"/>
            </a:br>
            <a:r>
              <a:rPr lang="tr-TR" sz="1200" dirty="0"/>
              <a:t>• Kokusuz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Kullanım Alanı ve Amacı</a:t>
            </a: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 (%21) Hemodiyaliz işlemi sırasında, hemodiyaliz cihazı jeneratörü ve devrelerinde oluşan organik ve inorganik atıkların temizliğini, </a:t>
            </a:r>
            <a:r>
              <a:rPr lang="tr-TR" sz="1200" dirty="0" err="1"/>
              <a:t>dekalsi</a:t>
            </a:r>
            <a:r>
              <a:rPr lang="tr-TR" sz="1200" dirty="0"/>
              <a:t> </a:t>
            </a:r>
            <a:r>
              <a:rPr lang="tr-TR" sz="1200" dirty="0" err="1"/>
              <a:t>kasyonunu</a:t>
            </a:r>
            <a:r>
              <a:rPr lang="tr-TR" sz="1200" dirty="0"/>
              <a:t> ve dezenfeksiyonunu sağlar. Paslanmaz çelik, cam, plastik malzeme ve seramik yüzeylerle uyumludur. </a:t>
            </a:r>
            <a:r>
              <a:rPr lang="tr-TR" sz="1200" dirty="0" err="1"/>
              <a:t>Pleksiglas</a:t>
            </a:r>
            <a:r>
              <a:rPr lang="tr-TR" sz="1200" dirty="0"/>
              <a:t> ve alüminyum yüzeylere temas </a:t>
            </a:r>
            <a:r>
              <a:rPr lang="tr-TR" sz="1200" dirty="0" smtClean="0"/>
              <a:t>ettirilmemelidir.</a:t>
            </a:r>
          </a:p>
          <a:p>
            <a:pPr algn="l" fontAlgn="base"/>
            <a:r>
              <a:rPr lang="tr-TR" sz="1600" b="1" dirty="0" smtClean="0">
                <a:solidFill>
                  <a:srgbClr val="FF0000"/>
                </a:solidFill>
              </a:rPr>
              <a:t>Kullanım </a:t>
            </a:r>
            <a:r>
              <a:rPr lang="tr-TR" sz="1600" b="1" dirty="0">
                <a:solidFill>
                  <a:srgbClr val="FF0000"/>
                </a:solidFill>
              </a:rPr>
              <a:t>Şekli</a:t>
            </a: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Plus(%21), Hemodiyaliz cihazlarının dezenfeksiyon pipetinden, otomatik olarak çekilerek kullanılır. 1/20 oranında (%5) kullanılması önerilir. </a:t>
            </a:r>
            <a:r>
              <a:rPr lang="tr-TR" sz="1200" dirty="0" err="1"/>
              <a:t>pH</a:t>
            </a:r>
            <a:r>
              <a:rPr lang="tr-TR" sz="1200" dirty="0"/>
              <a:t> değeri 1-3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Kimyasal İçerik</a:t>
            </a:r>
          </a:p>
          <a:p>
            <a:pPr algn="l" fontAlgn="base"/>
            <a:r>
              <a:rPr lang="tr-TR" sz="1200" dirty="0"/>
              <a:t>%21 Sitrik asit </a:t>
            </a:r>
            <a:r>
              <a:rPr lang="tr-TR" sz="1200" dirty="0" err="1"/>
              <a:t>monohidrat</a:t>
            </a:r>
            <a:r>
              <a:rPr lang="tr-TR" sz="1200" dirty="0"/>
              <a:t>, %2,5 Malik asit, %2,5 Laktik asit ve </a:t>
            </a:r>
            <a:r>
              <a:rPr lang="tr-TR" sz="1200" dirty="0" err="1"/>
              <a:t>Deiyonize</a:t>
            </a:r>
            <a:r>
              <a:rPr lang="tr-TR" sz="1200" dirty="0"/>
              <a:t> su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Mikrobiyolojik Etkisi</a:t>
            </a:r>
          </a:p>
          <a:p>
            <a:pPr algn="l" fontAlgn="base"/>
            <a:r>
              <a:rPr lang="tr-TR" sz="1200" dirty="0" err="1"/>
              <a:t>Bakterisid</a:t>
            </a:r>
            <a:r>
              <a:rPr lang="tr-TR" sz="1200" dirty="0"/>
              <a:t>, </a:t>
            </a:r>
            <a:r>
              <a:rPr lang="tr-TR" sz="1200" dirty="0" err="1"/>
              <a:t>Virüsid</a:t>
            </a:r>
            <a:r>
              <a:rPr lang="tr-TR" sz="1200" dirty="0"/>
              <a:t>, </a:t>
            </a:r>
            <a:r>
              <a:rPr lang="tr-TR" sz="1200" dirty="0" err="1"/>
              <a:t>Fungusid</a:t>
            </a:r>
            <a:r>
              <a:rPr lang="tr-TR" sz="1200" dirty="0"/>
              <a:t>, </a:t>
            </a:r>
            <a:r>
              <a:rPr lang="tr-TR" sz="1200" dirty="0" err="1"/>
              <a:t>Tüberkülosid</a:t>
            </a:r>
            <a:r>
              <a:rPr lang="tr-TR" sz="1200" dirty="0"/>
              <a:t>, </a:t>
            </a:r>
            <a:r>
              <a:rPr lang="tr-TR" sz="1200" dirty="0" err="1"/>
              <a:t>Mikobakterisid</a:t>
            </a:r>
            <a:endParaRPr lang="tr-TR" sz="1200" dirty="0"/>
          </a:p>
          <a:p>
            <a:pPr algn="l"/>
            <a:endParaRPr lang="tr-TR" sz="1200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tr-TR" dirty="0"/>
              <a:t>DERCITRO </a:t>
            </a:r>
            <a:r>
              <a:rPr lang="tr-TR" dirty="0" smtClean="0"/>
              <a:t>PLUS</a:t>
            </a:r>
            <a:endParaRPr lang="tr-TR" dirty="0"/>
          </a:p>
        </p:txBody>
      </p:sp>
      <p:pic>
        <p:nvPicPr>
          <p:cNvPr id="6146" name="Picture 2" descr="http://www.derenilac.com/wp-content/uploads/2017/02/dercitro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7764" y="1532314"/>
            <a:ext cx="2061713" cy="204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2" y="213472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715" y="250939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7764" y="5184474"/>
            <a:ext cx="2254106" cy="72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34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140001" y="1702075"/>
            <a:ext cx="10810874" cy="4324606"/>
          </a:xfrm>
        </p:spPr>
        <p:txBody>
          <a:bodyPr/>
          <a:lstStyle/>
          <a:p>
            <a:pPr algn="l" fontAlgn="base"/>
            <a:r>
              <a:rPr lang="tr-TR" sz="1200" dirty="0"/>
              <a:t>• Sitrik Asit </a:t>
            </a:r>
            <a:r>
              <a:rPr lang="tr-TR" sz="1200" dirty="0" err="1"/>
              <a:t>Monohidrat</a:t>
            </a:r>
            <a:r>
              <a:rPr lang="tr-TR" sz="1200" dirty="0"/>
              <a:t> tabanlı çözüm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Aldehitsiz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Fenolsüz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Geri dönüşümlü</a:t>
            </a:r>
            <a:br>
              <a:rPr lang="tr-TR" sz="1200" dirty="0"/>
            </a:br>
            <a:r>
              <a:rPr lang="tr-TR" sz="1200" dirty="0"/>
              <a:t>• Karıştırma gerektirmez</a:t>
            </a:r>
            <a:br>
              <a:rPr lang="tr-TR" sz="1200" dirty="0"/>
            </a:br>
            <a:r>
              <a:rPr lang="tr-TR" sz="1200" dirty="0"/>
              <a:t>• 5 dakika içinde </a:t>
            </a:r>
            <a:r>
              <a:rPr lang="tr-TR" sz="1200" dirty="0" err="1"/>
              <a:t>antimikrobiyal</a:t>
            </a:r>
            <a:r>
              <a:rPr lang="tr-TR" sz="1200" dirty="0"/>
              <a:t> aktivite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Gambro</a:t>
            </a:r>
            <a:r>
              <a:rPr lang="tr-TR" sz="1200" dirty="0"/>
              <a:t> marka hemodiyaliz makinesi için uygundur</a:t>
            </a:r>
            <a:br>
              <a:rPr lang="tr-TR" sz="1200" dirty="0"/>
            </a:br>
            <a:r>
              <a:rPr lang="tr-TR" sz="1200" dirty="0"/>
              <a:t>• Malzemeler ile geniş uyumluluk</a:t>
            </a:r>
            <a:br>
              <a:rPr lang="tr-TR" sz="1200" dirty="0"/>
            </a:br>
            <a:r>
              <a:rPr lang="tr-TR" sz="1200" dirty="0"/>
              <a:t>• Renksiz</a:t>
            </a:r>
            <a:br>
              <a:rPr lang="tr-TR" sz="1200" dirty="0"/>
            </a:br>
            <a:r>
              <a:rPr lang="tr-TR" sz="1200" dirty="0"/>
              <a:t>• Kokusuz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Kullanım Alanı ve Amacı</a:t>
            </a: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 (%30), hemodiyaliz işlemi sırasında, hemodiyaliz cihazı jeneratörü ve devrelerinde oluşan organik ve inorganik atıkların temizliğini, </a:t>
            </a:r>
            <a:r>
              <a:rPr lang="tr-TR" sz="1200" dirty="0" err="1"/>
              <a:t>dekalsi</a:t>
            </a:r>
            <a:r>
              <a:rPr lang="tr-TR" sz="1200" dirty="0"/>
              <a:t> </a:t>
            </a:r>
            <a:r>
              <a:rPr lang="tr-TR" sz="1200" dirty="0" err="1"/>
              <a:t>kasyonunu</a:t>
            </a:r>
            <a:r>
              <a:rPr lang="tr-TR" sz="1200" dirty="0"/>
              <a:t> ve dezenfeksiyonunu sağlar. Paslanmaz çelik, cam, plastik malzeme ve seramik yüzeylerle uyumludur. </a:t>
            </a:r>
            <a:r>
              <a:rPr lang="tr-TR" sz="1200" dirty="0" err="1"/>
              <a:t>Pleksiglas</a:t>
            </a:r>
            <a:r>
              <a:rPr lang="tr-TR" sz="1200" dirty="0"/>
              <a:t> ve alüminyum yüzeylere temas ettirilmemelidir.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Kullanım Şekli</a:t>
            </a:r>
            <a:endParaRPr lang="tr-TR" sz="1600" dirty="0">
              <a:solidFill>
                <a:srgbClr val="FF0000"/>
              </a:solidFill>
            </a:endParaRP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Plus(%30), hemodiyaliz cihazlarının dezenfeksiyon pipetinden otomatik olarak çekilerek kullanılır. Hemodiyaliz makinesi üreticisinin kullanım tavsiyesine uyunuz.</a:t>
            </a:r>
            <a:br>
              <a:rPr lang="tr-TR" sz="1200" dirty="0"/>
            </a:br>
            <a:r>
              <a:rPr lang="tr-TR" sz="1200" dirty="0" err="1"/>
              <a:t>pH</a:t>
            </a:r>
            <a:r>
              <a:rPr lang="tr-TR" sz="1200" dirty="0"/>
              <a:t> değeri 1-3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Kimyasal İçerik</a:t>
            </a:r>
            <a:endParaRPr lang="tr-TR" sz="1600" dirty="0">
              <a:solidFill>
                <a:srgbClr val="FF0000"/>
              </a:solidFill>
            </a:endParaRPr>
          </a:p>
          <a:p>
            <a:pPr algn="l" fontAlgn="base"/>
            <a:r>
              <a:rPr lang="tr-TR" sz="1200" dirty="0"/>
              <a:t>%30 Sitrik asit </a:t>
            </a:r>
            <a:r>
              <a:rPr lang="tr-TR" sz="1200" dirty="0" err="1"/>
              <a:t>monohidrat</a:t>
            </a:r>
            <a:r>
              <a:rPr lang="tr-TR" sz="1200" dirty="0"/>
              <a:t> ve </a:t>
            </a:r>
            <a:r>
              <a:rPr lang="tr-TR" sz="1200" dirty="0" err="1"/>
              <a:t>Deiyonize</a:t>
            </a:r>
            <a:r>
              <a:rPr lang="tr-TR" sz="1200" dirty="0"/>
              <a:t> su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Mikrobiyolojik Etkisi</a:t>
            </a:r>
            <a:endParaRPr lang="tr-TR" sz="1600" dirty="0">
              <a:solidFill>
                <a:srgbClr val="FF0000"/>
              </a:solidFill>
            </a:endParaRPr>
          </a:p>
          <a:p>
            <a:pPr algn="l" fontAlgn="base"/>
            <a:r>
              <a:rPr lang="tr-TR" sz="1200" dirty="0" err="1"/>
              <a:t>Bakterisid</a:t>
            </a:r>
            <a:r>
              <a:rPr lang="tr-TR" sz="1200" dirty="0"/>
              <a:t>, </a:t>
            </a:r>
            <a:r>
              <a:rPr lang="tr-TR" sz="1200" dirty="0" err="1"/>
              <a:t>Virüsid</a:t>
            </a:r>
            <a:r>
              <a:rPr lang="tr-TR" sz="1200" dirty="0"/>
              <a:t>, </a:t>
            </a:r>
            <a:r>
              <a:rPr lang="tr-TR" sz="1200" dirty="0" err="1"/>
              <a:t>Fungusid</a:t>
            </a:r>
            <a:r>
              <a:rPr lang="tr-TR" sz="1200" dirty="0"/>
              <a:t>, </a:t>
            </a:r>
            <a:r>
              <a:rPr lang="tr-TR" sz="1200" dirty="0" err="1"/>
              <a:t>Tüberkülosid</a:t>
            </a:r>
            <a:r>
              <a:rPr lang="tr-TR" sz="1200" dirty="0"/>
              <a:t>, </a:t>
            </a:r>
            <a:r>
              <a:rPr lang="tr-TR" sz="1200" dirty="0" err="1"/>
              <a:t>Mikobakterisid</a:t>
            </a:r>
            <a:endParaRPr lang="tr-TR" sz="1200" dirty="0"/>
          </a:p>
          <a:p>
            <a:pPr algn="l"/>
            <a:endParaRPr lang="tr-TR" sz="1200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tr-TR" dirty="0"/>
              <a:t>DERCITRO PLUS %</a:t>
            </a:r>
            <a:r>
              <a:rPr lang="tr-TR" dirty="0" smtClean="0"/>
              <a:t>30</a:t>
            </a:r>
            <a:endParaRPr lang="tr-TR" dirty="0"/>
          </a:p>
        </p:txBody>
      </p:sp>
      <p:pic>
        <p:nvPicPr>
          <p:cNvPr id="7170" name="Picture 2" descr="http://www.derenilac.com/wp-content/uploads/2017/02/dercitro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776" y="1535503"/>
            <a:ext cx="1940943" cy="1940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2" y="213472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715" y="250939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6776" y="5218981"/>
            <a:ext cx="2155263" cy="672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870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183131" y="1684818"/>
            <a:ext cx="10810874" cy="4324606"/>
          </a:xfrm>
        </p:spPr>
        <p:txBody>
          <a:bodyPr/>
          <a:lstStyle/>
          <a:p>
            <a:pPr algn="l" fontAlgn="base"/>
            <a:r>
              <a:rPr lang="tr-TR" sz="1200" dirty="0"/>
              <a:t>• Sitrik Asit </a:t>
            </a:r>
            <a:r>
              <a:rPr lang="tr-TR" sz="1200" dirty="0" err="1"/>
              <a:t>Monohidrat</a:t>
            </a:r>
            <a:r>
              <a:rPr lang="tr-TR" sz="1200" dirty="0"/>
              <a:t> tabanlı çözüm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Aldehitsiz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Fenolsüz</a:t>
            </a:r>
            <a:r>
              <a:rPr lang="tr-TR" sz="1200" dirty="0"/>
              <a:t/>
            </a:r>
            <a:br>
              <a:rPr lang="tr-TR" sz="1200" dirty="0"/>
            </a:br>
            <a:r>
              <a:rPr lang="tr-TR" sz="1200" dirty="0"/>
              <a:t>• Geri dönüşümlü</a:t>
            </a:r>
            <a:br>
              <a:rPr lang="tr-TR" sz="1200" dirty="0"/>
            </a:br>
            <a:r>
              <a:rPr lang="tr-TR" sz="1200" dirty="0"/>
              <a:t>• Karıştırma gerektirmez</a:t>
            </a:r>
            <a:br>
              <a:rPr lang="tr-TR" sz="1200" dirty="0"/>
            </a:br>
            <a:r>
              <a:rPr lang="tr-TR" sz="1200" dirty="0"/>
              <a:t>• 5 dakika içinde </a:t>
            </a:r>
            <a:r>
              <a:rPr lang="tr-TR" sz="1200" dirty="0" err="1"/>
              <a:t>antimikrobiyal</a:t>
            </a:r>
            <a:r>
              <a:rPr lang="tr-TR" sz="1200" dirty="0"/>
              <a:t> aktivite</a:t>
            </a:r>
            <a:br>
              <a:rPr lang="tr-TR" sz="1200" dirty="0"/>
            </a:br>
            <a:r>
              <a:rPr lang="tr-TR" sz="1200" dirty="0"/>
              <a:t>• </a:t>
            </a:r>
            <a:r>
              <a:rPr lang="tr-TR" sz="1200" dirty="0" err="1"/>
              <a:t>Braun</a:t>
            </a:r>
            <a:r>
              <a:rPr lang="tr-TR" sz="1200" dirty="0"/>
              <a:t> marka hemodiyaliz makinesi için uygundur</a:t>
            </a:r>
            <a:br>
              <a:rPr lang="tr-TR" sz="1200" dirty="0"/>
            </a:br>
            <a:r>
              <a:rPr lang="tr-TR" sz="1200" dirty="0"/>
              <a:t>• Malzemeler ile geniş uyumluluk</a:t>
            </a:r>
            <a:br>
              <a:rPr lang="tr-TR" sz="1200" dirty="0"/>
            </a:br>
            <a:r>
              <a:rPr lang="tr-TR" sz="1200" dirty="0"/>
              <a:t>• Renksiz</a:t>
            </a:r>
            <a:br>
              <a:rPr lang="tr-TR" sz="1200" dirty="0"/>
            </a:br>
            <a:r>
              <a:rPr lang="tr-TR" sz="1200" dirty="0"/>
              <a:t>• Kokusuz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Kullanım Alanı ve Amacı</a:t>
            </a: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 (%50), Hemodiyaliz işlemi sırasında, hemodiyaliz cihazı jeneratörü ve devrelerinde oluşan organik ve inorganik atıkların temizliğini, </a:t>
            </a:r>
            <a:r>
              <a:rPr lang="tr-TR" sz="1200" dirty="0" err="1"/>
              <a:t>dekalsi</a:t>
            </a:r>
            <a:r>
              <a:rPr lang="tr-TR" sz="1200" dirty="0"/>
              <a:t> </a:t>
            </a:r>
            <a:r>
              <a:rPr lang="tr-TR" sz="1200" dirty="0" err="1"/>
              <a:t>kasyonunu</a:t>
            </a:r>
            <a:r>
              <a:rPr lang="tr-TR" sz="1200" dirty="0"/>
              <a:t> ve dezenfeksiyonunu sağlar. Paslanmaz çelik, cam, plastik malzeme ve seramik yüzeylerle uyumludur. </a:t>
            </a:r>
            <a:r>
              <a:rPr lang="tr-TR" sz="1200" dirty="0" err="1"/>
              <a:t>Pleksiglas</a:t>
            </a:r>
            <a:r>
              <a:rPr lang="tr-TR" sz="1200" dirty="0"/>
              <a:t> ve alüminyum yüzeylere temas ettirilmemelidir.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Kullanım Şekli</a:t>
            </a:r>
          </a:p>
          <a:p>
            <a:pPr algn="l" fontAlgn="base"/>
            <a:r>
              <a:rPr lang="tr-TR" sz="1200" dirty="0" err="1"/>
              <a:t>Dercitro</a:t>
            </a:r>
            <a:r>
              <a:rPr lang="tr-TR" sz="1200" dirty="0"/>
              <a:t> Plus (%50), hemodiyaliz cihazlarının dezenfeksiyon pipetinden otomatik olarak çekilerek kullanılır. Hemodiyaliz makinesi üreticisinin kullanım tavsiyesine uyunuz.</a:t>
            </a:r>
            <a:br>
              <a:rPr lang="tr-TR" sz="1200" dirty="0"/>
            </a:br>
            <a:r>
              <a:rPr lang="tr-TR" sz="1200" dirty="0" err="1"/>
              <a:t>pH</a:t>
            </a:r>
            <a:r>
              <a:rPr lang="tr-TR" sz="1200" dirty="0"/>
              <a:t> değeri 1-3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Kimyasal İçerik</a:t>
            </a:r>
          </a:p>
          <a:p>
            <a:pPr algn="l" fontAlgn="base"/>
            <a:r>
              <a:rPr lang="tr-TR" sz="1200" dirty="0"/>
              <a:t>%50 Sitrik asit </a:t>
            </a:r>
            <a:r>
              <a:rPr lang="tr-TR" sz="1200" dirty="0" err="1"/>
              <a:t>monohidrat</a:t>
            </a:r>
            <a:r>
              <a:rPr lang="tr-TR" sz="1200" dirty="0"/>
              <a:t> ve </a:t>
            </a:r>
            <a:r>
              <a:rPr lang="tr-TR" sz="1200" dirty="0" err="1"/>
              <a:t>Deiyonize</a:t>
            </a:r>
            <a:r>
              <a:rPr lang="tr-TR" sz="1200" dirty="0"/>
              <a:t> su.</a:t>
            </a:r>
          </a:p>
          <a:p>
            <a:pPr algn="l" fontAlgn="base"/>
            <a:r>
              <a:rPr lang="tr-TR" sz="1600" b="1" dirty="0">
                <a:solidFill>
                  <a:srgbClr val="FF0000"/>
                </a:solidFill>
              </a:rPr>
              <a:t>Mikrobiyolojik Etkisi</a:t>
            </a:r>
          </a:p>
          <a:p>
            <a:pPr algn="l" fontAlgn="base"/>
            <a:r>
              <a:rPr lang="tr-TR" sz="1200" dirty="0" err="1"/>
              <a:t>Bakterisid</a:t>
            </a:r>
            <a:r>
              <a:rPr lang="tr-TR" sz="1200" dirty="0"/>
              <a:t>, </a:t>
            </a:r>
            <a:r>
              <a:rPr lang="tr-TR" sz="1200" dirty="0" err="1"/>
              <a:t>Virüsid</a:t>
            </a:r>
            <a:r>
              <a:rPr lang="tr-TR" sz="1200" dirty="0"/>
              <a:t>, </a:t>
            </a:r>
            <a:r>
              <a:rPr lang="tr-TR" sz="1200" dirty="0" err="1"/>
              <a:t>Fungusid</a:t>
            </a:r>
            <a:r>
              <a:rPr lang="tr-TR" sz="1200" dirty="0"/>
              <a:t>, </a:t>
            </a:r>
            <a:r>
              <a:rPr lang="tr-TR" sz="1200" dirty="0" err="1"/>
              <a:t>Tüberkülosid</a:t>
            </a:r>
            <a:r>
              <a:rPr lang="tr-TR" sz="1200" dirty="0"/>
              <a:t>, </a:t>
            </a:r>
            <a:r>
              <a:rPr lang="tr-TR" sz="1200" dirty="0" err="1"/>
              <a:t>Mikobakterisid</a:t>
            </a:r>
            <a:endParaRPr lang="tr-TR" sz="1200" dirty="0"/>
          </a:p>
          <a:p>
            <a:pPr algn="l"/>
            <a:endParaRPr lang="tr-TR" sz="1200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tr-TR" dirty="0"/>
              <a:t>DERCITRO PLUS %</a:t>
            </a:r>
            <a:r>
              <a:rPr lang="tr-TR" dirty="0" smtClean="0"/>
              <a:t>50</a:t>
            </a:r>
            <a:endParaRPr lang="tr-TR" dirty="0"/>
          </a:p>
        </p:txBody>
      </p:sp>
      <p:pic>
        <p:nvPicPr>
          <p:cNvPr id="8194" name="Picture 2" descr="http://www.derenilac.com/wp-content/uploads/2017/02/dercitro5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96390" y="1552756"/>
            <a:ext cx="2091246" cy="1957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92" y="213472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Citric acid - Wikipedi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715" y="250939"/>
            <a:ext cx="1754324" cy="10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709" y="5253189"/>
            <a:ext cx="2133330" cy="6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7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 err="1" smtClean="0"/>
              <a:t>Antimikrobiyal</a:t>
            </a:r>
            <a:r>
              <a:rPr lang="tr-TR" dirty="0" smtClean="0"/>
              <a:t> </a:t>
            </a:r>
            <a:r>
              <a:rPr lang="tr-TR" dirty="0"/>
              <a:t>spektrumu geniş olmalı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Kısa sürede etki etmeli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Organik madde varlığında etki sürmeli, artıkları </a:t>
            </a:r>
            <a:r>
              <a:rPr lang="tr-TR" dirty="0" err="1"/>
              <a:t>fikse</a:t>
            </a:r>
            <a:r>
              <a:rPr lang="tr-TR" dirty="0"/>
              <a:t> etmemeli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Materyal uyumu iyi olmalı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Hasta, sağlık çalışanı ve </a:t>
            </a:r>
            <a:r>
              <a:rPr lang="tr-TR" dirty="0" smtClean="0"/>
              <a:t>çevreye </a:t>
            </a:r>
            <a:r>
              <a:rPr lang="tr-TR" dirty="0"/>
              <a:t>zararı olmamalı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Ucuz olmalı</a:t>
            </a: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İdeal dezenfektan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8709" y="5253189"/>
            <a:ext cx="2133330" cy="647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728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YER - YÜZEY TEMİZLİK VE DEZENFEKSİYONU</a:t>
            </a:r>
          </a:p>
        </p:txBody>
      </p:sp>
      <p:sp>
        <p:nvSpPr>
          <p:cNvPr id="7" name="Metin kutusu 6"/>
          <p:cNvSpPr txBox="1"/>
          <p:nvPr/>
        </p:nvSpPr>
        <p:spPr>
          <a:xfrm>
            <a:off x="10127386" y="5719530"/>
            <a:ext cx="1943161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800" dirty="0">
                <a:solidFill>
                  <a:srgbClr val="FF0000"/>
                </a:solidFill>
              </a:rPr>
              <a:t>Sterilizasyon Dezenfeksiyon Rehberi, 2019</a:t>
            </a:r>
          </a:p>
        </p:txBody>
      </p:sp>
      <p:sp>
        <p:nvSpPr>
          <p:cNvPr id="2" name="Metin kutusu 1"/>
          <p:cNvSpPr txBox="1"/>
          <p:nvPr/>
        </p:nvSpPr>
        <p:spPr>
          <a:xfrm>
            <a:off x="2009955" y="167352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tr-TR" dirty="0"/>
          </a:p>
        </p:txBody>
      </p:sp>
      <p:sp>
        <p:nvSpPr>
          <p:cNvPr id="8" name="İçerik Yer Tutucusu 1"/>
          <p:cNvSpPr>
            <a:spLocks noGrp="1"/>
          </p:cNvSpPr>
          <p:nvPr>
            <p:ph idx="10"/>
          </p:nvPr>
        </p:nvSpPr>
        <p:spPr>
          <a:xfrm>
            <a:off x="258792" y="1512276"/>
            <a:ext cx="5394661" cy="4360985"/>
          </a:xfrm>
        </p:spPr>
        <p:txBody>
          <a:bodyPr/>
          <a:lstStyle/>
          <a:p>
            <a:pPr algn="l"/>
            <a:r>
              <a:rPr lang="tr-TR" sz="2000" dirty="0" smtClean="0"/>
              <a:t>     </a:t>
            </a:r>
            <a:r>
              <a:rPr lang="tr-TR" sz="1600" dirty="0" smtClean="0"/>
              <a:t>Hasta </a:t>
            </a:r>
            <a:r>
              <a:rPr lang="tr-TR" sz="1600" dirty="0"/>
              <a:t>çevresinin hastane enfeksiyonlarındaki önemi yıllardır tartışılan bir konudur. Hastane enfeksiyonlarının %20-40’ında kaynak sağlık çalışanlarının elleridir. Sağlık çalışanlarının elleri ya hastaya direkt temas sırasında ya da </a:t>
            </a:r>
            <a:r>
              <a:rPr lang="tr-TR" sz="1600" dirty="0" err="1"/>
              <a:t>kontamine</a:t>
            </a:r>
            <a:r>
              <a:rPr lang="tr-TR" sz="1600" dirty="0"/>
              <a:t> çevre yüzeylere temas ile </a:t>
            </a:r>
            <a:r>
              <a:rPr lang="tr-TR" sz="1600" dirty="0" err="1"/>
              <a:t>kontamine</a:t>
            </a:r>
            <a:r>
              <a:rPr lang="tr-TR" sz="1600" dirty="0"/>
              <a:t> olmaktadır. Sağlık kuruluşlarında yüzey </a:t>
            </a:r>
            <a:r>
              <a:rPr lang="tr-TR" sz="1600" dirty="0" err="1"/>
              <a:t>dekontaminasyonu</a:t>
            </a:r>
            <a:r>
              <a:rPr lang="tr-TR" sz="1600" dirty="0"/>
              <a:t> el hijyeni ile birlikte sağlanmalıdır. Hastane enfeksiyonların gelişmesinde daha nadir olarak hastanın </a:t>
            </a:r>
            <a:r>
              <a:rPr lang="tr-TR" sz="1600" dirty="0" err="1"/>
              <a:t>kontamine</a:t>
            </a:r>
            <a:r>
              <a:rPr lang="tr-TR" sz="1600" dirty="0"/>
              <a:t> çevresel yüzeylere temas sonucu </a:t>
            </a:r>
            <a:r>
              <a:rPr lang="tr-TR" sz="1600" dirty="0" err="1"/>
              <a:t>kolonize</a:t>
            </a:r>
            <a:r>
              <a:rPr lang="tr-TR" sz="1600" dirty="0"/>
              <a:t> olması da bir faktör olabilir. Hastanın temas ettiği tüm yüzeyler hastadaki mikroorganizmalarla </a:t>
            </a:r>
            <a:r>
              <a:rPr lang="tr-TR" sz="1600" dirty="0" err="1"/>
              <a:t>kontamine</a:t>
            </a:r>
            <a:r>
              <a:rPr lang="tr-TR" sz="1600" dirty="0"/>
              <a:t> olur ancak bu </a:t>
            </a:r>
            <a:r>
              <a:rPr lang="tr-TR" sz="1600" dirty="0" err="1"/>
              <a:t>kontaminasyonun</a:t>
            </a:r>
            <a:r>
              <a:rPr lang="tr-TR" sz="1600" dirty="0"/>
              <a:t> veya bulaşın ne sıklıkla gerçekleştiği ya da bulaşın ne sıklıkla enfeksiyonla sonuçlandığı konusunda bilgiler sınırlıdır. Bununla birlikte hastane enfeksiyonlarının %15-20’sinde çevresel yüzeylerin rol oynadığı tahmin edilmektedir. </a:t>
            </a:r>
            <a:endParaRPr lang="tr-TR" sz="1600" dirty="0" smtClean="0"/>
          </a:p>
          <a:p>
            <a:pPr algn="l"/>
            <a:r>
              <a:rPr lang="tr-TR" sz="1600" dirty="0"/>
              <a:t> </a:t>
            </a:r>
            <a:r>
              <a:rPr lang="tr-TR" sz="1600" dirty="0" smtClean="0"/>
              <a:t>    Mikroorganizmaların </a:t>
            </a:r>
            <a:r>
              <a:rPr lang="tr-TR" sz="1600" dirty="0"/>
              <a:t>cansız yüzeylerde canlı kalma süreleri ve bulaş için gerekli </a:t>
            </a:r>
            <a:r>
              <a:rPr lang="tr-TR" sz="1600" dirty="0" err="1"/>
              <a:t>enfektif</a:t>
            </a:r>
            <a:r>
              <a:rPr lang="tr-TR" sz="1600" dirty="0"/>
              <a:t> dozları Tablo 2’de </a:t>
            </a:r>
            <a:r>
              <a:rPr lang="tr-TR" sz="1600" dirty="0" smtClean="0"/>
              <a:t>görülmektedir.</a:t>
            </a:r>
            <a:endParaRPr lang="tr-TR" sz="1600" i="1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/>
          <a:srcRect l="42195" t="43932" r="27612" b="35279"/>
          <a:stretch/>
        </p:blipFill>
        <p:spPr>
          <a:xfrm>
            <a:off x="6494884" y="2792958"/>
            <a:ext cx="5521569" cy="2138557"/>
          </a:xfrm>
          <a:prstGeom prst="rect">
            <a:avLst/>
          </a:prstGeom>
        </p:spPr>
      </p:pic>
      <p:sp>
        <p:nvSpPr>
          <p:cNvPr id="9" name="Metin kutusu 8"/>
          <p:cNvSpPr txBox="1"/>
          <p:nvPr/>
        </p:nvSpPr>
        <p:spPr>
          <a:xfrm>
            <a:off x="6178692" y="4931515"/>
            <a:ext cx="61539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1200" b="1" i="1" dirty="0"/>
              <a:t>Tablo </a:t>
            </a:r>
            <a:r>
              <a:rPr lang="tr-TR" sz="1200" b="1" i="1" dirty="0" smtClean="0"/>
              <a:t>1. </a:t>
            </a:r>
            <a:r>
              <a:rPr lang="tr-TR" sz="1200" b="1" i="1" dirty="0"/>
              <a:t>Çeşitli </a:t>
            </a:r>
            <a:r>
              <a:rPr lang="tr-TR" sz="1200" b="1" i="1" dirty="0" err="1"/>
              <a:t>mikrorganizmaların</a:t>
            </a:r>
            <a:r>
              <a:rPr lang="tr-TR" sz="1200" b="1" i="1" dirty="0"/>
              <a:t> cansız yüzeylerde canlı </a:t>
            </a:r>
            <a:r>
              <a:rPr lang="tr-TR" sz="1200" b="1" i="1" dirty="0" smtClean="0"/>
              <a:t>kalma süreleri </a:t>
            </a:r>
            <a:r>
              <a:rPr lang="tr-TR" sz="1200" b="1" i="1" dirty="0"/>
              <a:t>ve </a:t>
            </a:r>
            <a:endParaRPr lang="tr-TR" sz="1200" b="1" i="1" dirty="0" smtClean="0"/>
          </a:p>
          <a:p>
            <a:pPr algn="ctr"/>
            <a:r>
              <a:rPr lang="tr-TR" sz="1200" b="1" i="1" dirty="0" smtClean="0"/>
              <a:t>bulaş </a:t>
            </a:r>
            <a:r>
              <a:rPr lang="tr-TR" sz="1200" b="1" i="1" dirty="0"/>
              <a:t>için gerekli </a:t>
            </a:r>
            <a:r>
              <a:rPr lang="tr-TR" sz="1200" b="1" i="1" dirty="0" err="1"/>
              <a:t>enfektif</a:t>
            </a:r>
            <a:r>
              <a:rPr lang="tr-TR" sz="1200" b="1" i="1" dirty="0"/>
              <a:t> dozları (KOB: koloni oluşturan birim)</a:t>
            </a:r>
          </a:p>
        </p:txBody>
      </p:sp>
      <p:sp>
        <p:nvSpPr>
          <p:cNvPr id="10" name="Sağ Ok 9"/>
          <p:cNvSpPr/>
          <p:nvPr/>
        </p:nvSpPr>
        <p:spPr>
          <a:xfrm>
            <a:off x="5653453" y="3418066"/>
            <a:ext cx="735258" cy="527538"/>
          </a:xfrm>
          <a:prstGeom prst="right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6566128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Objelerin </a:t>
            </a:r>
            <a:r>
              <a:rPr lang="tr-TR" dirty="0" smtClean="0"/>
              <a:t>temizliği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Organik ve inorganik madde yükü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 err="1"/>
              <a:t>Mikrobiyal</a:t>
            </a:r>
            <a:r>
              <a:rPr lang="tr-TR" dirty="0"/>
              <a:t> </a:t>
            </a:r>
            <a:r>
              <a:rPr lang="tr-TR" dirty="0" err="1"/>
              <a:t>kontaminasyonun</a:t>
            </a:r>
            <a:r>
              <a:rPr lang="tr-TR" dirty="0"/>
              <a:t> tipi ve </a:t>
            </a:r>
            <a:r>
              <a:rPr lang="tr-TR" dirty="0" smtClean="0"/>
              <a:t>yoğunluğu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Dezenfektanın/</a:t>
            </a:r>
            <a:r>
              <a:rPr lang="tr-TR" dirty="0" err="1" smtClean="0"/>
              <a:t>sterilizanın</a:t>
            </a:r>
            <a:r>
              <a:rPr lang="tr-TR" dirty="0" smtClean="0"/>
              <a:t> konsantrasyonu ve temas süresi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Tıbbi gerecin yapısı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Kuru-nemli oluşu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Ortamın ısısı ve nem </a:t>
            </a:r>
            <a:r>
              <a:rPr lang="tr-TR" dirty="0" smtClean="0"/>
              <a:t>oranı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 err="1" smtClean="0"/>
              <a:t>pH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Etkin Dezenfeksiyon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0416" y="4994694"/>
            <a:ext cx="2026399" cy="859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50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/>
              <a:t>Tıbbi gerecin kullanılacağı alan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 err="1"/>
              <a:t>Kontamine</a:t>
            </a:r>
            <a:r>
              <a:rPr lang="tr-TR" dirty="0"/>
              <a:t> eden mikroorganizma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Alet uyumu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Hasta, sağlık çalışanı ve çevreye etki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İş yükü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Maliyet</a:t>
            </a: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Dezenfektan seçimini etkileyen faktörler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3732" y="5063706"/>
            <a:ext cx="1555630" cy="7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131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502309" y="1529542"/>
            <a:ext cx="8443283" cy="4324606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Solüsyonun </a:t>
            </a:r>
            <a:r>
              <a:rPr lang="tr-TR" dirty="0"/>
              <a:t>üzerine hazırlandığı ve son kullanım tarihi, hazırlayan kişinin adının yazılması, günlük hazırlanıyorsa her gün değiştirilmeli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Dezenfektan solüsyon ürün güvenlik önlemleri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 err="1"/>
              <a:t>Material</a:t>
            </a:r>
            <a:r>
              <a:rPr lang="tr-TR" dirty="0"/>
              <a:t> </a:t>
            </a:r>
            <a:r>
              <a:rPr lang="tr-TR" dirty="0" err="1"/>
              <a:t>Safety</a:t>
            </a:r>
            <a:r>
              <a:rPr lang="tr-TR" dirty="0"/>
              <a:t> Data </a:t>
            </a:r>
            <a:r>
              <a:rPr lang="tr-TR" dirty="0" err="1"/>
              <a:t>Sheet</a:t>
            </a:r>
            <a:r>
              <a:rPr lang="tr-TR" dirty="0"/>
              <a:t> - MSDS)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Malzeme Güvenliği Veri Listesi – </a:t>
            </a:r>
            <a:r>
              <a:rPr lang="tr-TR" dirty="0" smtClean="0"/>
              <a:t>      MGVL  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Dezenfektan kullanımı: ipuçları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 rotWithShape="1">
          <a:blip r:embed="rId2"/>
          <a:srcRect l="1679" t="728" r="1205" b="-1"/>
          <a:stretch/>
        </p:blipFill>
        <p:spPr>
          <a:xfrm>
            <a:off x="8928340" y="1492370"/>
            <a:ext cx="2941607" cy="4361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420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Dezenfektan kullanımı: ipuçları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idx="10"/>
          </p:nvPr>
        </p:nvSpPr>
        <p:spPr>
          <a:xfrm>
            <a:off x="752475" y="1529543"/>
            <a:ext cx="10487744" cy="4324606"/>
          </a:xfrm>
        </p:spPr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/>
              <a:t>Dezenfektan doğru </a:t>
            </a:r>
            <a:r>
              <a:rPr lang="tr-TR" dirty="0" err="1"/>
              <a:t>sulandırımlarda</a:t>
            </a:r>
            <a:r>
              <a:rPr lang="tr-TR" dirty="0"/>
              <a:t> en iyi çalışırlar, 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Üretici </a:t>
            </a:r>
            <a:r>
              <a:rPr lang="tr-TR" dirty="0"/>
              <a:t>firma önerilerini dikkate alın! </a:t>
            </a: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err="1" smtClean="0"/>
              <a:t>Dilüe</a:t>
            </a:r>
            <a:r>
              <a:rPr lang="tr-TR" dirty="0" smtClean="0"/>
              <a:t> </a:t>
            </a:r>
            <a:r>
              <a:rPr lang="tr-TR" dirty="0"/>
              <a:t>edildikten sonra hızla </a:t>
            </a:r>
            <a:r>
              <a:rPr lang="tr-TR" dirty="0" err="1"/>
              <a:t>inaktive</a:t>
            </a:r>
            <a:r>
              <a:rPr lang="tr-TR" dirty="0"/>
              <a:t> olurlar, ç</a:t>
            </a:r>
            <a:r>
              <a:rPr lang="tr-TR" dirty="0" smtClean="0"/>
              <a:t>oğu aynı </a:t>
            </a:r>
            <a:r>
              <a:rPr lang="tr-TR" dirty="0"/>
              <a:t>gün içinde </a:t>
            </a:r>
            <a:r>
              <a:rPr lang="tr-TR" dirty="0" smtClean="0"/>
              <a:t>kullanılmalıdır,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Daime </a:t>
            </a:r>
            <a:r>
              <a:rPr lang="tr-TR" dirty="0"/>
              <a:t>temiz ve ayı bir kap içinde temiz su ile </a:t>
            </a:r>
            <a:r>
              <a:rPr lang="tr-TR" dirty="0" smtClean="0"/>
              <a:t>karıştırılmalıdır,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Personel </a:t>
            </a:r>
            <a:r>
              <a:rPr lang="tr-TR" dirty="0"/>
              <a:t>koruyucu ekipman daima ve uygun </a:t>
            </a:r>
            <a:r>
              <a:rPr lang="tr-TR" dirty="0" smtClean="0"/>
              <a:t>olarak kullanılmalıdır.</a:t>
            </a:r>
          </a:p>
          <a:p>
            <a:pPr algn="l"/>
            <a:endParaRPr lang="tr-TR" dirty="0"/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7975" y="5063706"/>
            <a:ext cx="1555630" cy="7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81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/>
              <a:t>Eğitimsiz personel tarafından kesinlikle </a:t>
            </a:r>
            <a:r>
              <a:rPr lang="tr-TR" dirty="0" smtClean="0"/>
              <a:t>hazırlanmamalıdır, 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Uygun olmayan kaplara koymak </a:t>
            </a:r>
            <a:r>
              <a:rPr lang="tr-TR" dirty="0" err="1" smtClean="0"/>
              <a:t>kontaminasyon</a:t>
            </a:r>
            <a:r>
              <a:rPr lang="tr-TR" dirty="0" smtClean="0"/>
              <a:t> riskini artırır,</a:t>
            </a:r>
          </a:p>
          <a:p>
            <a:pPr marL="342900" indent="-342900" algn="l">
              <a:buFont typeface="Wingdings" panose="05000000000000000000" pitchFamily="2" charset="2"/>
              <a:buChar char="v"/>
            </a:pPr>
            <a:endParaRPr lang="tr-TR" dirty="0" smtClean="0"/>
          </a:p>
          <a:p>
            <a:pPr marL="342900" indent="-342900" algn="l">
              <a:buFont typeface="Wingdings" panose="05000000000000000000" pitchFamily="2" charset="2"/>
              <a:buChar char="v"/>
            </a:pPr>
            <a:r>
              <a:rPr lang="tr-TR" dirty="0" smtClean="0"/>
              <a:t> </a:t>
            </a:r>
            <a:r>
              <a:rPr lang="tr-TR" dirty="0"/>
              <a:t>Önerilenden daha uzun süre kullanılması etkinlik azalmasına, daha kısa süre kullanılması maliyet artışına neden </a:t>
            </a:r>
            <a:r>
              <a:rPr lang="tr-TR" dirty="0" smtClean="0"/>
              <a:t>olur.</a:t>
            </a:r>
            <a:endParaRPr lang="tr-TR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Dezenfektan kullanımı: ipuçları</a:t>
            </a: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2217" y="5063706"/>
            <a:ext cx="1555630" cy="790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084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İçerik Yer Tutucusu 1"/>
          <p:cNvSpPr>
            <a:spLocks noGrp="1"/>
          </p:cNvSpPr>
          <p:nvPr>
            <p:ph idx="10"/>
          </p:nvPr>
        </p:nvSpPr>
        <p:spPr>
          <a:xfrm>
            <a:off x="391991" y="1282148"/>
            <a:ext cx="10810874" cy="4591114"/>
          </a:xfrm>
        </p:spPr>
        <p:txBody>
          <a:bodyPr/>
          <a:lstStyle/>
          <a:p>
            <a:pPr algn="l"/>
            <a:endParaRPr lang="tr-TR" sz="1100" b="1" dirty="0" smtClean="0"/>
          </a:p>
          <a:p>
            <a:pPr marL="342900" indent="-342900" algn="l">
              <a:buAutoNum type="arabicPeriod"/>
            </a:pPr>
            <a:r>
              <a:rPr lang="tr-TR" sz="1100" dirty="0" err="1" smtClean="0"/>
              <a:t>Berrie</a:t>
            </a:r>
            <a:r>
              <a:rPr lang="tr-TR" sz="1100" dirty="0" smtClean="0"/>
              <a:t> E, </a:t>
            </a:r>
            <a:r>
              <a:rPr lang="tr-TR" sz="1100" dirty="0" err="1" smtClean="0"/>
              <a:t>Andrews</a:t>
            </a:r>
            <a:r>
              <a:rPr lang="tr-TR" sz="1100" dirty="0" smtClean="0"/>
              <a:t> L, </a:t>
            </a:r>
            <a:r>
              <a:rPr lang="tr-TR" sz="1100" dirty="0" err="1" smtClean="0"/>
              <a:t>Yezli</a:t>
            </a:r>
            <a:r>
              <a:rPr lang="tr-TR" sz="1100" dirty="0" smtClean="0"/>
              <a:t> S, </a:t>
            </a:r>
            <a:r>
              <a:rPr lang="tr-TR" sz="1100" dirty="0" err="1" smtClean="0"/>
              <a:t>Otter</a:t>
            </a:r>
            <a:r>
              <a:rPr lang="tr-TR" sz="1100" dirty="0" smtClean="0"/>
              <a:t> JA. </a:t>
            </a:r>
            <a:r>
              <a:rPr lang="tr-TR" sz="1100" dirty="0" err="1" smtClean="0"/>
              <a:t>Hydrogen</a:t>
            </a:r>
            <a:r>
              <a:rPr lang="tr-TR" sz="1100" dirty="0" smtClean="0"/>
              <a:t> </a:t>
            </a:r>
            <a:r>
              <a:rPr lang="tr-TR" sz="1100" dirty="0" err="1" smtClean="0"/>
              <a:t>peroxide</a:t>
            </a:r>
            <a:r>
              <a:rPr lang="tr-TR" sz="1100" dirty="0" smtClean="0"/>
              <a:t> </a:t>
            </a:r>
            <a:r>
              <a:rPr lang="tr-TR" sz="1100" dirty="0" err="1" smtClean="0"/>
              <a:t>vapour</a:t>
            </a:r>
            <a:r>
              <a:rPr lang="tr-TR" sz="1100" dirty="0" smtClean="0"/>
              <a:t> (HPV) </a:t>
            </a:r>
            <a:r>
              <a:rPr lang="tr-TR" sz="1100" dirty="0" err="1" smtClean="0"/>
              <a:t>inactivation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adenovirus</a:t>
            </a:r>
            <a:r>
              <a:rPr lang="tr-TR" sz="1100" dirty="0" smtClean="0"/>
              <a:t>. </a:t>
            </a:r>
            <a:r>
              <a:rPr lang="tr-TR" sz="1100" dirty="0" err="1" smtClean="0"/>
              <a:t>Lett</a:t>
            </a:r>
            <a:r>
              <a:rPr lang="tr-TR" sz="1100" dirty="0" smtClean="0"/>
              <a:t> </a:t>
            </a:r>
            <a:r>
              <a:rPr lang="tr-TR" sz="1100" dirty="0" err="1" smtClean="0"/>
              <a:t>Appl</a:t>
            </a:r>
            <a:r>
              <a:rPr lang="tr-TR" sz="1100" dirty="0" smtClean="0"/>
              <a:t> </a:t>
            </a:r>
            <a:r>
              <a:rPr lang="tr-TR" sz="1100" dirty="0" err="1" smtClean="0"/>
              <a:t>Microbiol</a:t>
            </a:r>
            <a:r>
              <a:rPr lang="tr-TR" sz="1100" dirty="0" smtClean="0"/>
              <a:t> 2011; 52:555-558.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Boyce</a:t>
            </a:r>
            <a:r>
              <a:rPr lang="tr-TR" sz="1100" dirty="0" smtClean="0"/>
              <a:t> JM. Modern </a:t>
            </a:r>
            <a:r>
              <a:rPr lang="tr-TR" sz="1100" dirty="0" err="1" smtClean="0"/>
              <a:t>technologies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improving</a:t>
            </a:r>
            <a:r>
              <a:rPr lang="tr-TR" sz="1100" dirty="0" smtClean="0"/>
              <a:t> </a:t>
            </a:r>
            <a:r>
              <a:rPr lang="tr-TR" sz="1100" dirty="0" err="1" smtClean="0"/>
              <a:t>cleaning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disinfection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environmental</a:t>
            </a:r>
            <a:r>
              <a:rPr lang="tr-TR" sz="1100" dirty="0" smtClean="0"/>
              <a:t> </a:t>
            </a:r>
            <a:r>
              <a:rPr lang="tr-TR" sz="1100" dirty="0" err="1" smtClean="0"/>
              <a:t>surfaces</a:t>
            </a:r>
            <a:r>
              <a:rPr lang="tr-TR" sz="1100" dirty="0" smtClean="0"/>
              <a:t> in </a:t>
            </a:r>
            <a:r>
              <a:rPr lang="tr-TR" sz="1100" dirty="0" err="1" smtClean="0"/>
              <a:t>hospitals</a:t>
            </a:r>
            <a:r>
              <a:rPr lang="tr-TR" sz="1100" dirty="0" smtClean="0"/>
              <a:t>. </a:t>
            </a:r>
            <a:r>
              <a:rPr lang="tr-TR" sz="1100" dirty="0" err="1" smtClean="0"/>
              <a:t>Antimicrobial</a:t>
            </a:r>
            <a:r>
              <a:rPr lang="tr-TR" sz="1100" dirty="0" smtClean="0"/>
              <a:t> </a:t>
            </a:r>
            <a:r>
              <a:rPr lang="tr-TR" sz="1100" dirty="0" err="1" smtClean="0"/>
              <a:t>resistance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Infection</a:t>
            </a:r>
            <a:r>
              <a:rPr lang="tr-TR" sz="1100" dirty="0" smtClean="0"/>
              <a:t> </a:t>
            </a:r>
            <a:r>
              <a:rPr lang="tr-TR" sz="1100" dirty="0" err="1" smtClean="0"/>
              <a:t>control</a:t>
            </a:r>
            <a:r>
              <a:rPr lang="tr-TR" sz="1100" dirty="0" smtClean="0"/>
              <a:t>. 2016; S 10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Carling</a:t>
            </a:r>
            <a:r>
              <a:rPr lang="tr-TR" sz="1100" dirty="0" smtClean="0"/>
              <a:t> </a:t>
            </a:r>
            <a:r>
              <a:rPr lang="tr-TR" sz="1100" dirty="0" err="1" smtClean="0"/>
              <a:t>P.Methods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assessing</a:t>
            </a:r>
            <a:r>
              <a:rPr lang="tr-TR" sz="1100" dirty="0" smtClean="0"/>
              <a:t>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adequacy</a:t>
            </a:r>
            <a:r>
              <a:rPr lang="tr-TR" sz="1100" dirty="0" smtClean="0"/>
              <a:t> of </a:t>
            </a:r>
            <a:r>
              <a:rPr lang="tr-TR" sz="1100" dirty="0" err="1" smtClean="0"/>
              <a:t>practice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improving</a:t>
            </a:r>
            <a:r>
              <a:rPr lang="tr-TR" sz="1100" dirty="0" smtClean="0"/>
              <a:t> </a:t>
            </a:r>
            <a:r>
              <a:rPr lang="tr-TR" sz="1100" dirty="0" err="1" smtClean="0"/>
              <a:t>room</a:t>
            </a:r>
            <a:r>
              <a:rPr lang="tr-TR" sz="1100" dirty="0" smtClean="0"/>
              <a:t> </a:t>
            </a:r>
            <a:r>
              <a:rPr lang="tr-TR" sz="1100" dirty="0" err="1" smtClean="0"/>
              <a:t>disinfection</a:t>
            </a:r>
            <a:r>
              <a:rPr lang="tr-TR" sz="1100" dirty="0" smtClean="0"/>
              <a:t>. </a:t>
            </a:r>
            <a:r>
              <a:rPr lang="tr-TR" sz="1100" dirty="0" err="1" smtClean="0"/>
              <a:t>Am</a:t>
            </a:r>
            <a:r>
              <a:rPr lang="tr-TR" sz="1100" dirty="0" smtClean="0"/>
              <a:t> J </a:t>
            </a:r>
            <a:r>
              <a:rPr lang="tr-TR" sz="1100" dirty="0" err="1" smtClean="0"/>
              <a:t>Infect</a:t>
            </a:r>
            <a:r>
              <a:rPr lang="tr-TR" sz="1100" dirty="0" smtClean="0"/>
              <a:t> </a:t>
            </a:r>
            <a:r>
              <a:rPr lang="tr-TR" sz="1100" dirty="0" err="1" smtClean="0"/>
              <a:t>Cont</a:t>
            </a:r>
            <a:r>
              <a:rPr lang="tr-TR" sz="1100" dirty="0" smtClean="0"/>
              <a:t>, 2013 May;41(5 </a:t>
            </a:r>
            <a:r>
              <a:rPr lang="tr-TR" sz="1100" dirty="0" err="1" smtClean="0"/>
              <a:t>Suppl</a:t>
            </a:r>
            <a:r>
              <a:rPr lang="tr-TR" sz="1100" dirty="0" smtClean="0"/>
              <a:t>):S20-5.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Dancer</a:t>
            </a:r>
            <a:r>
              <a:rPr lang="tr-TR" sz="1100" dirty="0" smtClean="0"/>
              <a:t> </a:t>
            </a:r>
            <a:r>
              <a:rPr lang="tr-TR" sz="1100" dirty="0" err="1" smtClean="0"/>
              <a:t>S.Controlling</a:t>
            </a:r>
            <a:r>
              <a:rPr lang="tr-TR" sz="1100" dirty="0" smtClean="0"/>
              <a:t> </a:t>
            </a:r>
            <a:r>
              <a:rPr lang="tr-TR" sz="1100" dirty="0" err="1" smtClean="0"/>
              <a:t>hospital-acquired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infection</a:t>
            </a:r>
            <a:r>
              <a:rPr lang="tr-TR" sz="1100" dirty="0" smtClean="0"/>
              <a:t>: </a:t>
            </a:r>
            <a:r>
              <a:rPr lang="tr-TR" sz="1100" dirty="0" err="1" smtClean="0"/>
              <a:t>focus</a:t>
            </a:r>
            <a:r>
              <a:rPr lang="tr-TR" sz="1100" dirty="0" smtClean="0"/>
              <a:t> on </a:t>
            </a:r>
            <a:r>
              <a:rPr lang="tr-TR" sz="1100" dirty="0" err="1" smtClean="0"/>
              <a:t>the</a:t>
            </a:r>
            <a:r>
              <a:rPr lang="tr-TR" sz="1100" dirty="0" smtClean="0"/>
              <a:t> role of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environment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new</a:t>
            </a:r>
            <a:r>
              <a:rPr lang="tr-TR" sz="1100" dirty="0" smtClean="0"/>
              <a:t> </a:t>
            </a:r>
            <a:r>
              <a:rPr lang="tr-TR" sz="1100" dirty="0" err="1" smtClean="0"/>
              <a:t>technologies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decontamination</a:t>
            </a:r>
            <a:r>
              <a:rPr lang="tr-TR" sz="1100" dirty="0" smtClean="0"/>
              <a:t>. </a:t>
            </a:r>
            <a:r>
              <a:rPr lang="tr-TR" sz="1100" dirty="0" err="1" smtClean="0"/>
              <a:t>Clin</a:t>
            </a:r>
            <a:r>
              <a:rPr lang="tr-TR" sz="1100" dirty="0" smtClean="0"/>
              <a:t> </a:t>
            </a:r>
            <a:r>
              <a:rPr lang="tr-TR" sz="1100" dirty="0" err="1" smtClean="0"/>
              <a:t>Microbiol</a:t>
            </a:r>
            <a:r>
              <a:rPr lang="tr-TR" sz="1100" dirty="0" smtClean="0"/>
              <a:t> </a:t>
            </a:r>
            <a:r>
              <a:rPr lang="tr-TR" sz="1100" dirty="0" err="1" smtClean="0"/>
              <a:t>Rev</a:t>
            </a:r>
            <a:r>
              <a:rPr lang="tr-TR" sz="1100" dirty="0" smtClean="0"/>
              <a:t>, 27(4):665-90. 2014) </a:t>
            </a:r>
          </a:p>
          <a:p>
            <a:pPr marL="342900" indent="-342900" algn="l">
              <a:buAutoNum type="arabicPeriod"/>
            </a:pPr>
            <a:r>
              <a:rPr lang="tr-TR" sz="1100" dirty="0" smtClean="0"/>
              <a:t>French GL, </a:t>
            </a:r>
            <a:r>
              <a:rPr lang="tr-TR" sz="1100" dirty="0" err="1" smtClean="0"/>
              <a:t>Otter</a:t>
            </a:r>
            <a:r>
              <a:rPr lang="tr-TR" sz="1100" dirty="0" smtClean="0"/>
              <a:t> JA, </a:t>
            </a:r>
            <a:r>
              <a:rPr lang="tr-TR" sz="1100" dirty="0" err="1" smtClean="0"/>
              <a:t>Shannon</a:t>
            </a:r>
            <a:r>
              <a:rPr lang="tr-TR" sz="1100" dirty="0" smtClean="0"/>
              <a:t> KP, Adams NM, </a:t>
            </a:r>
            <a:r>
              <a:rPr lang="tr-TR" sz="1100" dirty="0" err="1" smtClean="0"/>
              <a:t>Watling</a:t>
            </a:r>
            <a:r>
              <a:rPr lang="tr-TR" sz="1100" dirty="0" smtClean="0"/>
              <a:t> D, </a:t>
            </a:r>
            <a:r>
              <a:rPr lang="tr-TR" sz="1100" dirty="0" err="1" smtClean="0"/>
              <a:t>Parks</a:t>
            </a:r>
            <a:r>
              <a:rPr lang="tr-TR" sz="1100" dirty="0" smtClean="0"/>
              <a:t> MJ. </a:t>
            </a:r>
            <a:r>
              <a:rPr lang="tr-TR" sz="1100" dirty="0" err="1" smtClean="0"/>
              <a:t>Tackling</a:t>
            </a:r>
            <a:r>
              <a:rPr lang="tr-TR" sz="1100" dirty="0" smtClean="0"/>
              <a:t> </a:t>
            </a:r>
            <a:r>
              <a:rPr lang="tr-TR" sz="1100" dirty="0" err="1" smtClean="0"/>
              <a:t>contamination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hospital</a:t>
            </a:r>
            <a:r>
              <a:rPr lang="tr-TR" sz="1100" dirty="0" smtClean="0"/>
              <a:t> </a:t>
            </a:r>
            <a:r>
              <a:rPr lang="tr-TR" sz="1100" dirty="0" err="1" smtClean="0"/>
              <a:t>environment</a:t>
            </a:r>
            <a:r>
              <a:rPr lang="tr-TR" sz="1100" dirty="0" smtClean="0"/>
              <a:t> </a:t>
            </a:r>
            <a:r>
              <a:rPr lang="tr-TR" sz="1100" dirty="0" err="1" smtClean="0"/>
              <a:t>by</a:t>
            </a:r>
            <a:r>
              <a:rPr lang="tr-TR" sz="1100" dirty="0" smtClean="0"/>
              <a:t> </a:t>
            </a:r>
            <a:r>
              <a:rPr lang="tr-TR" sz="1100" dirty="0" err="1" smtClean="0"/>
              <a:t>methicillin-resistant</a:t>
            </a:r>
            <a:r>
              <a:rPr lang="tr-TR" sz="1100" dirty="0" smtClean="0"/>
              <a:t> </a:t>
            </a:r>
            <a:r>
              <a:rPr lang="tr-TR" sz="1100" dirty="0" err="1" smtClean="0"/>
              <a:t>Staphylococcus</a:t>
            </a:r>
            <a:r>
              <a:rPr lang="tr-TR" sz="1100" dirty="0" smtClean="0"/>
              <a:t> </a:t>
            </a:r>
            <a:r>
              <a:rPr lang="tr-TR" sz="1100" dirty="0" err="1" smtClean="0"/>
              <a:t>aureus</a:t>
            </a:r>
            <a:r>
              <a:rPr lang="tr-TR" sz="1100" dirty="0" smtClean="0"/>
              <a:t> (MRSA): a </a:t>
            </a:r>
            <a:r>
              <a:rPr lang="tr-TR" sz="1100" dirty="0" err="1" smtClean="0"/>
              <a:t>comparison</a:t>
            </a:r>
            <a:r>
              <a:rPr lang="tr-TR" sz="1100" dirty="0" smtClean="0"/>
              <a:t> </a:t>
            </a:r>
            <a:r>
              <a:rPr lang="tr-TR" sz="1100" dirty="0" err="1" smtClean="0"/>
              <a:t>between</a:t>
            </a:r>
            <a:r>
              <a:rPr lang="tr-TR" sz="1100" dirty="0" smtClean="0"/>
              <a:t> </a:t>
            </a:r>
            <a:r>
              <a:rPr lang="tr-TR" sz="1100" dirty="0" err="1" smtClean="0"/>
              <a:t>conventional</a:t>
            </a:r>
            <a:r>
              <a:rPr lang="tr-TR" sz="1100" dirty="0" smtClean="0"/>
              <a:t> terminal </a:t>
            </a:r>
            <a:r>
              <a:rPr lang="tr-TR" sz="1100" dirty="0" err="1" smtClean="0"/>
              <a:t>cleaning</a:t>
            </a:r>
            <a:r>
              <a:rPr lang="tr-TR" sz="1100" dirty="0" smtClean="0"/>
              <a:t>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hydrogen</a:t>
            </a:r>
            <a:r>
              <a:rPr lang="tr-TR" sz="1100" dirty="0" smtClean="0"/>
              <a:t> </a:t>
            </a:r>
            <a:r>
              <a:rPr lang="tr-TR" sz="1100" dirty="0" err="1" smtClean="0"/>
              <a:t>peroxide</a:t>
            </a:r>
            <a:r>
              <a:rPr lang="tr-TR" sz="1100" dirty="0" smtClean="0"/>
              <a:t> </a:t>
            </a:r>
            <a:r>
              <a:rPr lang="tr-TR" sz="1100" dirty="0" err="1" smtClean="0"/>
              <a:t>vapour</a:t>
            </a:r>
            <a:r>
              <a:rPr lang="tr-TR" sz="1100" dirty="0" smtClean="0"/>
              <a:t> </a:t>
            </a:r>
            <a:r>
              <a:rPr lang="tr-TR" sz="1100" dirty="0" err="1" smtClean="0"/>
              <a:t>decontamination</a:t>
            </a:r>
            <a:r>
              <a:rPr lang="tr-TR" sz="1100" dirty="0" smtClean="0"/>
              <a:t>. J </a:t>
            </a:r>
            <a:r>
              <a:rPr lang="tr-TR" sz="1100" dirty="0" err="1" smtClean="0"/>
              <a:t>Hosp</a:t>
            </a:r>
            <a:r>
              <a:rPr lang="tr-TR" sz="1100" dirty="0" smtClean="0"/>
              <a:t> </a:t>
            </a:r>
            <a:r>
              <a:rPr lang="tr-TR" sz="1100" dirty="0" err="1" smtClean="0"/>
              <a:t>Infect</a:t>
            </a:r>
            <a:r>
              <a:rPr lang="tr-TR" sz="1100" dirty="0" smtClean="0"/>
              <a:t> 2004; 57:31-37.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Harold</a:t>
            </a:r>
            <a:r>
              <a:rPr lang="tr-TR" sz="1100" dirty="0" smtClean="0"/>
              <a:t> </a:t>
            </a:r>
            <a:r>
              <a:rPr lang="tr-TR" sz="1100" dirty="0" err="1" smtClean="0"/>
              <a:t>Horowitz</a:t>
            </a:r>
            <a:r>
              <a:rPr lang="tr-TR" sz="1100" dirty="0" smtClean="0"/>
              <a:t>; </a:t>
            </a:r>
            <a:r>
              <a:rPr lang="tr-TR" sz="1100" dirty="0" err="1" smtClean="0"/>
              <a:t>Bennett</a:t>
            </a:r>
            <a:r>
              <a:rPr lang="tr-TR" sz="1100" dirty="0" smtClean="0"/>
              <a:t> &amp; </a:t>
            </a:r>
            <a:r>
              <a:rPr lang="tr-TR" sz="1100" dirty="0" err="1" smtClean="0"/>
              <a:t>Brachman’s</a:t>
            </a:r>
            <a:r>
              <a:rPr lang="tr-TR" sz="1100" dirty="0" smtClean="0"/>
              <a:t> </a:t>
            </a:r>
            <a:r>
              <a:rPr lang="tr-TR" sz="1100" dirty="0" err="1" smtClean="0"/>
              <a:t>Hospital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Infections</a:t>
            </a:r>
            <a:r>
              <a:rPr lang="tr-TR" sz="1100" dirty="0" smtClean="0"/>
              <a:t>. 6th ed., </a:t>
            </a:r>
            <a:r>
              <a:rPr lang="tr-TR" sz="1100" dirty="0" err="1" smtClean="0"/>
              <a:t>Clinical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Infectious</a:t>
            </a:r>
            <a:r>
              <a:rPr lang="tr-TR" sz="1100" dirty="0" smtClean="0"/>
              <a:t> </a:t>
            </a:r>
            <a:r>
              <a:rPr lang="tr-TR" sz="1100" dirty="0" err="1" smtClean="0"/>
              <a:t>Diseases</a:t>
            </a:r>
            <a:r>
              <a:rPr lang="tr-TR" sz="1100" dirty="0" smtClean="0"/>
              <a:t>, Volume 60, </a:t>
            </a:r>
            <a:r>
              <a:rPr lang="tr-TR" sz="1100" dirty="0" err="1" smtClean="0"/>
              <a:t>Issue</a:t>
            </a:r>
            <a:r>
              <a:rPr lang="tr-TR" sz="1100" dirty="0" smtClean="0"/>
              <a:t> 3, 1 </a:t>
            </a:r>
            <a:r>
              <a:rPr lang="tr-TR" sz="1100" dirty="0" err="1" smtClean="0"/>
              <a:t>February</a:t>
            </a:r>
            <a:r>
              <a:rPr lang="tr-TR" sz="1100" dirty="0" smtClean="0"/>
              <a:t> 2015, </a:t>
            </a:r>
            <a:r>
              <a:rPr lang="tr-TR" sz="1100" dirty="0" err="1" smtClean="0"/>
              <a:t>Pages</a:t>
            </a:r>
            <a:r>
              <a:rPr lang="tr-TR" sz="1100" dirty="0" smtClean="0"/>
              <a:t> 495–496, https://doi.org/10.1093/cid/ciu827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Rutala</a:t>
            </a:r>
            <a:r>
              <a:rPr lang="tr-TR" sz="1100" dirty="0" smtClean="0"/>
              <a:t> WA, </a:t>
            </a:r>
            <a:r>
              <a:rPr lang="tr-TR" sz="1100" dirty="0" err="1" smtClean="0"/>
              <a:t>Gergen</a:t>
            </a:r>
            <a:r>
              <a:rPr lang="tr-TR" sz="1100" dirty="0" smtClean="0"/>
              <a:t> MF, </a:t>
            </a:r>
            <a:r>
              <a:rPr lang="tr-TR" sz="1100" dirty="0" err="1" smtClean="0"/>
              <a:t>Weber</a:t>
            </a:r>
            <a:r>
              <a:rPr lang="tr-TR" sz="1100" dirty="0" smtClean="0"/>
              <a:t> DJ. </a:t>
            </a:r>
            <a:r>
              <a:rPr lang="tr-TR" sz="1100" dirty="0" err="1" smtClean="0"/>
              <a:t>Room</a:t>
            </a:r>
            <a:r>
              <a:rPr lang="tr-TR" sz="1100" dirty="0" smtClean="0"/>
              <a:t> </a:t>
            </a:r>
            <a:r>
              <a:rPr lang="tr-TR" sz="1100" dirty="0" err="1" smtClean="0"/>
              <a:t>decontamination</a:t>
            </a:r>
            <a:r>
              <a:rPr lang="tr-TR" sz="1100" dirty="0" smtClean="0"/>
              <a:t> </a:t>
            </a:r>
            <a:r>
              <a:rPr lang="tr-TR" sz="1100" dirty="0" err="1" smtClean="0"/>
              <a:t>with</a:t>
            </a:r>
            <a:r>
              <a:rPr lang="tr-TR" sz="1100" dirty="0" smtClean="0"/>
              <a:t> UV </a:t>
            </a:r>
            <a:r>
              <a:rPr lang="tr-TR" sz="1100" dirty="0" err="1" smtClean="0"/>
              <a:t>radiation</a:t>
            </a:r>
            <a:r>
              <a:rPr lang="tr-TR" sz="1100" dirty="0" smtClean="0"/>
              <a:t>. </a:t>
            </a:r>
            <a:r>
              <a:rPr lang="tr-TR" sz="1100" dirty="0" err="1" smtClean="0"/>
              <a:t>Infect</a:t>
            </a:r>
            <a:r>
              <a:rPr lang="tr-TR" sz="1100" dirty="0" smtClean="0"/>
              <a:t> Control </a:t>
            </a:r>
            <a:r>
              <a:rPr lang="tr-TR" sz="1100" dirty="0" err="1" smtClean="0"/>
              <a:t>Hosp</a:t>
            </a:r>
            <a:r>
              <a:rPr lang="tr-TR" sz="1100" dirty="0" smtClean="0"/>
              <a:t> </a:t>
            </a:r>
            <a:r>
              <a:rPr lang="tr-TR" sz="1100" dirty="0" err="1" smtClean="0"/>
              <a:t>Epidemiol</a:t>
            </a:r>
            <a:r>
              <a:rPr lang="tr-TR" sz="1100" dirty="0" smtClean="0"/>
              <a:t> 2010; 31:1025-1029.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Schneider</a:t>
            </a:r>
            <a:r>
              <a:rPr lang="tr-TR" sz="1100" dirty="0" smtClean="0"/>
              <a:t> PM. New Technologies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treds</a:t>
            </a:r>
            <a:r>
              <a:rPr lang="tr-TR" sz="1100" dirty="0" smtClean="0"/>
              <a:t> in </a:t>
            </a:r>
            <a:r>
              <a:rPr lang="tr-TR" sz="1100" dirty="0" err="1" smtClean="0"/>
              <a:t>sterilization</a:t>
            </a:r>
            <a:r>
              <a:rPr lang="tr-TR" sz="1100" dirty="0" smtClean="0"/>
              <a:t> an </a:t>
            </a:r>
            <a:r>
              <a:rPr lang="tr-TR" sz="1100" dirty="0" err="1" smtClean="0"/>
              <a:t>disinfection</a:t>
            </a:r>
            <a:r>
              <a:rPr lang="tr-TR" sz="1100" dirty="0" smtClean="0"/>
              <a:t>. </a:t>
            </a:r>
            <a:r>
              <a:rPr lang="tr-TR" sz="1100" dirty="0" err="1" smtClean="0"/>
              <a:t>American</a:t>
            </a:r>
            <a:r>
              <a:rPr lang="tr-TR" sz="1100" dirty="0" smtClean="0"/>
              <a:t> J </a:t>
            </a:r>
            <a:r>
              <a:rPr lang="tr-TR" sz="1100" dirty="0" err="1" smtClean="0"/>
              <a:t>Infection</a:t>
            </a:r>
            <a:r>
              <a:rPr lang="tr-TR" sz="1100" dirty="0" smtClean="0"/>
              <a:t>. 2013; 41: S81-86.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Sehulster</a:t>
            </a:r>
            <a:r>
              <a:rPr lang="tr-TR" sz="1100" dirty="0" smtClean="0"/>
              <a:t> L, </a:t>
            </a:r>
            <a:r>
              <a:rPr lang="tr-TR" sz="1100" dirty="0" err="1" smtClean="0"/>
              <a:t>Chinn</a:t>
            </a:r>
            <a:r>
              <a:rPr lang="tr-TR" sz="1100" dirty="0" smtClean="0"/>
              <a:t> RY; CDC; HICPAC. </a:t>
            </a:r>
            <a:r>
              <a:rPr lang="tr-TR" sz="1100" dirty="0" err="1" smtClean="0"/>
              <a:t>Guidelines</a:t>
            </a:r>
            <a:r>
              <a:rPr lang="tr-TR" sz="1100" dirty="0" smtClean="0"/>
              <a:t> </a:t>
            </a:r>
            <a:r>
              <a:rPr lang="tr-TR" sz="1100" dirty="0" err="1" smtClean="0"/>
              <a:t>for</a:t>
            </a:r>
            <a:r>
              <a:rPr lang="tr-TR" sz="1100" dirty="0" smtClean="0"/>
              <a:t> </a:t>
            </a:r>
            <a:r>
              <a:rPr lang="tr-TR" sz="1100" dirty="0" err="1" smtClean="0"/>
              <a:t>environmental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infectioncontrol</a:t>
            </a:r>
            <a:r>
              <a:rPr lang="tr-TR" sz="1100" dirty="0" smtClean="0"/>
              <a:t> in </a:t>
            </a:r>
            <a:r>
              <a:rPr lang="tr-TR" sz="1100" dirty="0" err="1" smtClean="0"/>
              <a:t>health-care</a:t>
            </a:r>
            <a:r>
              <a:rPr lang="tr-TR" sz="1100" dirty="0" smtClean="0"/>
              <a:t> </a:t>
            </a:r>
            <a:r>
              <a:rPr lang="tr-TR" sz="1100" dirty="0" err="1" smtClean="0"/>
              <a:t>facilities</a:t>
            </a:r>
            <a:r>
              <a:rPr lang="tr-TR" sz="1100" dirty="0" smtClean="0"/>
              <a:t>. </a:t>
            </a:r>
            <a:r>
              <a:rPr lang="tr-TR" sz="1100" dirty="0" err="1" smtClean="0"/>
              <a:t>Recommendations</a:t>
            </a:r>
            <a:r>
              <a:rPr lang="tr-TR" sz="1100" dirty="0" smtClean="0"/>
              <a:t> of CDC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HealthcareInfection</a:t>
            </a:r>
            <a:r>
              <a:rPr lang="tr-TR" sz="1100" dirty="0" smtClean="0"/>
              <a:t> Control </a:t>
            </a:r>
            <a:r>
              <a:rPr lang="tr-TR" sz="1100" dirty="0" err="1" smtClean="0"/>
              <a:t>Practices</a:t>
            </a:r>
            <a:r>
              <a:rPr lang="tr-TR" sz="1100" dirty="0" smtClean="0"/>
              <a:t> </a:t>
            </a:r>
            <a:r>
              <a:rPr lang="tr-TR" sz="1100" dirty="0" err="1" smtClean="0"/>
              <a:t>Advisory</a:t>
            </a:r>
            <a:r>
              <a:rPr lang="tr-TR" sz="1100" dirty="0" smtClean="0"/>
              <a:t> </a:t>
            </a:r>
            <a:r>
              <a:rPr lang="tr-TR" sz="1100" dirty="0" err="1" smtClean="0"/>
              <a:t>Committee</a:t>
            </a:r>
            <a:r>
              <a:rPr lang="tr-TR" sz="1100" dirty="0" smtClean="0"/>
              <a:t> (HICPAC). MMWR </a:t>
            </a:r>
            <a:r>
              <a:rPr lang="tr-TR" sz="1100" dirty="0" err="1" smtClean="0"/>
              <a:t>Recomm</a:t>
            </a:r>
            <a:r>
              <a:rPr lang="tr-TR" sz="1100" dirty="0" smtClean="0"/>
              <a:t> </a:t>
            </a:r>
            <a:r>
              <a:rPr lang="tr-TR" sz="1100" dirty="0" err="1" smtClean="0"/>
              <a:t>Rep</a:t>
            </a:r>
            <a:r>
              <a:rPr lang="tr-TR" sz="1100" dirty="0" smtClean="0"/>
              <a:t>. 2003Jun 6;52(RR-10):1- 42. </a:t>
            </a:r>
            <a:r>
              <a:rPr lang="tr-TR" sz="1100" dirty="0" err="1" smtClean="0"/>
              <a:t>PubMed</a:t>
            </a:r>
            <a:r>
              <a:rPr lang="tr-TR" sz="1100" dirty="0" smtClean="0"/>
              <a:t> PMID: 12836624. </a:t>
            </a:r>
          </a:p>
          <a:p>
            <a:pPr marL="342900" indent="-342900" algn="l">
              <a:buAutoNum type="arabicPeriod"/>
            </a:pPr>
            <a:r>
              <a:rPr lang="tr-TR" sz="1100" dirty="0" err="1" smtClean="0"/>
              <a:t>Weber</a:t>
            </a:r>
            <a:r>
              <a:rPr lang="tr-TR" sz="1100" dirty="0" smtClean="0"/>
              <a:t> DJ, </a:t>
            </a:r>
            <a:r>
              <a:rPr lang="tr-TR" sz="1100" dirty="0" err="1" smtClean="0"/>
              <a:t>Rutala</a:t>
            </a:r>
            <a:r>
              <a:rPr lang="tr-TR" sz="1100" dirty="0" smtClean="0"/>
              <a:t> WA, Miller MB, </a:t>
            </a:r>
            <a:r>
              <a:rPr lang="tr-TR" sz="1100" dirty="0" err="1" smtClean="0"/>
              <a:t>Huslage</a:t>
            </a:r>
            <a:r>
              <a:rPr lang="tr-TR" sz="1100" dirty="0" smtClean="0"/>
              <a:t> K, </a:t>
            </a:r>
            <a:r>
              <a:rPr lang="tr-TR" sz="1100" dirty="0" err="1" smtClean="0"/>
              <a:t>Sickbert-Bennett</a:t>
            </a:r>
            <a:r>
              <a:rPr lang="tr-TR" sz="1100" dirty="0" smtClean="0"/>
              <a:t> E. Role of </a:t>
            </a:r>
            <a:r>
              <a:rPr lang="tr-TR" sz="1100" dirty="0" err="1" smtClean="0"/>
              <a:t>hospital</a:t>
            </a:r>
            <a:r>
              <a:rPr lang="tr-TR" sz="1100" dirty="0" smtClean="0"/>
              <a:t> </a:t>
            </a:r>
            <a:r>
              <a:rPr lang="tr-TR" sz="1100" dirty="0" err="1" smtClean="0"/>
              <a:t>surfaces</a:t>
            </a:r>
            <a:r>
              <a:rPr lang="tr-TR" sz="1100" dirty="0" smtClean="0"/>
              <a:t> in </a:t>
            </a:r>
            <a:r>
              <a:rPr lang="tr-TR" sz="1100" dirty="0" err="1" smtClean="0"/>
              <a:t>the</a:t>
            </a:r>
            <a:r>
              <a:rPr lang="tr-TR" sz="1100" dirty="0" smtClean="0"/>
              <a:t> </a:t>
            </a:r>
            <a:r>
              <a:rPr lang="tr-TR" sz="1100" dirty="0" err="1" smtClean="0"/>
              <a:t>transmission</a:t>
            </a:r>
            <a:r>
              <a:rPr lang="tr-TR" sz="1100" dirty="0" smtClean="0"/>
              <a:t> of </a:t>
            </a:r>
            <a:r>
              <a:rPr lang="tr-TR" sz="1100" dirty="0" err="1" smtClean="0"/>
              <a:t>emerging</a:t>
            </a:r>
            <a:r>
              <a:rPr lang="tr-TR" sz="1100" dirty="0" smtClean="0"/>
              <a:t> </a:t>
            </a:r>
            <a:r>
              <a:rPr lang="tr-TR" sz="1100" dirty="0" err="1" smtClean="0"/>
              <a:t>health</a:t>
            </a:r>
            <a:r>
              <a:rPr lang="tr-TR" sz="1100" dirty="0" smtClean="0"/>
              <a:t> </a:t>
            </a:r>
            <a:r>
              <a:rPr lang="tr-TR" sz="1100" dirty="0" err="1" smtClean="0"/>
              <a:t>care-associated</a:t>
            </a:r>
            <a:r>
              <a:rPr lang="tr-TR" sz="1100" dirty="0" smtClean="0"/>
              <a:t> </a:t>
            </a:r>
            <a:r>
              <a:rPr lang="tr-TR" sz="1100" dirty="0" err="1" smtClean="0"/>
              <a:t>pathogens</a:t>
            </a:r>
            <a:r>
              <a:rPr lang="tr-TR" sz="1100" dirty="0" smtClean="0"/>
              <a:t>: </a:t>
            </a:r>
            <a:r>
              <a:rPr lang="tr-TR" sz="1100" dirty="0" err="1" smtClean="0"/>
              <a:t>norovirus</a:t>
            </a:r>
            <a:r>
              <a:rPr lang="tr-TR" sz="1100" dirty="0" smtClean="0"/>
              <a:t>, </a:t>
            </a:r>
            <a:r>
              <a:rPr lang="tr-TR" sz="1100" dirty="0" err="1" smtClean="0"/>
              <a:t>Clostridium</a:t>
            </a:r>
            <a:r>
              <a:rPr lang="tr-TR" sz="1100" dirty="0" smtClean="0"/>
              <a:t> </a:t>
            </a:r>
            <a:r>
              <a:rPr lang="tr-TR" sz="1100" dirty="0" err="1" smtClean="0"/>
              <a:t>difficile</a:t>
            </a:r>
            <a:r>
              <a:rPr lang="tr-TR" sz="1100" dirty="0" smtClean="0"/>
              <a:t>, </a:t>
            </a:r>
            <a:r>
              <a:rPr lang="tr-TR" sz="1100" dirty="0" err="1" smtClean="0"/>
              <a:t>and</a:t>
            </a:r>
            <a:r>
              <a:rPr lang="tr-TR" sz="1100" dirty="0" smtClean="0"/>
              <a:t> </a:t>
            </a:r>
            <a:r>
              <a:rPr lang="tr-TR" sz="1100" dirty="0" err="1" smtClean="0"/>
              <a:t>Acinetobacter</a:t>
            </a:r>
            <a:r>
              <a:rPr lang="tr-TR" sz="1100" dirty="0" smtClean="0"/>
              <a:t> </a:t>
            </a:r>
            <a:r>
              <a:rPr lang="tr-TR" sz="1100" dirty="0" err="1" smtClean="0"/>
              <a:t>species</a:t>
            </a:r>
            <a:r>
              <a:rPr lang="tr-TR" sz="1100" dirty="0" smtClean="0"/>
              <a:t>. </a:t>
            </a:r>
            <a:r>
              <a:rPr lang="tr-TR" sz="1100" dirty="0" err="1" smtClean="0"/>
              <a:t>Am</a:t>
            </a:r>
            <a:r>
              <a:rPr lang="tr-TR" sz="1100" dirty="0" smtClean="0"/>
              <a:t> J </a:t>
            </a:r>
            <a:r>
              <a:rPr lang="tr-TR" sz="1100" dirty="0" err="1" smtClean="0"/>
              <a:t>Infect</a:t>
            </a:r>
            <a:r>
              <a:rPr lang="tr-TR" sz="1100" dirty="0" smtClean="0"/>
              <a:t> Control. 2010 Jun;38(5 </a:t>
            </a:r>
            <a:r>
              <a:rPr lang="tr-TR" sz="1100" dirty="0" err="1" smtClean="0"/>
              <a:t>Suppl</a:t>
            </a:r>
            <a:r>
              <a:rPr lang="tr-TR" sz="1100" dirty="0" smtClean="0"/>
              <a:t> 1):S25-33. </a:t>
            </a:r>
          </a:p>
          <a:p>
            <a:pPr marL="342900" indent="-342900" algn="l">
              <a:buAutoNum type="arabicPeriod"/>
            </a:pPr>
            <a:r>
              <a:rPr lang="tr-TR" sz="1100" dirty="0" smtClean="0"/>
              <a:t>World </a:t>
            </a:r>
            <a:r>
              <a:rPr lang="tr-TR" sz="1100" dirty="0" err="1" smtClean="0"/>
              <a:t>Health</a:t>
            </a:r>
            <a:r>
              <a:rPr lang="tr-TR" sz="1100" dirty="0" smtClean="0"/>
              <a:t> </a:t>
            </a:r>
            <a:r>
              <a:rPr lang="tr-TR" sz="1100" dirty="0" err="1" smtClean="0"/>
              <a:t>Organization</a:t>
            </a:r>
            <a:r>
              <a:rPr lang="tr-TR" sz="1100" dirty="0" smtClean="0"/>
              <a:t> (WHO). 2002. </a:t>
            </a:r>
            <a:r>
              <a:rPr lang="tr-TR" sz="1100" dirty="0" err="1" smtClean="0"/>
              <a:t>Prevention</a:t>
            </a:r>
            <a:r>
              <a:rPr lang="tr-TR" sz="1100" dirty="0" smtClean="0"/>
              <a:t> of </a:t>
            </a:r>
            <a:r>
              <a:rPr lang="tr-TR" sz="1100" dirty="0" err="1" smtClean="0"/>
              <a:t>Hospital-Acquired</a:t>
            </a:r>
            <a:r>
              <a:rPr lang="tr-TR" sz="1100" dirty="0" smtClean="0"/>
              <a:t> </a:t>
            </a:r>
            <a:r>
              <a:rPr lang="tr-TR" sz="1100" dirty="0" err="1" smtClean="0"/>
              <a:t>Infections</a:t>
            </a:r>
            <a:r>
              <a:rPr lang="tr-TR" sz="1100" dirty="0" smtClean="0"/>
              <a:t>: A </a:t>
            </a:r>
            <a:r>
              <a:rPr lang="tr-TR" sz="1100" dirty="0" err="1" smtClean="0"/>
              <a:t>Practical</a:t>
            </a:r>
            <a:r>
              <a:rPr lang="tr-TR" sz="1100" dirty="0" smtClean="0"/>
              <a:t> Guide. 2nd ed. WHO/CDS/CSR/EPH/2002/12. </a:t>
            </a:r>
            <a:r>
              <a:rPr lang="tr-TR" sz="1100" dirty="0" err="1" smtClean="0"/>
              <a:t>Geneva</a:t>
            </a:r>
            <a:r>
              <a:rPr lang="tr-TR" sz="1100" dirty="0" smtClean="0"/>
              <a:t>: WHO.</a:t>
            </a: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tr-TR" sz="1100" i="1" dirty="0" err="1"/>
              <a:t>Rutala</a:t>
            </a:r>
            <a:r>
              <a:rPr lang="tr-TR" sz="1100" i="1" dirty="0"/>
              <a:t> WA. 1994, 1995, 1996  APIC </a:t>
            </a:r>
            <a:r>
              <a:rPr lang="tr-TR" sz="1100" i="1" dirty="0" err="1"/>
              <a:t>Guidelines</a:t>
            </a:r>
            <a:r>
              <a:rPr lang="tr-TR" sz="1100" i="1" dirty="0"/>
              <a:t> </a:t>
            </a:r>
            <a:r>
              <a:rPr lang="tr-TR" sz="1100" i="1" dirty="0" err="1"/>
              <a:t>Committee</a:t>
            </a:r>
            <a:r>
              <a:rPr lang="tr-TR" sz="1100" i="1" dirty="0"/>
              <a:t>. </a:t>
            </a:r>
            <a:r>
              <a:rPr lang="tr-TR" sz="1100" i="1" dirty="0" err="1"/>
              <a:t>Am</a:t>
            </a:r>
            <a:r>
              <a:rPr lang="tr-TR" sz="1100" i="1" dirty="0"/>
              <a:t> J </a:t>
            </a:r>
            <a:r>
              <a:rPr lang="tr-TR" sz="1100" i="1" dirty="0" err="1"/>
              <a:t>Infect</a:t>
            </a:r>
            <a:r>
              <a:rPr lang="tr-TR" sz="1100" i="1" dirty="0"/>
              <a:t> Control 1996; 24: </a:t>
            </a:r>
            <a:r>
              <a:rPr lang="tr-TR" sz="1100" i="1" dirty="0" smtClean="0"/>
              <a:t>313-342</a:t>
            </a: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tr-TR" sz="1100" i="1" dirty="0" err="1"/>
              <a:t>Favero</a:t>
            </a:r>
            <a:r>
              <a:rPr lang="tr-TR" sz="1100" i="1" dirty="0"/>
              <a:t> MS, </a:t>
            </a:r>
            <a:r>
              <a:rPr lang="tr-TR" sz="1100" i="1" dirty="0" err="1"/>
              <a:t>Alter</a:t>
            </a:r>
            <a:r>
              <a:rPr lang="tr-TR" sz="1100" i="1" dirty="0"/>
              <a:t> MJ </a:t>
            </a:r>
            <a:r>
              <a:rPr lang="tr-TR" sz="1100" i="1" dirty="0" err="1"/>
              <a:t>Bland</a:t>
            </a:r>
            <a:r>
              <a:rPr lang="tr-TR" sz="1100" i="1" dirty="0"/>
              <a:t> LE. </a:t>
            </a:r>
            <a:r>
              <a:rPr lang="tr-TR" sz="1100" i="1" dirty="0" err="1"/>
              <a:t>Nosocomial</a:t>
            </a:r>
            <a:r>
              <a:rPr lang="tr-TR" sz="1100" i="1" dirty="0"/>
              <a:t> </a:t>
            </a:r>
            <a:r>
              <a:rPr lang="tr-TR" sz="1100" i="1" dirty="0" err="1"/>
              <a:t>infections</a:t>
            </a:r>
            <a:r>
              <a:rPr lang="tr-TR" sz="1100" i="1" dirty="0"/>
              <a:t> </a:t>
            </a:r>
            <a:r>
              <a:rPr lang="tr-TR" sz="1100" i="1" dirty="0" err="1"/>
              <a:t>associated</a:t>
            </a:r>
            <a:r>
              <a:rPr lang="tr-TR" sz="1100" i="1" dirty="0"/>
              <a:t> </a:t>
            </a:r>
            <a:r>
              <a:rPr lang="tr-TR" sz="1100" i="1" dirty="0" err="1"/>
              <a:t>with</a:t>
            </a:r>
            <a:r>
              <a:rPr lang="tr-TR" sz="1100" i="1" dirty="0"/>
              <a:t> </a:t>
            </a:r>
            <a:r>
              <a:rPr lang="tr-TR" sz="1100" i="1" dirty="0" err="1"/>
              <a:t>hemodialysis</a:t>
            </a:r>
            <a:r>
              <a:rPr lang="tr-TR" sz="1100" i="1" dirty="0" smtClean="0"/>
              <a:t>.</a:t>
            </a:r>
          </a:p>
          <a:p>
            <a:pPr marL="342900" indent="-342900" algn="l">
              <a:buFont typeface="Arial" panose="020B0604020202020204" pitchFamily="34" charset="0"/>
              <a:buAutoNum type="arabicPeriod"/>
            </a:pPr>
            <a:r>
              <a:rPr lang="tr-TR" sz="1100" i="1" dirty="0" err="1"/>
              <a:t>Mayhall</a:t>
            </a:r>
            <a:r>
              <a:rPr lang="tr-TR" sz="1100" i="1" dirty="0"/>
              <a:t> CG (</a:t>
            </a:r>
            <a:r>
              <a:rPr lang="tr-TR" sz="1100" i="1" dirty="0" err="1"/>
              <a:t>ed</a:t>
            </a:r>
            <a:r>
              <a:rPr lang="tr-TR" sz="1100" i="1" dirty="0"/>
              <a:t>). </a:t>
            </a:r>
            <a:r>
              <a:rPr lang="tr-TR" sz="1100" i="1" dirty="0" err="1"/>
              <a:t>Hospital</a:t>
            </a:r>
            <a:r>
              <a:rPr lang="tr-TR" sz="1100" i="1" dirty="0"/>
              <a:t> </a:t>
            </a:r>
            <a:r>
              <a:rPr lang="tr-TR" sz="1100" i="1" dirty="0" err="1"/>
              <a:t>Epidemiology</a:t>
            </a:r>
            <a:r>
              <a:rPr lang="tr-TR" sz="1100" i="1" dirty="0"/>
              <a:t> </a:t>
            </a:r>
            <a:r>
              <a:rPr lang="tr-TR" sz="1100" i="1" dirty="0" err="1"/>
              <a:t>and</a:t>
            </a:r>
            <a:r>
              <a:rPr lang="tr-TR" sz="1100" i="1" dirty="0"/>
              <a:t> </a:t>
            </a:r>
            <a:r>
              <a:rPr lang="tr-TR" sz="1100" i="1" dirty="0" err="1"/>
              <a:t>Infection</a:t>
            </a:r>
            <a:r>
              <a:rPr lang="tr-TR" sz="1100" i="1" dirty="0"/>
              <a:t> Control. Williams </a:t>
            </a:r>
            <a:r>
              <a:rPr lang="tr-TR" sz="1100" i="1" dirty="0" err="1"/>
              <a:t>and</a:t>
            </a:r>
            <a:r>
              <a:rPr lang="tr-TR" sz="1100" i="1" dirty="0"/>
              <a:t> </a:t>
            </a:r>
            <a:r>
              <a:rPr lang="tr-TR" sz="1100" i="1" dirty="0" err="1"/>
              <a:t>Wilkins</a:t>
            </a:r>
            <a:r>
              <a:rPr lang="tr-TR" sz="1100" i="1" dirty="0"/>
              <a:t>, Baltimore, 1996:693-714</a:t>
            </a:r>
            <a:r>
              <a:rPr lang="tr-TR" sz="1100" i="1" dirty="0" smtClean="0"/>
              <a:t>.</a:t>
            </a:r>
            <a:endParaRPr lang="tr-TR" sz="1100" i="1" dirty="0"/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 smtClean="0"/>
              <a:t>KAYNAKLAR;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40468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t="-6518" r="-208" b="15120"/>
          <a:stretch/>
        </p:blipFill>
        <p:spPr>
          <a:xfrm>
            <a:off x="172528" y="1846053"/>
            <a:ext cx="11821062" cy="4050312"/>
          </a:xfrm>
          <a:prstGeom prst="rect">
            <a:avLst/>
          </a:prstGeom>
        </p:spPr>
      </p:pic>
      <p:sp>
        <p:nvSpPr>
          <p:cNvPr id="5" name="Başlık 1">
            <a:extLst>
              <a:ext uri="{FF2B5EF4-FFF2-40B4-BE49-F238E27FC236}">
                <a16:creationId xmlns:a16="http://schemas.microsoft.com/office/drawing/2014/main" xmlns="" id="{B2E329BA-BEA0-41DF-98F4-11AC336C6666}"/>
              </a:ext>
            </a:extLst>
          </p:cNvPr>
          <p:cNvSpPr txBox="1">
            <a:spLocks/>
          </p:cNvSpPr>
          <p:nvPr/>
        </p:nvSpPr>
        <p:spPr>
          <a:xfrm>
            <a:off x="1742536" y="2892264"/>
            <a:ext cx="4899804" cy="2300838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Hazırlayan ve Sunan: Ahmet PULUR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YBÜ Diyaliz Sorumlusu</a:t>
            </a:r>
          </a:p>
          <a:p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Yoğun Bakımlar Klinik Eğitim ve Gelişim Hemşiresi </a:t>
            </a:r>
          </a:p>
          <a:p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İlk Yardım Eğitmeni </a:t>
            </a: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tr-TR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İ</a:t>
            </a:r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SG Çalışan Baş Temsilcisi</a:t>
            </a:r>
          </a:p>
          <a:p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Dış Firma Temsilcisi </a:t>
            </a:r>
          </a:p>
          <a:p>
            <a: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GOPMAKE Tim Lideri</a:t>
            </a:r>
            <a:br>
              <a:rPr lang="tr-TR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tr-T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object 4"/>
          <p:cNvSpPr/>
          <p:nvPr/>
        </p:nvSpPr>
        <p:spPr>
          <a:xfrm>
            <a:off x="243070" y="1464591"/>
            <a:ext cx="1714929" cy="18091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Başlık 1">
            <a:extLst>
              <a:ext uri="{FF2B5EF4-FFF2-40B4-BE49-F238E27FC236}">
                <a16:creationId xmlns:a16="http://schemas.microsoft.com/office/drawing/2014/main" xmlns="" id="{B2E329BA-BEA0-41DF-98F4-11AC336C6666}"/>
              </a:ext>
            </a:extLst>
          </p:cNvPr>
          <p:cNvSpPr txBox="1">
            <a:spLocks/>
          </p:cNvSpPr>
          <p:nvPr/>
        </p:nvSpPr>
        <p:spPr>
          <a:xfrm>
            <a:off x="1086062" y="1618998"/>
            <a:ext cx="9207500" cy="28575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tr-T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BENİ DİNLEDİĞİNİZ İÇİN TEŞEKKÜR EDERİM.</a:t>
            </a:r>
            <a:endParaRPr lang="tr-T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Metin kutusu 7"/>
          <p:cNvSpPr txBox="1"/>
          <p:nvPr/>
        </p:nvSpPr>
        <p:spPr>
          <a:xfrm>
            <a:off x="172528" y="5588588"/>
            <a:ext cx="70899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ahmet.pulur@gophastanesi.com.tr | 0 212 615 38 38 | 444 1 300 | Dect No: 2148</a:t>
            </a:r>
            <a:endParaRPr lang="tr-TR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9830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3435</TotalTime>
  <Words>1915</Words>
  <Application>Microsoft Office PowerPoint</Application>
  <PresentationFormat>Geniş ekran</PresentationFormat>
  <Paragraphs>246</Paragraphs>
  <Slides>45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45</vt:i4>
      </vt:variant>
    </vt:vector>
  </HeadingPairs>
  <TitlesOfParts>
    <vt:vector size="52" baseType="lpstr">
      <vt:lpstr>Arial</vt:lpstr>
      <vt:lpstr>Calibri</vt:lpstr>
      <vt:lpstr>Calibri </vt:lpstr>
      <vt:lpstr>Proxima</vt:lpstr>
      <vt:lpstr>Times New Roman</vt:lpstr>
      <vt:lpstr>Wingdings</vt:lpstr>
      <vt:lpstr>Office Teması</vt:lpstr>
      <vt:lpstr>HEMODİYALİZ CİHAZINDA DEZENFEKSİYON Ahmet PULUR   2022 YBÜ Diyaliz Sorumlusu &amp; Yoğun Bakımlar Klinik Eğitim ve Gelişim Hemşiresi</vt:lpstr>
      <vt:lpstr>HEMODİYALİZ CİHAZLARI DEZENFEKSİYON PROGRAMLARI             TALİMATLARI</vt:lpstr>
      <vt:lpstr>ALTIN KURAL !</vt:lpstr>
      <vt:lpstr>Örnek-1 Diyaliz Cihazı Dezenfeksiyon Programları</vt:lpstr>
      <vt:lpstr>TANIMLAR</vt:lpstr>
      <vt:lpstr>DEZENFEKSİYON</vt:lpstr>
      <vt:lpstr>1-Yüksek Düzey Dezenfektanlar</vt:lpstr>
      <vt:lpstr>2-Orta Düzey Dezenfektanlar</vt:lpstr>
      <vt:lpstr>3- Düşük Düzey Dezenfektanlar</vt:lpstr>
      <vt:lpstr>Dezenfektanın Etkinliği</vt:lpstr>
      <vt:lpstr>PowerPoint Sunusu</vt:lpstr>
      <vt:lpstr>Dezenfeksiyon &amp; Sterilizasyon</vt:lpstr>
      <vt:lpstr>Mikroorganizma duyarlılığı</vt:lpstr>
      <vt:lpstr>PowerPoint Sunusu</vt:lpstr>
      <vt:lpstr>Dezenfeksiyon Seviyeleri;</vt:lpstr>
      <vt:lpstr>Yüksek Düzey Dezenfektanlar: (Yarı kritik gereçler)</vt:lpstr>
      <vt:lpstr>Orta düzey dezenfeksiyon: (Yarı kritik gereçler)</vt:lpstr>
      <vt:lpstr>Düşük düzey dezenfeksiyon: (Kritik olmayan gereçler ve yüzeyler)</vt:lpstr>
      <vt:lpstr> Yüksek ve orta düzey dezenfektanların üstün ve zayıf yönleri</vt:lpstr>
      <vt:lpstr>Diyaliz Makinesinin Dezenfeksiyonu-1</vt:lpstr>
      <vt:lpstr>Örnek  ‘Makine Dezenfeksiyon Formu’</vt:lpstr>
      <vt:lpstr>Diyaliz Makinesinin Dezenfeksiyonu-2</vt:lpstr>
      <vt:lpstr>Diyaliz Makinesinin Dezenfeksiyonu-3</vt:lpstr>
      <vt:lpstr>Diyaliz Makinesinin Dezenfeksiyonu-4</vt:lpstr>
      <vt:lpstr>Diyaliz Cihazlarında Dezenfeksiyon ve Önemi-1</vt:lpstr>
      <vt:lpstr>Diyaliz Cihazlarında Dezenfeksiyon ve Önemi-2</vt:lpstr>
      <vt:lpstr>Diyaliz Cihazlarında Dezenfeksiyon ve Önemi-3</vt:lpstr>
      <vt:lpstr>Diyaliz Cihazlarında Dezenfeksiyon ve Önemi-4</vt:lpstr>
      <vt:lpstr>Hemodiyaliz Cihaz Dezenfeksiyonu </vt:lpstr>
      <vt:lpstr>Hemodiyaliz Cihazı Dezenfektanı; Sitrik Asit %21</vt:lpstr>
      <vt:lpstr>DEZENFEKSİYON</vt:lpstr>
      <vt:lpstr>Hemodiyaliz Cihazı</vt:lpstr>
      <vt:lpstr>DERPERASETİK</vt:lpstr>
      <vt:lpstr>DERCITRO PLUS</vt:lpstr>
      <vt:lpstr>DERCITRO PLUS %30</vt:lpstr>
      <vt:lpstr>DERCITRO PLUS %50</vt:lpstr>
      <vt:lpstr>İdeal dezenfektan</vt:lpstr>
      <vt:lpstr>YER - YÜZEY TEMİZLİK VE DEZENFEKSİYONU</vt:lpstr>
      <vt:lpstr>Etkin Dezenfeksiyon</vt:lpstr>
      <vt:lpstr>Dezenfektan seçimini etkileyen faktörler</vt:lpstr>
      <vt:lpstr>Dezenfektan kullanımı: ipuçları</vt:lpstr>
      <vt:lpstr>Dezenfektan kullanımı: ipuçları</vt:lpstr>
      <vt:lpstr>Dezenfektan kullanımı: ipuçları</vt:lpstr>
      <vt:lpstr>KAYNAKLAR;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Melih Güney (Dijital Pazarlama ve Sosyal Medya Sorumlusu)</dc:creator>
  <cp:lastModifiedBy>Ahmet Pulur</cp:lastModifiedBy>
  <cp:revision>127</cp:revision>
  <dcterms:created xsi:type="dcterms:W3CDTF">2020-12-16T08:45:39Z</dcterms:created>
  <dcterms:modified xsi:type="dcterms:W3CDTF">2022-11-08T12:54:16Z</dcterms:modified>
</cp:coreProperties>
</file>