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9"/>
  </p:notesMasterIdLst>
  <p:sldIdLst>
    <p:sldId id="294" r:id="rId2"/>
    <p:sldId id="304" r:id="rId3"/>
    <p:sldId id="295" r:id="rId4"/>
    <p:sldId id="302" r:id="rId5"/>
    <p:sldId id="277" r:id="rId6"/>
    <p:sldId id="297" r:id="rId7"/>
    <p:sldId id="303" r:id="rId8"/>
    <p:sldId id="276" r:id="rId9"/>
    <p:sldId id="278" r:id="rId10"/>
    <p:sldId id="279" r:id="rId11"/>
    <p:sldId id="280" r:id="rId12"/>
    <p:sldId id="258" r:id="rId13"/>
    <p:sldId id="259" r:id="rId14"/>
    <p:sldId id="282" r:id="rId15"/>
    <p:sldId id="286" r:id="rId16"/>
    <p:sldId id="287" r:id="rId17"/>
    <p:sldId id="288" r:id="rId18"/>
    <p:sldId id="263" r:id="rId19"/>
    <p:sldId id="296" r:id="rId20"/>
    <p:sldId id="289" r:id="rId21"/>
    <p:sldId id="290" r:id="rId22"/>
    <p:sldId id="284" r:id="rId23"/>
    <p:sldId id="293" r:id="rId24"/>
    <p:sldId id="267" r:id="rId25"/>
    <p:sldId id="268" r:id="rId26"/>
    <p:sldId id="285" r:id="rId27"/>
    <p:sldId id="270" r:id="rId28"/>
    <p:sldId id="271" r:id="rId29"/>
    <p:sldId id="272" r:id="rId30"/>
    <p:sldId id="273" r:id="rId31"/>
    <p:sldId id="301" r:id="rId32"/>
    <p:sldId id="274" r:id="rId33"/>
    <p:sldId id="275" r:id="rId34"/>
    <p:sldId id="299" r:id="rId35"/>
    <p:sldId id="292" r:id="rId36"/>
    <p:sldId id="300" r:id="rId37"/>
    <p:sldId id="291" r:id="rId3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91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1F20A7-0A8D-4B39-BEA8-2AE1A13DC8CA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37DED64-FCF1-4DA0-8872-3936B6FDDE77}">
      <dgm:prSet phldrT="[Metin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tr-TR" sz="2400" dirty="0" smtClean="0">
              <a:solidFill>
                <a:schemeClr val="tx1"/>
              </a:solidFill>
            </a:rPr>
            <a:t>Anne yaşı</a:t>
          </a:r>
          <a:endParaRPr lang="tr-TR" sz="2400" dirty="0">
            <a:solidFill>
              <a:schemeClr val="tx1"/>
            </a:solidFill>
          </a:endParaRPr>
        </a:p>
      </dgm:t>
    </dgm:pt>
    <dgm:pt modelId="{764F9F63-A9C1-4271-B611-F7EC48871679}" type="parTrans" cxnId="{4F2DC2CE-3D84-4FC0-86D0-756A2FCDBC2E}">
      <dgm:prSet/>
      <dgm:spPr/>
      <dgm:t>
        <a:bodyPr/>
        <a:lstStyle/>
        <a:p>
          <a:endParaRPr lang="tr-TR"/>
        </a:p>
      </dgm:t>
    </dgm:pt>
    <dgm:pt modelId="{78780E6E-06BD-41F8-9705-D7C7D99A9E68}" type="sibTrans" cxnId="{4F2DC2CE-3D84-4FC0-86D0-756A2FCDBC2E}">
      <dgm:prSet/>
      <dgm:spPr/>
      <dgm:t>
        <a:bodyPr/>
        <a:lstStyle/>
        <a:p>
          <a:endParaRPr lang="tr-TR"/>
        </a:p>
      </dgm:t>
    </dgm:pt>
    <dgm:pt modelId="{8E4F7725-DCDF-4886-8C1F-421F55474C37}">
      <dgm:prSet phldrT="[Metin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r-TR" sz="2400" dirty="0" err="1" smtClean="0"/>
            <a:t>Renal</a:t>
          </a:r>
          <a:r>
            <a:rPr lang="tr-TR" sz="2400" dirty="0" smtClean="0"/>
            <a:t> hastalığın tipi</a:t>
          </a:r>
          <a:endParaRPr lang="tr-TR" sz="2400" dirty="0"/>
        </a:p>
      </dgm:t>
    </dgm:pt>
    <dgm:pt modelId="{29382337-E941-457F-A043-DEC572350715}" type="parTrans" cxnId="{E86042AF-AB09-427E-BDA6-91923DDB5701}">
      <dgm:prSet/>
      <dgm:spPr/>
      <dgm:t>
        <a:bodyPr/>
        <a:lstStyle/>
        <a:p>
          <a:endParaRPr lang="tr-TR"/>
        </a:p>
      </dgm:t>
    </dgm:pt>
    <dgm:pt modelId="{629EAB03-5742-40F1-BC77-E354F1E19021}" type="sibTrans" cxnId="{E86042AF-AB09-427E-BDA6-91923DDB5701}">
      <dgm:prSet/>
      <dgm:spPr/>
      <dgm:t>
        <a:bodyPr/>
        <a:lstStyle/>
        <a:p>
          <a:endParaRPr lang="tr-TR"/>
        </a:p>
      </dgm:t>
    </dgm:pt>
    <dgm:pt modelId="{92DF76FD-835A-46E0-A984-6DB9D1EFE2E8}">
      <dgm:prSet phldrT="[Metin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r-TR" sz="2400" dirty="0" smtClean="0"/>
            <a:t>Gebelik öncesi diyaliz süresi</a:t>
          </a:r>
          <a:endParaRPr lang="tr-TR" sz="2400" dirty="0"/>
        </a:p>
      </dgm:t>
    </dgm:pt>
    <dgm:pt modelId="{382E5E3C-0A91-4163-9B2B-A88131F6EDB4}" type="parTrans" cxnId="{10A41BC1-4960-43C1-9BBC-6F0A0D8417B3}">
      <dgm:prSet/>
      <dgm:spPr/>
      <dgm:t>
        <a:bodyPr/>
        <a:lstStyle/>
        <a:p>
          <a:endParaRPr lang="tr-TR"/>
        </a:p>
      </dgm:t>
    </dgm:pt>
    <dgm:pt modelId="{114986AC-FDE3-423E-ABE4-FEEFDB2FD5C1}" type="sibTrans" cxnId="{10A41BC1-4960-43C1-9BBC-6F0A0D8417B3}">
      <dgm:prSet/>
      <dgm:spPr/>
      <dgm:t>
        <a:bodyPr/>
        <a:lstStyle/>
        <a:p>
          <a:endParaRPr lang="tr-TR"/>
        </a:p>
      </dgm:t>
    </dgm:pt>
    <dgm:pt modelId="{02AC71BD-391F-4F55-98B9-355E033D892F}">
      <dgm:prSet phldrT="[Metin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tr-TR" sz="2400" dirty="0" smtClean="0">
              <a:solidFill>
                <a:schemeClr val="tx1"/>
              </a:solidFill>
            </a:rPr>
            <a:t>Diyaliz  sıklığı</a:t>
          </a:r>
          <a:endParaRPr lang="tr-TR" sz="2400" dirty="0">
            <a:solidFill>
              <a:schemeClr val="tx1"/>
            </a:solidFill>
          </a:endParaRPr>
        </a:p>
      </dgm:t>
    </dgm:pt>
    <dgm:pt modelId="{002F52CC-FCB1-4901-AC9C-F10D00015D75}" type="parTrans" cxnId="{679D54B4-D835-4149-8471-ECFD0027A520}">
      <dgm:prSet/>
      <dgm:spPr/>
      <dgm:t>
        <a:bodyPr/>
        <a:lstStyle/>
        <a:p>
          <a:endParaRPr lang="tr-TR"/>
        </a:p>
      </dgm:t>
    </dgm:pt>
    <dgm:pt modelId="{02E27CB9-37F8-432C-B0A7-45ABB3DE8DA4}" type="sibTrans" cxnId="{679D54B4-D835-4149-8471-ECFD0027A520}">
      <dgm:prSet/>
      <dgm:spPr/>
      <dgm:t>
        <a:bodyPr/>
        <a:lstStyle/>
        <a:p>
          <a:endParaRPr lang="tr-TR"/>
        </a:p>
      </dgm:t>
    </dgm:pt>
    <dgm:pt modelId="{12B4BCC9-F114-4BF4-9C62-3C14A4676842}">
      <dgm:prSet phldrT="[Metin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r-TR" sz="2400" dirty="0" smtClean="0"/>
            <a:t>Anemi</a:t>
          </a:r>
          <a:endParaRPr lang="tr-TR" sz="2400" dirty="0"/>
        </a:p>
      </dgm:t>
    </dgm:pt>
    <dgm:pt modelId="{742AE33E-FC60-49A3-B625-1BB173F08EC9}" type="parTrans" cxnId="{D7252F02-D9D1-40A0-91FC-8FE99F54BF2B}">
      <dgm:prSet/>
      <dgm:spPr/>
      <dgm:t>
        <a:bodyPr/>
        <a:lstStyle/>
        <a:p>
          <a:endParaRPr lang="tr-TR"/>
        </a:p>
      </dgm:t>
    </dgm:pt>
    <dgm:pt modelId="{86CBEC89-7012-44E6-8028-EC6386BA2B0A}" type="sibTrans" cxnId="{D7252F02-D9D1-40A0-91FC-8FE99F54BF2B}">
      <dgm:prSet/>
      <dgm:spPr/>
      <dgm:t>
        <a:bodyPr/>
        <a:lstStyle/>
        <a:p>
          <a:endParaRPr lang="tr-TR"/>
        </a:p>
      </dgm:t>
    </dgm:pt>
    <dgm:pt modelId="{D767ECBE-A27D-41AE-9201-AD095B453605}">
      <dgm:prSet phldrT="[Metin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r-TR" sz="2400" dirty="0" smtClean="0"/>
            <a:t>Üre ve </a:t>
          </a:r>
          <a:r>
            <a:rPr lang="tr-TR" sz="2400" dirty="0" err="1" smtClean="0"/>
            <a:t>kreatin</a:t>
          </a:r>
          <a:r>
            <a:rPr lang="tr-TR" sz="2400" dirty="0" smtClean="0"/>
            <a:t> düzeyleri </a:t>
          </a:r>
          <a:endParaRPr lang="tr-TR" sz="2400" dirty="0"/>
        </a:p>
      </dgm:t>
    </dgm:pt>
    <dgm:pt modelId="{2704C2A3-A305-4BB5-B1CE-5F8E3DD45EC3}" type="parTrans" cxnId="{EFB6DACD-AAEB-40D6-9FB8-B8E102372814}">
      <dgm:prSet/>
      <dgm:spPr/>
      <dgm:t>
        <a:bodyPr/>
        <a:lstStyle/>
        <a:p>
          <a:endParaRPr lang="tr-TR"/>
        </a:p>
      </dgm:t>
    </dgm:pt>
    <dgm:pt modelId="{1D7786B5-4506-45C5-98E8-63424328A7BF}" type="sibTrans" cxnId="{EFB6DACD-AAEB-40D6-9FB8-B8E102372814}">
      <dgm:prSet/>
      <dgm:spPr/>
      <dgm:t>
        <a:bodyPr/>
        <a:lstStyle/>
        <a:p>
          <a:endParaRPr lang="tr-TR"/>
        </a:p>
      </dgm:t>
    </dgm:pt>
    <dgm:pt modelId="{04CA96F7-9527-4FDC-9AC8-74AC1B9E7D57}" type="pres">
      <dgm:prSet presAssocID="{151F20A7-0A8D-4B39-BEA8-2AE1A13DC8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7FEA8F3-DB8E-4569-BB1A-5C747217BA16}" type="pres">
      <dgm:prSet presAssocID="{037DED64-FCF1-4DA0-8872-3936B6FDDE77}" presName="vertFlow" presStyleCnt="0"/>
      <dgm:spPr/>
    </dgm:pt>
    <dgm:pt modelId="{A2FD7A73-EF94-46BD-B48F-E75EE1496ADE}" type="pres">
      <dgm:prSet presAssocID="{037DED64-FCF1-4DA0-8872-3936B6FDDE77}" presName="header" presStyleLbl="node1" presStyleIdx="0" presStyleCnt="2" custLinFactNeighborX="-87" custLinFactNeighborY="-8278"/>
      <dgm:spPr/>
      <dgm:t>
        <a:bodyPr/>
        <a:lstStyle/>
        <a:p>
          <a:endParaRPr lang="tr-TR"/>
        </a:p>
      </dgm:t>
    </dgm:pt>
    <dgm:pt modelId="{F22DA27E-FBAF-4D69-88FE-F6AFBEF0446E}" type="pres">
      <dgm:prSet presAssocID="{29382337-E941-457F-A043-DEC572350715}" presName="parTrans" presStyleLbl="sibTrans2D1" presStyleIdx="0" presStyleCnt="4"/>
      <dgm:spPr/>
      <dgm:t>
        <a:bodyPr/>
        <a:lstStyle/>
        <a:p>
          <a:endParaRPr lang="tr-TR"/>
        </a:p>
      </dgm:t>
    </dgm:pt>
    <dgm:pt modelId="{121353F9-F0B0-426B-9C7D-4F980CDB6395}" type="pres">
      <dgm:prSet presAssocID="{8E4F7725-DCDF-4886-8C1F-421F55474C37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8161C2-20A5-469A-A492-5156344CDC27}" type="pres">
      <dgm:prSet presAssocID="{629EAB03-5742-40F1-BC77-E354F1E19021}" presName="sibTrans" presStyleLbl="sibTrans2D1" presStyleIdx="1" presStyleCnt="4"/>
      <dgm:spPr/>
      <dgm:t>
        <a:bodyPr/>
        <a:lstStyle/>
        <a:p>
          <a:endParaRPr lang="tr-TR"/>
        </a:p>
      </dgm:t>
    </dgm:pt>
    <dgm:pt modelId="{3EA43A53-AAD0-42FD-B23E-D869E8166D92}" type="pres">
      <dgm:prSet presAssocID="{92DF76FD-835A-46E0-A984-6DB9D1EFE2E8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38490A-41FA-47C8-B320-E6E8A7632358}" type="pres">
      <dgm:prSet presAssocID="{037DED64-FCF1-4DA0-8872-3936B6FDDE77}" presName="hSp" presStyleCnt="0"/>
      <dgm:spPr/>
    </dgm:pt>
    <dgm:pt modelId="{AA768548-FE82-42C7-8C0E-2FDD456D4C73}" type="pres">
      <dgm:prSet presAssocID="{02AC71BD-391F-4F55-98B9-355E033D892F}" presName="vertFlow" presStyleCnt="0"/>
      <dgm:spPr/>
    </dgm:pt>
    <dgm:pt modelId="{84F0F0F0-4434-4937-B560-3B095B9AC5B4}" type="pres">
      <dgm:prSet presAssocID="{02AC71BD-391F-4F55-98B9-355E033D892F}" presName="header" presStyleLbl="node1" presStyleIdx="1" presStyleCnt="2"/>
      <dgm:spPr/>
      <dgm:t>
        <a:bodyPr/>
        <a:lstStyle/>
        <a:p>
          <a:endParaRPr lang="tr-TR"/>
        </a:p>
      </dgm:t>
    </dgm:pt>
    <dgm:pt modelId="{9BD09F9B-AE2D-4766-95FC-657F7BEB989B}" type="pres">
      <dgm:prSet presAssocID="{742AE33E-FC60-49A3-B625-1BB173F08EC9}" presName="parTrans" presStyleLbl="sibTrans2D1" presStyleIdx="2" presStyleCnt="4"/>
      <dgm:spPr/>
      <dgm:t>
        <a:bodyPr/>
        <a:lstStyle/>
        <a:p>
          <a:endParaRPr lang="tr-TR"/>
        </a:p>
      </dgm:t>
    </dgm:pt>
    <dgm:pt modelId="{D6036C01-0629-421D-AA4C-BB878CEF99B1}" type="pres">
      <dgm:prSet presAssocID="{12B4BCC9-F114-4BF4-9C62-3C14A4676842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F47D521-331E-49FD-9275-CCB8630BE224}" type="pres">
      <dgm:prSet presAssocID="{86CBEC89-7012-44E6-8028-EC6386BA2B0A}" presName="sibTrans" presStyleLbl="sibTrans2D1" presStyleIdx="3" presStyleCnt="4"/>
      <dgm:spPr/>
      <dgm:t>
        <a:bodyPr/>
        <a:lstStyle/>
        <a:p>
          <a:endParaRPr lang="tr-TR"/>
        </a:p>
      </dgm:t>
    </dgm:pt>
    <dgm:pt modelId="{7F602100-12E4-4A59-A019-39173DE2B899}" type="pres">
      <dgm:prSet presAssocID="{D767ECBE-A27D-41AE-9201-AD095B453605}" presName="child" presStyleLbl="alignAccFollowNode1" presStyleIdx="3" presStyleCnt="4" custLinFactNeighborX="5015" custLinFactNeighborY="-233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79D54B4-D835-4149-8471-ECFD0027A520}" srcId="{151F20A7-0A8D-4B39-BEA8-2AE1A13DC8CA}" destId="{02AC71BD-391F-4F55-98B9-355E033D892F}" srcOrd="1" destOrd="0" parTransId="{002F52CC-FCB1-4901-AC9C-F10D00015D75}" sibTransId="{02E27CB9-37F8-432C-B0A7-45ABB3DE8DA4}"/>
    <dgm:cxn modelId="{E86042AF-AB09-427E-BDA6-91923DDB5701}" srcId="{037DED64-FCF1-4DA0-8872-3936B6FDDE77}" destId="{8E4F7725-DCDF-4886-8C1F-421F55474C37}" srcOrd="0" destOrd="0" parTransId="{29382337-E941-457F-A043-DEC572350715}" sibTransId="{629EAB03-5742-40F1-BC77-E354F1E19021}"/>
    <dgm:cxn modelId="{918510FF-9A84-4452-A6DC-2CACBE601CF0}" type="presOf" srcId="{86CBEC89-7012-44E6-8028-EC6386BA2B0A}" destId="{0F47D521-331E-49FD-9275-CCB8630BE224}" srcOrd="0" destOrd="0" presId="urn:microsoft.com/office/officeart/2005/8/layout/lProcess1"/>
    <dgm:cxn modelId="{46A16BA9-1EA3-4312-84E6-5BD51867287C}" type="presOf" srcId="{8E4F7725-DCDF-4886-8C1F-421F55474C37}" destId="{121353F9-F0B0-426B-9C7D-4F980CDB6395}" srcOrd="0" destOrd="0" presId="urn:microsoft.com/office/officeart/2005/8/layout/lProcess1"/>
    <dgm:cxn modelId="{EF8F1037-1004-4319-AB18-580EB5F32B2E}" type="presOf" srcId="{92DF76FD-835A-46E0-A984-6DB9D1EFE2E8}" destId="{3EA43A53-AAD0-42FD-B23E-D869E8166D92}" srcOrd="0" destOrd="0" presId="urn:microsoft.com/office/officeart/2005/8/layout/lProcess1"/>
    <dgm:cxn modelId="{019AE497-89D6-43DF-841C-C8350D977AB8}" type="presOf" srcId="{151F20A7-0A8D-4B39-BEA8-2AE1A13DC8CA}" destId="{04CA96F7-9527-4FDC-9AC8-74AC1B9E7D57}" srcOrd="0" destOrd="0" presId="urn:microsoft.com/office/officeart/2005/8/layout/lProcess1"/>
    <dgm:cxn modelId="{EFB6DACD-AAEB-40D6-9FB8-B8E102372814}" srcId="{02AC71BD-391F-4F55-98B9-355E033D892F}" destId="{D767ECBE-A27D-41AE-9201-AD095B453605}" srcOrd="1" destOrd="0" parTransId="{2704C2A3-A305-4BB5-B1CE-5F8E3DD45EC3}" sibTransId="{1D7786B5-4506-45C5-98E8-63424328A7BF}"/>
    <dgm:cxn modelId="{EEBCEAF1-A1F6-4EA6-8251-9F6C7FF03370}" type="presOf" srcId="{629EAB03-5742-40F1-BC77-E354F1E19021}" destId="{B88161C2-20A5-469A-A492-5156344CDC27}" srcOrd="0" destOrd="0" presId="urn:microsoft.com/office/officeart/2005/8/layout/lProcess1"/>
    <dgm:cxn modelId="{0F3AC92E-153C-4C4F-9DF5-54D2B994AF7E}" type="presOf" srcId="{D767ECBE-A27D-41AE-9201-AD095B453605}" destId="{7F602100-12E4-4A59-A019-39173DE2B899}" srcOrd="0" destOrd="0" presId="urn:microsoft.com/office/officeart/2005/8/layout/lProcess1"/>
    <dgm:cxn modelId="{EBA4918D-5054-4A8B-A00C-3C34AB6603E4}" type="presOf" srcId="{12B4BCC9-F114-4BF4-9C62-3C14A4676842}" destId="{D6036C01-0629-421D-AA4C-BB878CEF99B1}" srcOrd="0" destOrd="0" presId="urn:microsoft.com/office/officeart/2005/8/layout/lProcess1"/>
    <dgm:cxn modelId="{10A41BC1-4960-43C1-9BBC-6F0A0D8417B3}" srcId="{037DED64-FCF1-4DA0-8872-3936B6FDDE77}" destId="{92DF76FD-835A-46E0-A984-6DB9D1EFE2E8}" srcOrd="1" destOrd="0" parTransId="{382E5E3C-0A91-4163-9B2B-A88131F6EDB4}" sibTransId="{114986AC-FDE3-423E-ABE4-FEEFDB2FD5C1}"/>
    <dgm:cxn modelId="{FA1E8F28-F5BC-4395-BF98-C17BD5C03B7D}" type="presOf" srcId="{037DED64-FCF1-4DA0-8872-3936B6FDDE77}" destId="{A2FD7A73-EF94-46BD-B48F-E75EE1496ADE}" srcOrd="0" destOrd="0" presId="urn:microsoft.com/office/officeart/2005/8/layout/lProcess1"/>
    <dgm:cxn modelId="{D7252F02-D9D1-40A0-91FC-8FE99F54BF2B}" srcId="{02AC71BD-391F-4F55-98B9-355E033D892F}" destId="{12B4BCC9-F114-4BF4-9C62-3C14A4676842}" srcOrd="0" destOrd="0" parTransId="{742AE33E-FC60-49A3-B625-1BB173F08EC9}" sibTransId="{86CBEC89-7012-44E6-8028-EC6386BA2B0A}"/>
    <dgm:cxn modelId="{43CE760F-BC7C-45AD-A842-003BA86414EC}" type="presOf" srcId="{742AE33E-FC60-49A3-B625-1BB173F08EC9}" destId="{9BD09F9B-AE2D-4766-95FC-657F7BEB989B}" srcOrd="0" destOrd="0" presId="urn:microsoft.com/office/officeart/2005/8/layout/lProcess1"/>
    <dgm:cxn modelId="{E380E9AF-0851-4BA6-88AA-3790E294A7C7}" type="presOf" srcId="{02AC71BD-391F-4F55-98B9-355E033D892F}" destId="{84F0F0F0-4434-4937-B560-3B095B9AC5B4}" srcOrd="0" destOrd="0" presId="urn:microsoft.com/office/officeart/2005/8/layout/lProcess1"/>
    <dgm:cxn modelId="{4F2DC2CE-3D84-4FC0-86D0-756A2FCDBC2E}" srcId="{151F20A7-0A8D-4B39-BEA8-2AE1A13DC8CA}" destId="{037DED64-FCF1-4DA0-8872-3936B6FDDE77}" srcOrd="0" destOrd="0" parTransId="{764F9F63-A9C1-4271-B611-F7EC48871679}" sibTransId="{78780E6E-06BD-41F8-9705-D7C7D99A9E68}"/>
    <dgm:cxn modelId="{6C76968D-4F80-4D7E-8793-C7A1EA4D6411}" type="presOf" srcId="{29382337-E941-457F-A043-DEC572350715}" destId="{F22DA27E-FBAF-4D69-88FE-F6AFBEF0446E}" srcOrd="0" destOrd="0" presId="urn:microsoft.com/office/officeart/2005/8/layout/lProcess1"/>
    <dgm:cxn modelId="{D5101D6A-7F91-4A76-8A2E-E060FF7737C5}" type="presParOf" srcId="{04CA96F7-9527-4FDC-9AC8-74AC1B9E7D57}" destId="{67FEA8F3-DB8E-4569-BB1A-5C747217BA16}" srcOrd="0" destOrd="0" presId="urn:microsoft.com/office/officeart/2005/8/layout/lProcess1"/>
    <dgm:cxn modelId="{F2C2E0BD-A2A6-4BE9-9D49-AC628FE3A932}" type="presParOf" srcId="{67FEA8F3-DB8E-4569-BB1A-5C747217BA16}" destId="{A2FD7A73-EF94-46BD-B48F-E75EE1496ADE}" srcOrd="0" destOrd="0" presId="urn:microsoft.com/office/officeart/2005/8/layout/lProcess1"/>
    <dgm:cxn modelId="{A7148C44-BD60-4B52-92FE-489E43CB25BD}" type="presParOf" srcId="{67FEA8F3-DB8E-4569-BB1A-5C747217BA16}" destId="{F22DA27E-FBAF-4D69-88FE-F6AFBEF0446E}" srcOrd="1" destOrd="0" presId="urn:microsoft.com/office/officeart/2005/8/layout/lProcess1"/>
    <dgm:cxn modelId="{893BD9F6-314E-40B6-AB55-4F236E1DBA8D}" type="presParOf" srcId="{67FEA8F3-DB8E-4569-BB1A-5C747217BA16}" destId="{121353F9-F0B0-426B-9C7D-4F980CDB6395}" srcOrd="2" destOrd="0" presId="urn:microsoft.com/office/officeart/2005/8/layout/lProcess1"/>
    <dgm:cxn modelId="{CBB9BEBD-19B1-4CC4-9B96-C43DD2349214}" type="presParOf" srcId="{67FEA8F3-DB8E-4569-BB1A-5C747217BA16}" destId="{B88161C2-20A5-469A-A492-5156344CDC27}" srcOrd="3" destOrd="0" presId="urn:microsoft.com/office/officeart/2005/8/layout/lProcess1"/>
    <dgm:cxn modelId="{46228711-4DFB-47B6-88D7-E0DFEF56074D}" type="presParOf" srcId="{67FEA8F3-DB8E-4569-BB1A-5C747217BA16}" destId="{3EA43A53-AAD0-42FD-B23E-D869E8166D92}" srcOrd="4" destOrd="0" presId="urn:microsoft.com/office/officeart/2005/8/layout/lProcess1"/>
    <dgm:cxn modelId="{66037FD0-98C5-4242-ADEC-EFCE351115BB}" type="presParOf" srcId="{04CA96F7-9527-4FDC-9AC8-74AC1B9E7D57}" destId="{F038490A-41FA-47C8-B320-E6E8A7632358}" srcOrd="1" destOrd="0" presId="urn:microsoft.com/office/officeart/2005/8/layout/lProcess1"/>
    <dgm:cxn modelId="{B2E26467-F558-4D20-AFA1-6562CE76E058}" type="presParOf" srcId="{04CA96F7-9527-4FDC-9AC8-74AC1B9E7D57}" destId="{AA768548-FE82-42C7-8C0E-2FDD456D4C73}" srcOrd="2" destOrd="0" presId="urn:microsoft.com/office/officeart/2005/8/layout/lProcess1"/>
    <dgm:cxn modelId="{B84BD506-7893-4A64-8D93-006FAF804EBC}" type="presParOf" srcId="{AA768548-FE82-42C7-8C0E-2FDD456D4C73}" destId="{84F0F0F0-4434-4937-B560-3B095B9AC5B4}" srcOrd="0" destOrd="0" presId="urn:microsoft.com/office/officeart/2005/8/layout/lProcess1"/>
    <dgm:cxn modelId="{5C68CAAF-0BEC-488F-982E-4874EC7C4ABE}" type="presParOf" srcId="{AA768548-FE82-42C7-8C0E-2FDD456D4C73}" destId="{9BD09F9B-AE2D-4766-95FC-657F7BEB989B}" srcOrd="1" destOrd="0" presId="urn:microsoft.com/office/officeart/2005/8/layout/lProcess1"/>
    <dgm:cxn modelId="{120DF891-CF1A-42C9-8799-857306CDEA36}" type="presParOf" srcId="{AA768548-FE82-42C7-8C0E-2FDD456D4C73}" destId="{D6036C01-0629-421D-AA4C-BB878CEF99B1}" srcOrd="2" destOrd="0" presId="urn:microsoft.com/office/officeart/2005/8/layout/lProcess1"/>
    <dgm:cxn modelId="{39E1C61B-9355-43CF-B69F-272381E0DE81}" type="presParOf" srcId="{AA768548-FE82-42C7-8C0E-2FDD456D4C73}" destId="{0F47D521-331E-49FD-9275-CCB8630BE224}" srcOrd="3" destOrd="0" presId="urn:microsoft.com/office/officeart/2005/8/layout/lProcess1"/>
    <dgm:cxn modelId="{38AED6DF-C481-4FAA-B543-B2C43DB162EA}" type="presParOf" srcId="{AA768548-FE82-42C7-8C0E-2FDD456D4C73}" destId="{7F602100-12E4-4A59-A019-39173DE2B899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E564E5-ED5D-4D84-8B0E-3747D569F154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4AFE743-908F-41BC-A9E3-2AFD2BA8C8BA}">
      <dgm:prSet phldrT="[Metin]"/>
      <dgm:spPr/>
      <dgm:t>
        <a:bodyPr/>
        <a:lstStyle/>
        <a:p>
          <a:r>
            <a:rPr lang="tr-TR" dirty="0" smtClean="0"/>
            <a:t>Hipertansiyon</a:t>
          </a:r>
          <a:endParaRPr lang="tr-TR" dirty="0"/>
        </a:p>
      </dgm:t>
    </dgm:pt>
    <dgm:pt modelId="{6D7872F9-AE95-42DB-B999-58089C892127}" type="parTrans" cxnId="{0A9A3758-6024-4194-AE6F-4E5AC1060EE1}">
      <dgm:prSet/>
      <dgm:spPr/>
      <dgm:t>
        <a:bodyPr/>
        <a:lstStyle/>
        <a:p>
          <a:endParaRPr lang="tr-TR"/>
        </a:p>
      </dgm:t>
    </dgm:pt>
    <dgm:pt modelId="{160C51E2-3E45-4BA2-99DE-B51DCC1F4119}" type="sibTrans" cxnId="{0A9A3758-6024-4194-AE6F-4E5AC1060EE1}">
      <dgm:prSet/>
      <dgm:spPr/>
      <dgm:t>
        <a:bodyPr/>
        <a:lstStyle/>
        <a:p>
          <a:endParaRPr lang="tr-TR"/>
        </a:p>
      </dgm:t>
    </dgm:pt>
    <dgm:pt modelId="{0EBC8F1C-5D61-4530-9C5B-781D7B1EFD4C}">
      <dgm:prSet phldrT="[Metin]"/>
      <dgm:spPr/>
      <dgm:t>
        <a:bodyPr/>
        <a:lstStyle/>
        <a:p>
          <a:r>
            <a:rPr lang="tr-TR" dirty="0" err="1" smtClean="0"/>
            <a:t>Preterm</a:t>
          </a:r>
          <a:r>
            <a:rPr lang="tr-TR" dirty="0" smtClean="0"/>
            <a:t> doğum</a:t>
          </a:r>
          <a:endParaRPr lang="tr-TR" dirty="0"/>
        </a:p>
      </dgm:t>
    </dgm:pt>
    <dgm:pt modelId="{ECB2A28C-D68A-4CE9-9738-C410B86A3634}" type="parTrans" cxnId="{EF1DD35B-CCB8-4CB2-987A-D53E82BB5C92}">
      <dgm:prSet/>
      <dgm:spPr/>
      <dgm:t>
        <a:bodyPr/>
        <a:lstStyle/>
        <a:p>
          <a:endParaRPr lang="tr-TR"/>
        </a:p>
      </dgm:t>
    </dgm:pt>
    <dgm:pt modelId="{76A218C7-6162-4FBF-9E33-28D8543EF34C}" type="sibTrans" cxnId="{EF1DD35B-CCB8-4CB2-987A-D53E82BB5C92}">
      <dgm:prSet/>
      <dgm:spPr/>
      <dgm:t>
        <a:bodyPr/>
        <a:lstStyle/>
        <a:p>
          <a:endParaRPr lang="tr-TR"/>
        </a:p>
      </dgm:t>
    </dgm:pt>
    <dgm:pt modelId="{16B66885-CC88-407B-839C-63F298B0452B}">
      <dgm:prSet phldrT="[Metin]"/>
      <dgm:spPr/>
      <dgm:t>
        <a:bodyPr/>
        <a:lstStyle/>
        <a:p>
          <a:r>
            <a:rPr lang="tr-TR" dirty="0" err="1" smtClean="0"/>
            <a:t>Abortus</a:t>
          </a:r>
          <a:endParaRPr lang="tr-TR" dirty="0"/>
        </a:p>
      </dgm:t>
    </dgm:pt>
    <dgm:pt modelId="{EE374FCB-61C5-4475-91DB-2806E9B7EB1D}" type="parTrans" cxnId="{DC716003-51F8-495D-BCB0-AEAA931D8BF7}">
      <dgm:prSet/>
      <dgm:spPr/>
      <dgm:t>
        <a:bodyPr/>
        <a:lstStyle/>
        <a:p>
          <a:endParaRPr lang="tr-TR"/>
        </a:p>
      </dgm:t>
    </dgm:pt>
    <dgm:pt modelId="{2AACDA5D-D37E-45AB-A107-1688A0E07CC4}" type="sibTrans" cxnId="{DC716003-51F8-495D-BCB0-AEAA931D8BF7}">
      <dgm:prSet/>
      <dgm:spPr/>
      <dgm:t>
        <a:bodyPr/>
        <a:lstStyle/>
        <a:p>
          <a:endParaRPr lang="tr-TR"/>
        </a:p>
      </dgm:t>
    </dgm:pt>
    <dgm:pt modelId="{8B4F1261-ACD5-478D-B444-8B4E34F86004}">
      <dgm:prSet phldrT="[Metin]"/>
      <dgm:spPr/>
      <dgm:t>
        <a:bodyPr/>
        <a:lstStyle/>
        <a:p>
          <a:r>
            <a:rPr lang="tr-TR" dirty="0" err="1" smtClean="0"/>
            <a:t>Polihidroamnios</a:t>
          </a:r>
          <a:endParaRPr lang="tr-TR" dirty="0"/>
        </a:p>
      </dgm:t>
    </dgm:pt>
    <dgm:pt modelId="{69C33293-8AA9-4276-AFFC-26742745BF65}" type="parTrans" cxnId="{222ED1AA-4CAF-456C-AE7B-FAC9D4F67229}">
      <dgm:prSet/>
      <dgm:spPr/>
      <dgm:t>
        <a:bodyPr/>
        <a:lstStyle/>
        <a:p>
          <a:endParaRPr lang="tr-TR"/>
        </a:p>
      </dgm:t>
    </dgm:pt>
    <dgm:pt modelId="{5C5571C8-0B89-426F-9465-18506D365AE1}" type="sibTrans" cxnId="{222ED1AA-4CAF-456C-AE7B-FAC9D4F67229}">
      <dgm:prSet/>
      <dgm:spPr/>
      <dgm:t>
        <a:bodyPr/>
        <a:lstStyle/>
        <a:p>
          <a:endParaRPr lang="tr-TR"/>
        </a:p>
      </dgm:t>
    </dgm:pt>
    <dgm:pt modelId="{9EE1AF46-6A36-498B-9D46-07C410A5FB07}">
      <dgm:prSet phldrT="[Metin]"/>
      <dgm:spPr/>
      <dgm:t>
        <a:bodyPr/>
        <a:lstStyle/>
        <a:p>
          <a:r>
            <a:rPr lang="tr-TR" dirty="0" err="1" smtClean="0"/>
            <a:t>İntrauterin</a:t>
          </a:r>
          <a:r>
            <a:rPr lang="tr-TR" dirty="0" smtClean="0"/>
            <a:t> büyüme geriliği</a:t>
          </a:r>
          <a:endParaRPr lang="tr-TR" dirty="0"/>
        </a:p>
      </dgm:t>
    </dgm:pt>
    <dgm:pt modelId="{A71809E9-5CE1-4802-8B48-EA11C18CF92B}" type="parTrans" cxnId="{14F9A29D-364F-4FD7-A702-7BA110790D26}">
      <dgm:prSet/>
      <dgm:spPr/>
      <dgm:t>
        <a:bodyPr/>
        <a:lstStyle/>
        <a:p>
          <a:endParaRPr lang="tr-TR"/>
        </a:p>
      </dgm:t>
    </dgm:pt>
    <dgm:pt modelId="{E5A4DDCB-7C57-411C-AEF0-8C21465C4424}" type="sibTrans" cxnId="{14F9A29D-364F-4FD7-A702-7BA110790D26}">
      <dgm:prSet/>
      <dgm:spPr/>
      <dgm:t>
        <a:bodyPr/>
        <a:lstStyle/>
        <a:p>
          <a:endParaRPr lang="tr-TR"/>
        </a:p>
      </dgm:t>
    </dgm:pt>
    <dgm:pt modelId="{809E9786-45B4-4FBD-BF6C-DA60C226F845}">
      <dgm:prSet/>
      <dgm:spPr/>
      <dgm:t>
        <a:bodyPr/>
        <a:lstStyle/>
        <a:p>
          <a:r>
            <a:rPr lang="tr-TR" dirty="0" err="1" smtClean="0"/>
            <a:t>Preeklemsi</a:t>
          </a:r>
          <a:endParaRPr lang="tr-TR" dirty="0" smtClean="0"/>
        </a:p>
        <a:p>
          <a:r>
            <a:rPr lang="tr-TR" dirty="0" smtClean="0"/>
            <a:t>Eklemsi</a:t>
          </a:r>
          <a:endParaRPr lang="tr-TR" dirty="0"/>
        </a:p>
      </dgm:t>
    </dgm:pt>
    <dgm:pt modelId="{37B8D213-42D4-4343-B3B6-6846ABC71DCF}" type="parTrans" cxnId="{07F433EB-2C64-499C-A150-ACACAB6F2020}">
      <dgm:prSet/>
      <dgm:spPr/>
    </dgm:pt>
    <dgm:pt modelId="{CAEF2A38-C88E-47DF-B12B-75AB78B825DF}" type="sibTrans" cxnId="{07F433EB-2C64-499C-A150-ACACAB6F2020}">
      <dgm:prSet/>
      <dgm:spPr/>
    </dgm:pt>
    <dgm:pt modelId="{01A731C2-18DF-48AD-9797-D2C4ACB0CE73}" type="pres">
      <dgm:prSet presAssocID="{26E564E5-ED5D-4D84-8B0E-3747D569F15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0A5F181-1713-4CE2-A607-828AE444C0BA}" type="pres">
      <dgm:prSet presAssocID="{A4AFE743-908F-41BC-A9E3-2AFD2BA8C8B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1F6CB2B-F34B-4CD6-A587-26FB53A1E963}" type="pres">
      <dgm:prSet presAssocID="{160C51E2-3E45-4BA2-99DE-B51DCC1F4119}" presName="sibTrans" presStyleCnt="0"/>
      <dgm:spPr/>
    </dgm:pt>
    <dgm:pt modelId="{734C23D1-196A-4B5A-96FC-DBBA9BEE6873}" type="pres">
      <dgm:prSet presAssocID="{809E9786-45B4-4FBD-BF6C-DA60C226F84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79FA00-EA76-4A39-9E13-4DEAF1C8D2A3}" type="pres">
      <dgm:prSet presAssocID="{CAEF2A38-C88E-47DF-B12B-75AB78B825DF}" presName="sibTrans" presStyleCnt="0"/>
      <dgm:spPr/>
    </dgm:pt>
    <dgm:pt modelId="{5A3A7473-7AC5-4470-8344-666BE0FFD442}" type="pres">
      <dgm:prSet presAssocID="{0EBC8F1C-5D61-4530-9C5B-781D7B1EFD4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83AA5AA-606C-4A15-B718-A116DF6B0152}" type="pres">
      <dgm:prSet presAssocID="{76A218C7-6162-4FBF-9E33-28D8543EF34C}" presName="sibTrans" presStyleCnt="0"/>
      <dgm:spPr/>
    </dgm:pt>
    <dgm:pt modelId="{2451D6BB-82E9-4D4B-96BB-D63E91119969}" type="pres">
      <dgm:prSet presAssocID="{16B66885-CC88-407B-839C-63F298B0452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874577C-521C-4F4F-9ECD-30EE01843530}" type="pres">
      <dgm:prSet presAssocID="{2AACDA5D-D37E-45AB-A107-1688A0E07CC4}" presName="sibTrans" presStyleCnt="0"/>
      <dgm:spPr/>
    </dgm:pt>
    <dgm:pt modelId="{1F3E549D-AF86-48E6-9239-F18ACAE56F32}" type="pres">
      <dgm:prSet presAssocID="{8B4F1261-ACD5-478D-B444-8B4E34F8600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B551F38-B6E9-4253-95C3-644236BBE5C6}" type="pres">
      <dgm:prSet presAssocID="{5C5571C8-0B89-426F-9465-18506D365AE1}" presName="sibTrans" presStyleCnt="0"/>
      <dgm:spPr/>
    </dgm:pt>
    <dgm:pt modelId="{3FB646A5-8793-4DC7-88E8-3452D435C255}" type="pres">
      <dgm:prSet presAssocID="{9EE1AF46-6A36-498B-9D46-07C410A5FB0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A9A3758-6024-4194-AE6F-4E5AC1060EE1}" srcId="{26E564E5-ED5D-4D84-8B0E-3747D569F154}" destId="{A4AFE743-908F-41BC-A9E3-2AFD2BA8C8BA}" srcOrd="0" destOrd="0" parTransId="{6D7872F9-AE95-42DB-B999-58089C892127}" sibTransId="{160C51E2-3E45-4BA2-99DE-B51DCC1F4119}"/>
    <dgm:cxn modelId="{DC716003-51F8-495D-BCB0-AEAA931D8BF7}" srcId="{26E564E5-ED5D-4D84-8B0E-3747D569F154}" destId="{16B66885-CC88-407B-839C-63F298B0452B}" srcOrd="3" destOrd="0" parTransId="{EE374FCB-61C5-4475-91DB-2806E9B7EB1D}" sibTransId="{2AACDA5D-D37E-45AB-A107-1688A0E07CC4}"/>
    <dgm:cxn modelId="{FFC930CC-4813-4B8E-A6FA-19E989343ADC}" type="presOf" srcId="{9EE1AF46-6A36-498B-9D46-07C410A5FB07}" destId="{3FB646A5-8793-4DC7-88E8-3452D435C255}" srcOrd="0" destOrd="0" presId="urn:microsoft.com/office/officeart/2005/8/layout/default#1"/>
    <dgm:cxn modelId="{57D22D16-9161-4228-8257-093CB8E36230}" type="presOf" srcId="{8B4F1261-ACD5-478D-B444-8B4E34F86004}" destId="{1F3E549D-AF86-48E6-9239-F18ACAE56F32}" srcOrd="0" destOrd="0" presId="urn:microsoft.com/office/officeart/2005/8/layout/default#1"/>
    <dgm:cxn modelId="{367F45E8-7AB2-4939-A21C-134CC05AD0E3}" type="presOf" srcId="{26E564E5-ED5D-4D84-8B0E-3747D569F154}" destId="{01A731C2-18DF-48AD-9797-D2C4ACB0CE73}" srcOrd="0" destOrd="0" presId="urn:microsoft.com/office/officeart/2005/8/layout/default#1"/>
    <dgm:cxn modelId="{89E02D87-FDC6-42C2-A669-C30747B0AE6B}" type="presOf" srcId="{A4AFE743-908F-41BC-A9E3-2AFD2BA8C8BA}" destId="{E0A5F181-1713-4CE2-A607-828AE444C0BA}" srcOrd="0" destOrd="0" presId="urn:microsoft.com/office/officeart/2005/8/layout/default#1"/>
    <dgm:cxn modelId="{C7EE9D2E-5ACF-4533-941E-6F44AF288CF7}" type="presOf" srcId="{809E9786-45B4-4FBD-BF6C-DA60C226F845}" destId="{734C23D1-196A-4B5A-96FC-DBBA9BEE6873}" srcOrd="0" destOrd="0" presId="urn:microsoft.com/office/officeart/2005/8/layout/default#1"/>
    <dgm:cxn modelId="{C4FCB3A6-DE0D-4A78-ADFA-4DB8F7FDCCBE}" type="presOf" srcId="{16B66885-CC88-407B-839C-63F298B0452B}" destId="{2451D6BB-82E9-4D4B-96BB-D63E91119969}" srcOrd="0" destOrd="0" presId="urn:microsoft.com/office/officeart/2005/8/layout/default#1"/>
    <dgm:cxn modelId="{EF1DD35B-CCB8-4CB2-987A-D53E82BB5C92}" srcId="{26E564E5-ED5D-4D84-8B0E-3747D569F154}" destId="{0EBC8F1C-5D61-4530-9C5B-781D7B1EFD4C}" srcOrd="2" destOrd="0" parTransId="{ECB2A28C-D68A-4CE9-9738-C410B86A3634}" sibTransId="{76A218C7-6162-4FBF-9E33-28D8543EF34C}"/>
    <dgm:cxn modelId="{07F433EB-2C64-499C-A150-ACACAB6F2020}" srcId="{26E564E5-ED5D-4D84-8B0E-3747D569F154}" destId="{809E9786-45B4-4FBD-BF6C-DA60C226F845}" srcOrd="1" destOrd="0" parTransId="{37B8D213-42D4-4343-B3B6-6846ABC71DCF}" sibTransId="{CAEF2A38-C88E-47DF-B12B-75AB78B825DF}"/>
    <dgm:cxn modelId="{222ED1AA-4CAF-456C-AE7B-FAC9D4F67229}" srcId="{26E564E5-ED5D-4D84-8B0E-3747D569F154}" destId="{8B4F1261-ACD5-478D-B444-8B4E34F86004}" srcOrd="4" destOrd="0" parTransId="{69C33293-8AA9-4276-AFFC-26742745BF65}" sibTransId="{5C5571C8-0B89-426F-9465-18506D365AE1}"/>
    <dgm:cxn modelId="{2DEE4DF5-ABE7-4C48-9C1A-13760516BDDE}" type="presOf" srcId="{0EBC8F1C-5D61-4530-9C5B-781D7B1EFD4C}" destId="{5A3A7473-7AC5-4470-8344-666BE0FFD442}" srcOrd="0" destOrd="0" presId="urn:microsoft.com/office/officeart/2005/8/layout/default#1"/>
    <dgm:cxn modelId="{14F9A29D-364F-4FD7-A702-7BA110790D26}" srcId="{26E564E5-ED5D-4D84-8B0E-3747D569F154}" destId="{9EE1AF46-6A36-498B-9D46-07C410A5FB07}" srcOrd="5" destOrd="0" parTransId="{A71809E9-5CE1-4802-8B48-EA11C18CF92B}" sibTransId="{E5A4DDCB-7C57-411C-AEF0-8C21465C4424}"/>
    <dgm:cxn modelId="{41978584-75F9-4F73-BBF4-A0F5D0D9F74A}" type="presParOf" srcId="{01A731C2-18DF-48AD-9797-D2C4ACB0CE73}" destId="{E0A5F181-1713-4CE2-A607-828AE444C0BA}" srcOrd="0" destOrd="0" presId="urn:microsoft.com/office/officeart/2005/8/layout/default#1"/>
    <dgm:cxn modelId="{DB6E7536-59E6-4A54-B358-B24E2613E713}" type="presParOf" srcId="{01A731C2-18DF-48AD-9797-D2C4ACB0CE73}" destId="{B1F6CB2B-F34B-4CD6-A587-26FB53A1E963}" srcOrd="1" destOrd="0" presId="urn:microsoft.com/office/officeart/2005/8/layout/default#1"/>
    <dgm:cxn modelId="{596A5BB3-7868-43D7-9012-2F6A113B4D78}" type="presParOf" srcId="{01A731C2-18DF-48AD-9797-D2C4ACB0CE73}" destId="{734C23D1-196A-4B5A-96FC-DBBA9BEE6873}" srcOrd="2" destOrd="0" presId="urn:microsoft.com/office/officeart/2005/8/layout/default#1"/>
    <dgm:cxn modelId="{A5574D0B-46C4-4CC6-B757-4BD741AAAEF3}" type="presParOf" srcId="{01A731C2-18DF-48AD-9797-D2C4ACB0CE73}" destId="{DF79FA00-EA76-4A39-9E13-4DEAF1C8D2A3}" srcOrd="3" destOrd="0" presId="urn:microsoft.com/office/officeart/2005/8/layout/default#1"/>
    <dgm:cxn modelId="{AC2C735A-09F3-4905-83FC-EB149543E535}" type="presParOf" srcId="{01A731C2-18DF-48AD-9797-D2C4ACB0CE73}" destId="{5A3A7473-7AC5-4470-8344-666BE0FFD442}" srcOrd="4" destOrd="0" presId="urn:microsoft.com/office/officeart/2005/8/layout/default#1"/>
    <dgm:cxn modelId="{3318EC34-72C0-4686-8039-A9522EAE8976}" type="presParOf" srcId="{01A731C2-18DF-48AD-9797-D2C4ACB0CE73}" destId="{583AA5AA-606C-4A15-B718-A116DF6B0152}" srcOrd="5" destOrd="0" presId="urn:microsoft.com/office/officeart/2005/8/layout/default#1"/>
    <dgm:cxn modelId="{C4A6D556-FF86-4416-8FF2-6DC78E761388}" type="presParOf" srcId="{01A731C2-18DF-48AD-9797-D2C4ACB0CE73}" destId="{2451D6BB-82E9-4D4B-96BB-D63E91119969}" srcOrd="6" destOrd="0" presId="urn:microsoft.com/office/officeart/2005/8/layout/default#1"/>
    <dgm:cxn modelId="{781E2516-3700-4CC2-A3BD-1E06FA8A15AF}" type="presParOf" srcId="{01A731C2-18DF-48AD-9797-D2C4ACB0CE73}" destId="{0874577C-521C-4F4F-9ECD-30EE01843530}" srcOrd="7" destOrd="0" presId="urn:microsoft.com/office/officeart/2005/8/layout/default#1"/>
    <dgm:cxn modelId="{43C4234A-52A7-479C-A0EA-0BA5CA69EF41}" type="presParOf" srcId="{01A731C2-18DF-48AD-9797-D2C4ACB0CE73}" destId="{1F3E549D-AF86-48E6-9239-F18ACAE56F32}" srcOrd="8" destOrd="0" presId="urn:microsoft.com/office/officeart/2005/8/layout/default#1"/>
    <dgm:cxn modelId="{E94A0D56-4402-43A2-A431-C7DE044F27B1}" type="presParOf" srcId="{01A731C2-18DF-48AD-9797-D2C4ACB0CE73}" destId="{0B551F38-B6E9-4253-95C3-644236BBE5C6}" srcOrd="9" destOrd="0" presId="urn:microsoft.com/office/officeart/2005/8/layout/default#1"/>
    <dgm:cxn modelId="{82D898A2-8E23-4AA3-9706-5BEEA93F3BA6}" type="presParOf" srcId="{01A731C2-18DF-48AD-9797-D2C4ACB0CE73}" destId="{3FB646A5-8793-4DC7-88E8-3452D435C255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8192B9-52E1-4804-B1F6-E0F2796C574F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842C365-3702-46FF-8BE1-0748D799D07F}">
      <dgm:prSet phldrT="[Metin]"/>
      <dgm:spPr/>
      <dgm:t>
        <a:bodyPr/>
        <a:lstStyle/>
        <a:p>
          <a:r>
            <a:rPr lang="tr-TR" dirty="0" smtClean="0"/>
            <a:t>Anemi tedavisi</a:t>
          </a:r>
          <a:endParaRPr lang="tr-TR" dirty="0"/>
        </a:p>
      </dgm:t>
    </dgm:pt>
    <dgm:pt modelId="{6D2F8864-D02F-4D78-BAB3-09B98B2ADBD0}" type="parTrans" cxnId="{7FC3397B-2F8E-42DB-BC04-2CA5E1628387}">
      <dgm:prSet/>
      <dgm:spPr/>
      <dgm:t>
        <a:bodyPr/>
        <a:lstStyle/>
        <a:p>
          <a:endParaRPr lang="tr-TR"/>
        </a:p>
      </dgm:t>
    </dgm:pt>
    <dgm:pt modelId="{62F01A6A-29F0-48B4-B201-593C718DDE48}" type="sibTrans" cxnId="{7FC3397B-2F8E-42DB-BC04-2CA5E1628387}">
      <dgm:prSet/>
      <dgm:spPr/>
      <dgm:t>
        <a:bodyPr/>
        <a:lstStyle/>
        <a:p>
          <a:endParaRPr lang="tr-TR"/>
        </a:p>
      </dgm:t>
    </dgm:pt>
    <dgm:pt modelId="{0BBFDE82-9DB7-46D8-88DA-C8E9A5748175}">
      <dgm:prSet phldrT="[Metin]"/>
      <dgm:spPr/>
      <dgm:t>
        <a:bodyPr/>
        <a:lstStyle/>
        <a:p>
          <a:r>
            <a:rPr lang="tr-TR" dirty="0" smtClean="0"/>
            <a:t>Kan basıncı,UF ve kuru ağırlık kontrolü</a:t>
          </a:r>
          <a:endParaRPr lang="tr-TR" dirty="0"/>
        </a:p>
      </dgm:t>
    </dgm:pt>
    <dgm:pt modelId="{F8389DAA-B6DB-4470-B820-27B83DF89CC6}" type="parTrans" cxnId="{D9CC25DF-047E-4C24-B6FD-63756C0FE20E}">
      <dgm:prSet/>
      <dgm:spPr/>
      <dgm:t>
        <a:bodyPr/>
        <a:lstStyle/>
        <a:p>
          <a:endParaRPr lang="tr-TR"/>
        </a:p>
      </dgm:t>
    </dgm:pt>
    <dgm:pt modelId="{FBAB5D53-70AD-43FC-B31E-792496200092}" type="sibTrans" cxnId="{D9CC25DF-047E-4C24-B6FD-63756C0FE20E}">
      <dgm:prSet/>
      <dgm:spPr/>
      <dgm:t>
        <a:bodyPr/>
        <a:lstStyle/>
        <a:p>
          <a:endParaRPr lang="tr-TR"/>
        </a:p>
      </dgm:t>
    </dgm:pt>
    <dgm:pt modelId="{F84BCC56-81FE-4C28-A656-B0F56D1CBC2B}">
      <dgm:prSet phldrT="[Metin]"/>
      <dgm:spPr/>
      <dgm:t>
        <a:bodyPr/>
        <a:lstStyle/>
        <a:p>
          <a:r>
            <a:rPr lang="tr-TR" dirty="0" smtClean="0"/>
            <a:t>Diyaliz reçetesi</a:t>
          </a:r>
          <a:endParaRPr lang="tr-TR" dirty="0"/>
        </a:p>
      </dgm:t>
    </dgm:pt>
    <dgm:pt modelId="{8C066CB9-4E66-4D4B-BC9C-303A62722F8D}" type="parTrans" cxnId="{BB033D94-869D-4056-91A7-1570610FF181}">
      <dgm:prSet/>
      <dgm:spPr/>
      <dgm:t>
        <a:bodyPr/>
        <a:lstStyle/>
        <a:p>
          <a:endParaRPr lang="tr-TR"/>
        </a:p>
      </dgm:t>
    </dgm:pt>
    <dgm:pt modelId="{5093C030-BB2B-4B80-8BBA-AEA174DB7EBE}" type="sibTrans" cxnId="{BB033D94-869D-4056-91A7-1570610FF181}">
      <dgm:prSet/>
      <dgm:spPr/>
      <dgm:t>
        <a:bodyPr/>
        <a:lstStyle/>
        <a:p>
          <a:endParaRPr lang="tr-TR"/>
        </a:p>
      </dgm:t>
    </dgm:pt>
    <dgm:pt modelId="{C92A73D9-7784-4532-AD4D-E41C0B1ED4D9}">
      <dgm:prSet phldrT="[Metin]"/>
      <dgm:spPr/>
      <dgm:t>
        <a:bodyPr/>
        <a:lstStyle/>
        <a:p>
          <a:r>
            <a:rPr lang="tr-TR" dirty="0" smtClean="0"/>
            <a:t>İlaçların ve diyetin düzenlenmesi</a:t>
          </a:r>
          <a:endParaRPr lang="tr-TR" dirty="0"/>
        </a:p>
      </dgm:t>
    </dgm:pt>
    <dgm:pt modelId="{59DE27B7-A425-4270-BDDE-7019F344993A}" type="parTrans" cxnId="{6FE77A3B-7870-4019-A5FD-86BF8FF932E7}">
      <dgm:prSet/>
      <dgm:spPr/>
      <dgm:t>
        <a:bodyPr/>
        <a:lstStyle/>
        <a:p>
          <a:endParaRPr lang="tr-TR"/>
        </a:p>
      </dgm:t>
    </dgm:pt>
    <dgm:pt modelId="{F42EF684-6919-4B23-9B5B-1703AF736B67}" type="sibTrans" cxnId="{6FE77A3B-7870-4019-A5FD-86BF8FF932E7}">
      <dgm:prSet/>
      <dgm:spPr/>
      <dgm:t>
        <a:bodyPr/>
        <a:lstStyle/>
        <a:p>
          <a:endParaRPr lang="tr-TR"/>
        </a:p>
      </dgm:t>
    </dgm:pt>
    <dgm:pt modelId="{B3907F67-AC34-4DC0-A20F-7546316F4DED}" type="pres">
      <dgm:prSet presAssocID="{3B8192B9-52E1-4804-B1F6-E0F2796C574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620D27-F331-4103-9BCB-AE58D6E562B7}" type="pres">
      <dgm:prSet presAssocID="{3B8192B9-52E1-4804-B1F6-E0F2796C574F}" presName="diamond" presStyleLbl="bgShp" presStyleIdx="0" presStyleCnt="1"/>
      <dgm:spPr/>
    </dgm:pt>
    <dgm:pt modelId="{437E61EC-BB3D-4F69-BFBC-3B38606BE978}" type="pres">
      <dgm:prSet presAssocID="{3B8192B9-52E1-4804-B1F6-E0F2796C574F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C9F5748-3E67-4F85-A4C7-BC78AE2DE5DA}" type="pres">
      <dgm:prSet presAssocID="{3B8192B9-52E1-4804-B1F6-E0F2796C574F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6DC761A-0D07-4CCB-AA74-EEB5647A3C2D}" type="pres">
      <dgm:prSet presAssocID="{3B8192B9-52E1-4804-B1F6-E0F2796C574F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5D6A6E9-2091-4972-9A64-30CA90579012}" type="pres">
      <dgm:prSet presAssocID="{3B8192B9-52E1-4804-B1F6-E0F2796C574F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9CC25DF-047E-4C24-B6FD-63756C0FE20E}" srcId="{3B8192B9-52E1-4804-B1F6-E0F2796C574F}" destId="{0BBFDE82-9DB7-46D8-88DA-C8E9A5748175}" srcOrd="1" destOrd="0" parTransId="{F8389DAA-B6DB-4470-B820-27B83DF89CC6}" sibTransId="{FBAB5D53-70AD-43FC-B31E-792496200092}"/>
    <dgm:cxn modelId="{DE8847CF-4140-41AD-8F8F-E93520891EE4}" type="presOf" srcId="{C92A73D9-7784-4532-AD4D-E41C0B1ED4D9}" destId="{95D6A6E9-2091-4972-9A64-30CA90579012}" srcOrd="0" destOrd="0" presId="urn:microsoft.com/office/officeart/2005/8/layout/matrix3"/>
    <dgm:cxn modelId="{BB033D94-869D-4056-91A7-1570610FF181}" srcId="{3B8192B9-52E1-4804-B1F6-E0F2796C574F}" destId="{F84BCC56-81FE-4C28-A656-B0F56D1CBC2B}" srcOrd="2" destOrd="0" parTransId="{8C066CB9-4E66-4D4B-BC9C-303A62722F8D}" sibTransId="{5093C030-BB2B-4B80-8BBA-AEA174DB7EBE}"/>
    <dgm:cxn modelId="{7FC3397B-2F8E-42DB-BC04-2CA5E1628387}" srcId="{3B8192B9-52E1-4804-B1F6-E0F2796C574F}" destId="{D842C365-3702-46FF-8BE1-0748D799D07F}" srcOrd="0" destOrd="0" parTransId="{6D2F8864-D02F-4D78-BAB3-09B98B2ADBD0}" sibTransId="{62F01A6A-29F0-48B4-B201-593C718DDE48}"/>
    <dgm:cxn modelId="{6FE77A3B-7870-4019-A5FD-86BF8FF932E7}" srcId="{3B8192B9-52E1-4804-B1F6-E0F2796C574F}" destId="{C92A73D9-7784-4532-AD4D-E41C0B1ED4D9}" srcOrd="3" destOrd="0" parTransId="{59DE27B7-A425-4270-BDDE-7019F344993A}" sibTransId="{F42EF684-6919-4B23-9B5B-1703AF736B67}"/>
    <dgm:cxn modelId="{01D2FF10-D5C3-4AED-8F1A-51973B88D676}" type="presOf" srcId="{3B8192B9-52E1-4804-B1F6-E0F2796C574F}" destId="{B3907F67-AC34-4DC0-A20F-7546316F4DED}" srcOrd="0" destOrd="0" presId="urn:microsoft.com/office/officeart/2005/8/layout/matrix3"/>
    <dgm:cxn modelId="{49633575-754D-4B2F-A46B-F90996D01973}" type="presOf" srcId="{F84BCC56-81FE-4C28-A656-B0F56D1CBC2B}" destId="{26DC761A-0D07-4CCB-AA74-EEB5647A3C2D}" srcOrd="0" destOrd="0" presId="urn:microsoft.com/office/officeart/2005/8/layout/matrix3"/>
    <dgm:cxn modelId="{5EE418BC-0E67-4213-9D06-FCDB7938011D}" type="presOf" srcId="{0BBFDE82-9DB7-46D8-88DA-C8E9A5748175}" destId="{AC9F5748-3E67-4F85-A4C7-BC78AE2DE5DA}" srcOrd="0" destOrd="0" presId="urn:microsoft.com/office/officeart/2005/8/layout/matrix3"/>
    <dgm:cxn modelId="{4E9BEDCA-F41E-434B-9600-5BA0DB9F48F9}" type="presOf" srcId="{D842C365-3702-46FF-8BE1-0748D799D07F}" destId="{437E61EC-BB3D-4F69-BFBC-3B38606BE978}" srcOrd="0" destOrd="0" presId="urn:microsoft.com/office/officeart/2005/8/layout/matrix3"/>
    <dgm:cxn modelId="{925CA2C3-A383-4657-92C7-7F8E279CC78B}" type="presParOf" srcId="{B3907F67-AC34-4DC0-A20F-7546316F4DED}" destId="{D3620D27-F331-4103-9BCB-AE58D6E562B7}" srcOrd="0" destOrd="0" presId="urn:microsoft.com/office/officeart/2005/8/layout/matrix3"/>
    <dgm:cxn modelId="{6627A7BD-C073-47D7-8D1D-14A82F0770DE}" type="presParOf" srcId="{B3907F67-AC34-4DC0-A20F-7546316F4DED}" destId="{437E61EC-BB3D-4F69-BFBC-3B38606BE978}" srcOrd="1" destOrd="0" presId="urn:microsoft.com/office/officeart/2005/8/layout/matrix3"/>
    <dgm:cxn modelId="{878600E7-01C9-40B6-9F41-683567DCEFDC}" type="presParOf" srcId="{B3907F67-AC34-4DC0-A20F-7546316F4DED}" destId="{AC9F5748-3E67-4F85-A4C7-BC78AE2DE5DA}" srcOrd="2" destOrd="0" presId="urn:microsoft.com/office/officeart/2005/8/layout/matrix3"/>
    <dgm:cxn modelId="{6313CB30-5E94-4386-82F5-05666904FA8D}" type="presParOf" srcId="{B3907F67-AC34-4DC0-A20F-7546316F4DED}" destId="{26DC761A-0D07-4CCB-AA74-EEB5647A3C2D}" srcOrd="3" destOrd="0" presId="urn:microsoft.com/office/officeart/2005/8/layout/matrix3"/>
    <dgm:cxn modelId="{2043DED1-073E-4EE0-B752-F7359D9F1DE9}" type="presParOf" srcId="{B3907F67-AC34-4DC0-A20F-7546316F4DED}" destId="{95D6A6E9-2091-4972-9A64-30CA9057901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29A242-A1F8-4EE5-A2E3-C0CFD92CB610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875E9D0-B870-4296-AC21-7CBB3AFFF597}">
      <dgm:prSet phldrT="[Metin]"/>
      <dgm:spPr/>
      <dgm:t>
        <a:bodyPr/>
        <a:lstStyle/>
        <a:p>
          <a:r>
            <a:rPr lang="tr-TR" dirty="0" smtClean="0"/>
            <a:t>Anemi yüksek bebek ölüm oranları ve </a:t>
          </a:r>
          <a:r>
            <a:rPr lang="tr-TR" dirty="0" err="1" smtClean="0"/>
            <a:t>preterm</a:t>
          </a:r>
          <a:r>
            <a:rPr lang="tr-TR" dirty="0" smtClean="0"/>
            <a:t> doğumlarla  ilişkilidir</a:t>
          </a:r>
          <a:endParaRPr lang="tr-TR" dirty="0"/>
        </a:p>
      </dgm:t>
    </dgm:pt>
    <dgm:pt modelId="{A75BE3F5-25D1-4E82-AC47-D72B4B9DD1DE}" type="parTrans" cxnId="{12A592FD-CCAC-4605-839F-461E77198EAD}">
      <dgm:prSet/>
      <dgm:spPr/>
      <dgm:t>
        <a:bodyPr/>
        <a:lstStyle/>
        <a:p>
          <a:endParaRPr lang="tr-TR"/>
        </a:p>
      </dgm:t>
    </dgm:pt>
    <dgm:pt modelId="{A2A2603B-2656-4370-BC8A-E3DD1FD1AA06}" type="sibTrans" cxnId="{12A592FD-CCAC-4605-839F-461E77198EAD}">
      <dgm:prSet/>
      <dgm:spPr/>
      <dgm:t>
        <a:bodyPr/>
        <a:lstStyle/>
        <a:p>
          <a:endParaRPr lang="tr-TR"/>
        </a:p>
      </dgm:t>
    </dgm:pt>
    <dgm:pt modelId="{0FE0BC7B-4625-430A-8E8A-E789306E5E1D}">
      <dgm:prSet phldrT="[Metin]"/>
      <dgm:spPr/>
      <dgm:t>
        <a:bodyPr/>
        <a:lstStyle/>
        <a:p>
          <a:r>
            <a:rPr lang="tr-TR" dirty="0" err="1" smtClean="0"/>
            <a:t>Hb</a:t>
          </a:r>
          <a:r>
            <a:rPr lang="tr-TR" dirty="0" smtClean="0"/>
            <a:t> 10-11g/</a:t>
          </a:r>
          <a:r>
            <a:rPr lang="tr-TR" dirty="0" err="1" smtClean="0"/>
            <a:t>dl</a:t>
          </a:r>
          <a:r>
            <a:rPr lang="tr-TR" dirty="0" smtClean="0"/>
            <a:t> düzeyinde tutulmalıdır.</a:t>
          </a:r>
          <a:endParaRPr lang="tr-TR" dirty="0"/>
        </a:p>
      </dgm:t>
    </dgm:pt>
    <dgm:pt modelId="{A98CA172-64F2-42E4-A287-0FF8C6E30BB2}" type="parTrans" cxnId="{9A70C5EB-132D-4D08-BD52-EF2B1E170FC8}">
      <dgm:prSet/>
      <dgm:spPr/>
      <dgm:t>
        <a:bodyPr/>
        <a:lstStyle/>
        <a:p>
          <a:endParaRPr lang="tr-TR"/>
        </a:p>
      </dgm:t>
    </dgm:pt>
    <dgm:pt modelId="{FCEF0FFA-97F4-45C0-8B76-1C849AE7F630}" type="sibTrans" cxnId="{9A70C5EB-132D-4D08-BD52-EF2B1E170FC8}">
      <dgm:prSet/>
      <dgm:spPr/>
      <dgm:t>
        <a:bodyPr/>
        <a:lstStyle/>
        <a:p>
          <a:endParaRPr lang="tr-TR"/>
        </a:p>
      </dgm:t>
    </dgm:pt>
    <dgm:pt modelId="{16647C12-7475-4CE2-934D-34C9FA3FCCF7}">
      <dgm:prSet phldrT="[Metin]"/>
      <dgm:spPr/>
      <dgm:t>
        <a:bodyPr/>
        <a:lstStyle/>
        <a:p>
          <a:r>
            <a:rPr lang="tr-TR" dirty="0" smtClean="0"/>
            <a:t>EPO dozunda %50-100 arasında artış yapılabilir.</a:t>
          </a:r>
          <a:endParaRPr lang="tr-TR" dirty="0"/>
        </a:p>
      </dgm:t>
    </dgm:pt>
    <dgm:pt modelId="{D5720532-C4CD-44D2-A498-A5E4046596FC}" type="parTrans" cxnId="{97DB2A64-2D7B-4585-876E-D4C888544268}">
      <dgm:prSet/>
      <dgm:spPr/>
      <dgm:t>
        <a:bodyPr/>
        <a:lstStyle/>
        <a:p>
          <a:endParaRPr lang="tr-TR"/>
        </a:p>
      </dgm:t>
    </dgm:pt>
    <dgm:pt modelId="{A43786C2-AD2F-4300-B3E1-4615CB039302}" type="sibTrans" cxnId="{97DB2A64-2D7B-4585-876E-D4C888544268}">
      <dgm:prSet/>
      <dgm:spPr/>
      <dgm:t>
        <a:bodyPr/>
        <a:lstStyle/>
        <a:p>
          <a:endParaRPr lang="tr-TR"/>
        </a:p>
      </dgm:t>
    </dgm:pt>
    <dgm:pt modelId="{734E6F6F-7765-4D09-8DED-53B984A3C10C}">
      <dgm:prSet phldrT="[Metin]"/>
      <dgm:spPr/>
      <dgm:t>
        <a:bodyPr/>
        <a:lstStyle/>
        <a:p>
          <a:r>
            <a:rPr lang="tr-TR" dirty="0" smtClean="0"/>
            <a:t>EPO dozunun artmasıyla  </a:t>
          </a:r>
          <a:r>
            <a:rPr lang="tr-TR" dirty="0" err="1" smtClean="0"/>
            <a:t>Fe</a:t>
          </a:r>
          <a:r>
            <a:rPr lang="tr-TR" dirty="0" smtClean="0"/>
            <a:t> dozunu da artırmak gerekir</a:t>
          </a:r>
          <a:endParaRPr lang="tr-TR" dirty="0"/>
        </a:p>
      </dgm:t>
    </dgm:pt>
    <dgm:pt modelId="{843F9AE0-9E99-424F-9FD3-92406AE0D848}" type="parTrans" cxnId="{362396C6-8046-41FB-B7D3-BDBEC0E9CC23}">
      <dgm:prSet/>
      <dgm:spPr/>
      <dgm:t>
        <a:bodyPr/>
        <a:lstStyle/>
        <a:p>
          <a:endParaRPr lang="tr-TR"/>
        </a:p>
      </dgm:t>
    </dgm:pt>
    <dgm:pt modelId="{8215CB07-DEA3-4E26-A418-E7C125860982}" type="sibTrans" cxnId="{362396C6-8046-41FB-B7D3-BDBEC0E9CC23}">
      <dgm:prSet/>
      <dgm:spPr/>
      <dgm:t>
        <a:bodyPr/>
        <a:lstStyle/>
        <a:p>
          <a:endParaRPr lang="tr-TR"/>
        </a:p>
      </dgm:t>
    </dgm:pt>
    <dgm:pt modelId="{18E86F87-5009-44EA-8B26-5DAFA4327B30}" type="pres">
      <dgm:prSet presAssocID="{1F29A242-A1F8-4EE5-A2E3-C0CFD92CB61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9304616-483D-4DC4-BD08-717FF03B34AD}" type="pres">
      <dgm:prSet presAssocID="{E875E9D0-B870-4296-AC21-7CBB3AFFF597}" presName="centerShape" presStyleLbl="node0" presStyleIdx="0" presStyleCnt="1"/>
      <dgm:spPr/>
      <dgm:t>
        <a:bodyPr/>
        <a:lstStyle/>
        <a:p>
          <a:endParaRPr lang="tr-TR"/>
        </a:p>
      </dgm:t>
    </dgm:pt>
    <dgm:pt modelId="{B7241EFA-5208-457D-BEA8-3138743FFC93}" type="pres">
      <dgm:prSet presAssocID="{A98CA172-64F2-42E4-A287-0FF8C6E30BB2}" presName="parTrans" presStyleLbl="bgSibTrans2D1" presStyleIdx="0" presStyleCnt="3"/>
      <dgm:spPr/>
      <dgm:t>
        <a:bodyPr/>
        <a:lstStyle/>
        <a:p>
          <a:endParaRPr lang="tr-TR"/>
        </a:p>
      </dgm:t>
    </dgm:pt>
    <dgm:pt modelId="{20E964C1-9A6B-4E20-92EB-A78EBDF67E63}" type="pres">
      <dgm:prSet presAssocID="{0FE0BC7B-4625-430A-8E8A-E789306E5E1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D42705B-1C63-437D-9040-515AB3E15438}" type="pres">
      <dgm:prSet presAssocID="{D5720532-C4CD-44D2-A498-A5E4046596FC}" presName="parTrans" presStyleLbl="bgSibTrans2D1" presStyleIdx="1" presStyleCnt="3"/>
      <dgm:spPr/>
      <dgm:t>
        <a:bodyPr/>
        <a:lstStyle/>
        <a:p>
          <a:endParaRPr lang="tr-TR"/>
        </a:p>
      </dgm:t>
    </dgm:pt>
    <dgm:pt modelId="{C4EC7DCE-B5ED-4AC0-A6E6-75B8F84C8F96}" type="pres">
      <dgm:prSet presAssocID="{16647C12-7475-4CE2-934D-34C9FA3FCCF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492A29-71CB-4C52-91F1-469111E44D3F}" type="pres">
      <dgm:prSet presAssocID="{843F9AE0-9E99-424F-9FD3-92406AE0D848}" presName="parTrans" presStyleLbl="bgSibTrans2D1" presStyleIdx="2" presStyleCnt="3"/>
      <dgm:spPr/>
      <dgm:t>
        <a:bodyPr/>
        <a:lstStyle/>
        <a:p>
          <a:endParaRPr lang="tr-TR"/>
        </a:p>
      </dgm:t>
    </dgm:pt>
    <dgm:pt modelId="{7CB36238-FB7B-44F2-8D73-2B201D9F95FC}" type="pres">
      <dgm:prSet presAssocID="{734E6F6F-7765-4D09-8DED-53B984A3C10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D50879F-E8CE-4F6B-90B4-008AD5CF497D}" type="presOf" srcId="{0FE0BC7B-4625-430A-8E8A-E789306E5E1D}" destId="{20E964C1-9A6B-4E20-92EB-A78EBDF67E63}" srcOrd="0" destOrd="0" presId="urn:microsoft.com/office/officeart/2005/8/layout/radial4"/>
    <dgm:cxn modelId="{5154EC35-A155-4FA5-A734-8B4B2FD49794}" type="presOf" srcId="{D5720532-C4CD-44D2-A498-A5E4046596FC}" destId="{CD42705B-1C63-437D-9040-515AB3E15438}" srcOrd="0" destOrd="0" presId="urn:microsoft.com/office/officeart/2005/8/layout/radial4"/>
    <dgm:cxn modelId="{1698C1B1-DF2B-47E5-9EFC-91930A8C4E54}" type="presOf" srcId="{843F9AE0-9E99-424F-9FD3-92406AE0D848}" destId="{A4492A29-71CB-4C52-91F1-469111E44D3F}" srcOrd="0" destOrd="0" presId="urn:microsoft.com/office/officeart/2005/8/layout/radial4"/>
    <dgm:cxn modelId="{B0924241-3E58-4BD3-B83F-090F6D6DD609}" type="presOf" srcId="{734E6F6F-7765-4D09-8DED-53B984A3C10C}" destId="{7CB36238-FB7B-44F2-8D73-2B201D9F95FC}" srcOrd="0" destOrd="0" presId="urn:microsoft.com/office/officeart/2005/8/layout/radial4"/>
    <dgm:cxn modelId="{F8922FB4-6328-481E-A53C-46FE2A05BE7A}" type="presOf" srcId="{A98CA172-64F2-42E4-A287-0FF8C6E30BB2}" destId="{B7241EFA-5208-457D-BEA8-3138743FFC93}" srcOrd="0" destOrd="0" presId="urn:microsoft.com/office/officeart/2005/8/layout/radial4"/>
    <dgm:cxn modelId="{362396C6-8046-41FB-B7D3-BDBEC0E9CC23}" srcId="{E875E9D0-B870-4296-AC21-7CBB3AFFF597}" destId="{734E6F6F-7765-4D09-8DED-53B984A3C10C}" srcOrd="2" destOrd="0" parTransId="{843F9AE0-9E99-424F-9FD3-92406AE0D848}" sibTransId="{8215CB07-DEA3-4E26-A418-E7C125860982}"/>
    <dgm:cxn modelId="{B9276EC7-8C56-4F3F-9513-A02608ABD856}" type="presOf" srcId="{16647C12-7475-4CE2-934D-34C9FA3FCCF7}" destId="{C4EC7DCE-B5ED-4AC0-A6E6-75B8F84C8F96}" srcOrd="0" destOrd="0" presId="urn:microsoft.com/office/officeart/2005/8/layout/radial4"/>
    <dgm:cxn modelId="{9A70C5EB-132D-4D08-BD52-EF2B1E170FC8}" srcId="{E875E9D0-B870-4296-AC21-7CBB3AFFF597}" destId="{0FE0BC7B-4625-430A-8E8A-E789306E5E1D}" srcOrd="0" destOrd="0" parTransId="{A98CA172-64F2-42E4-A287-0FF8C6E30BB2}" sibTransId="{FCEF0FFA-97F4-45C0-8B76-1C849AE7F630}"/>
    <dgm:cxn modelId="{2D7316E5-950A-4FE5-81DB-23118868EC54}" type="presOf" srcId="{E875E9D0-B870-4296-AC21-7CBB3AFFF597}" destId="{A9304616-483D-4DC4-BD08-717FF03B34AD}" srcOrd="0" destOrd="0" presId="urn:microsoft.com/office/officeart/2005/8/layout/radial4"/>
    <dgm:cxn modelId="{12A592FD-CCAC-4605-839F-461E77198EAD}" srcId="{1F29A242-A1F8-4EE5-A2E3-C0CFD92CB610}" destId="{E875E9D0-B870-4296-AC21-7CBB3AFFF597}" srcOrd="0" destOrd="0" parTransId="{A75BE3F5-25D1-4E82-AC47-D72B4B9DD1DE}" sibTransId="{A2A2603B-2656-4370-BC8A-E3DD1FD1AA06}"/>
    <dgm:cxn modelId="{97DB2A64-2D7B-4585-876E-D4C888544268}" srcId="{E875E9D0-B870-4296-AC21-7CBB3AFFF597}" destId="{16647C12-7475-4CE2-934D-34C9FA3FCCF7}" srcOrd="1" destOrd="0" parTransId="{D5720532-C4CD-44D2-A498-A5E4046596FC}" sibTransId="{A43786C2-AD2F-4300-B3E1-4615CB039302}"/>
    <dgm:cxn modelId="{0834AEAB-3893-494F-B330-899A3D4DF524}" type="presOf" srcId="{1F29A242-A1F8-4EE5-A2E3-C0CFD92CB610}" destId="{18E86F87-5009-44EA-8B26-5DAFA4327B30}" srcOrd="0" destOrd="0" presId="urn:microsoft.com/office/officeart/2005/8/layout/radial4"/>
    <dgm:cxn modelId="{A17F08EC-EC22-4783-8D55-BA7484924B26}" type="presParOf" srcId="{18E86F87-5009-44EA-8B26-5DAFA4327B30}" destId="{A9304616-483D-4DC4-BD08-717FF03B34AD}" srcOrd="0" destOrd="0" presId="urn:microsoft.com/office/officeart/2005/8/layout/radial4"/>
    <dgm:cxn modelId="{EA201815-3362-4ED3-A69F-6E1ED7370152}" type="presParOf" srcId="{18E86F87-5009-44EA-8B26-5DAFA4327B30}" destId="{B7241EFA-5208-457D-BEA8-3138743FFC93}" srcOrd="1" destOrd="0" presId="urn:microsoft.com/office/officeart/2005/8/layout/radial4"/>
    <dgm:cxn modelId="{ED88CB34-83A7-4580-941E-D0002376AA0A}" type="presParOf" srcId="{18E86F87-5009-44EA-8B26-5DAFA4327B30}" destId="{20E964C1-9A6B-4E20-92EB-A78EBDF67E63}" srcOrd="2" destOrd="0" presId="urn:microsoft.com/office/officeart/2005/8/layout/radial4"/>
    <dgm:cxn modelId="{5E7AFC78-0D14-4AB0-88F1-27B5A4C6D20F}" type="presParOf" srcId="{18E86F87-5009-44EA-8B26-5DAFA4327B30}" destId="{CD42705B-1C63-437D-9040-515AB3E15438}" srcOrd="3" destOrd="0" presId="urn:microsoft.com/office/officeart/2005/8/layout/radial4"/>
    <dgm:cxn modelId="{1107F6FD-E1BF-4465-99E6-A0A0242931EA}" type="presParOf" srcId="{18E86F87-5009-44EA-8B26-5DAFA4327B30}" destId="{C4EC7DCE-B5ED-4AC0-A6E6-75B8F84C8F96}" srcOrd="4" destOrd="0" presId="urn:microsoft.com/office/officeart/2005/8/layout/radial4"/>
    <dgm:cxn modelId="{BC40FD71-6E9D-4A3E-A675-8BA6DC8FD6DE}" type="presParOf" srcId="{18E86F87-5009-44EA-8B26-5DAFA4327B30}" destId="{A4492A29-71CB-4C52-91F1-469111E44D3F}" srcOrd="5" destOrd="0" presId="urn:microsoft.com/office/officeart/2005/8/layout/radial4"/>
    <dgm:cxn modelId="{794BE283-006E-4275-A5B4-75A9D6A6DAB8}" type="presParOf" srcId="{18E86F87-5009-44EA-8B26-5DAFA4327B30}" destId="{7CB36238-FB7B-44F2-8D73-2B201D9F95FC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1FF66F-A8D2-4119-962B-E96072D11BDD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07CCCAD-3FE8-45C8-8C45-EF229A92C09A}">
      <dgm:prSet phldrT="[Metin]"/>
      <dgm:spPr/>
      <dgm:t>
        <a:bodyPr/>
        <a:lstStyle/>
        <a:p>
          <a:r>
            <a:rPr lang="tr-TR" dirty="0" smtClean="0"/>
            <a:t>HİPERTANSİYON</a:t>
          </a:r>
          <a:endParaRPr lang="tr-TR" dirty="0"/>
        </a:p>
      </dgm:t>
    </dgm:pt>
    <dgm:pt modelId="{8429A54A-D3E3-4106-9221-5B23B7930987}" type="parTrans" cxnId="{31822A3B-F6FC-45F7-95C8-4F86050021E5}">
      <dgm:prSet/>
      <dgm:spPr/>
      <dgm:t>
        <a:bodyPr/>
        <a:lstStyle/>
        <a:p>
          <a:endParaRPr lang="tr-TR"/>
        </a:p>
      </dgm:t>
    </dgm:pt>
    <dgm:pt modelId="{3B5B6E48-8974-4E56-AEE4-09A0D0BF4293}" type="sibTrans" cxnId="{31822A3B-F6FC-45F7-95C8-4F86050021E5}">
      <dgm:prSet/>
      <dgm:spPr/>
      <dgm:t>
        <a:bodyPr/>
        <a:lstStyle/>
        <a:p>
          <a:endParaRPr lang="tr-TR"/>
        </a:p>
      </dgm:t>
    </dgm:pt>
    <dgm:pt modelId="{8F3B959E-387E-41BB-8300-848F612B1396}">
      <dgm:prSet phldrT="[Metin]"/>
      <dgm:spPr/>
      <dgm:t>
        <a:bodyPr/>
        <a:lstStyle/>
        <a:p>
          <a:r>
            <a:rPr lang="tr-TR" dirty="0" smtClean="0"/>
            <a:t>Gebe diyaliz hastalarının %40-80 ‘ini etkileyen,anne için ciddi sonuçlar doğuracak bir komplikasyondur.</a:t>
          </a:r>
        </a:p>
        <a:p>
          <a:r>
            <a:rPr lang="tr-TR" dirty="0" smtClean="0"/>
            <a:t>Erken ve uygun şekilde tedavi edilmelidir.</a:t>
          </a:r>
          <a:endParaRPr lang="tr-TR" dirty="0"/>
        </a:p>
      </dgm:t>
    </dgm:pt>
    <dgm:pt modelId="{EA193ECD-F4AB-4840-98E5-947BBE590FA5}" type="parTrans" cxnId="{B280DECA-A454-40D9-9FD2-4FB5263B7999}">
      <dgm:prSet/>
      <dgm:spPr/>
      <dgm:t>
        <a:bodyPr/>
        <a:lstStyle/>
        <a:p>
          <a:endParaRPr lang="tr-TR"/>
        </a:p>
      </dgm:t>
    </dgm:pt>
    <dgm:pt modelId="{0BE76CA4-A482-4DF5-89CB-F40C759345AB}" type="sibTrans" cxnId="{B280DECA-A454-40D9-9FD2-4FB5263B7999}">
      <dgm:prSet/>
      <dgm:spPr/>
      <dgm:t>
        <a:bodyPr/>
        <a:lstStyle/>
        <a:p>
          <a:endParaRPr lang="tr-TR"/>
        </a:p>
      </dgm:t>
    </dgm:pt>
    <dgm:pt modelId="{51D3BE66-EE08-4AE8-BE28-BF73E8D35406}">
      <dgm:prSet phldrT="[Metin]"/>
      <dgm:spPr/>
      <dgm:t>
        <a:bodyPr/>
        <a:lstStyle/>
        <a:p>
          <a:r>
            <a:rPr lang="tr-TR" dirty="0" err="1" smtClean="0"/>
            <a:t>Sistolik</a:t>
          </a:r>
          <a:r>
            <a:rPr lang="tr-TR" dirty="0" smtClean="0"/>
            <a:t> kan basıncı &lt; 140mm/</a:t>
          </a:r>
          <a:r>
            <a:rPr lang="tr-TR" dirty="0" err="1" smtClean="0"/>
            <a:t>hg</a:t>
          </a:r>
          <a:r>
            <a:rPr lang="tr-TR" dirty="0" smtClean="0"/>
            <a:t>,</a:t>
          </a:r>
        </a:p>
        <a:p>
          <a:r>
            <a:rPr lang="tr-TR" dirty="0" err="1" smtClean="0"/>
            <a:t>Diastolik</a:t>
          </a:r>
          <a:r>
            <a:rPr lang="tr-TR" dirty="0" smtClean="0"/>
            <a:t> kan basıncı &lt; 80-90mm/</a:t>
          </a:r>
          <a:r>
            <a:rPr lang="tr-TR" dirty="0" err="1" smtClean="0"/>
            <a:t>hg</a:t>
          </a:r>
          <a:r>
            <a:rPr lang="tr-TR" dirty="0" smtClean="0"/>
            <a:t>  seviyesinde tutulmalıdır</a:t>
          </a:r>
          <a:endParaRPr lang="tr-TR" dirty="0"/>
        </a:p>
      </dgm:t>
    </dgm:pt>
    <dgm:pt modelId="{8F2F7A4B-2600-44F6-AC6E-9D3A92A823DC}" type="parTrans" cxnId="{F2A4CF2F-61E5-4DC7-A8D7-A69030CB33BD}">
      <dgm:prSet/>
      <dgm:spPr/>
      <dgm:t>
        <a:bodyPr/>
        <a:lstStyle/>
        <a:p>
          <a:endParaRPr lang="tr-TR"/>
        </a:p>
      </dgm:t>
    </dgm:pt>
    <dgm:pt modelId="{ABBA48D5-0B30-4EE2-9B87-38A2B3187BB9}" type="sibTrans" cxnId="{F2A4CF2F-61E5-4DC7-A8D7-A69030CB33BD}">
      <dgm:prSet/>
      <dgm:spPr/>
      <dgm:t>
        <a:bodyPr/>
        <a:lstStyle/>
        <a:p>
          <a:endParaRPr lang="tr-TR"/>
        </a:p>
      </dgm:t>
    </dgm:pt>
    <dgm:pt modelId="{BA20C08C-9844-462A-8C64-2C971AF4CFC5}">
      <dgm:prSet phldrT="[Metin]"/>
      <dgm:spPr/>
      <dgm:t>
        <a:bodyPr/>
        <a:lstStyle/>
        <a:p>
          <a:r>
            <a:rPr lang="tr-TR" dirty="0" smtClean="0"/>
            <a:t>Hipertansiyonda diğer diyaliz hastalarında olduğu  gibi öncelikle </a:t>
          </a:r>
          <a:r>
            <a:rPr lang="tr-TR" dirty="0" err="1" smtClean="0"/>
            <a:t>ultrafiltrasyon</a:t>
          </a:r>
          <a:r>
            <a:rPr lang="tr-TR" dirty="0" smtClean="0"/>
            <a:t>  yapılmalıdır.</a:t>
          </a:r>
          <a:endParaRPr lang="tr-TR" dirty="0"/>
        </a:p>
      </dgm:t>
    </dgm:pt>
    <dgm:pt modelId="{4302D89D-15E8-4394-9D5F-351CAD678035}" type="parTrans" cxnId="{FA2123A0-4242-494E-A9BA-1D188C234528}">
      <dgm:prSet/>
      <dgm:spPr/>
      <dgm:t>
        <a:bodyPr/>
        <a:lstStyle/>
        <a:p>
          <a:endParaRPr lang="tr-TR"/>
        </a:p>
      </dgm:t>
    </dgm:pt>
    <dgm:pt modelId="{C7127729-02A5-499C-AEBF-637D5FC01BC4}" type="sibTrans" cxnId="{FA2123A0-4242-494E-A9BA-1D188C234528}">
      <dgm:prSet/>
      <dgm:spPr/>
      <dgm:t>
        <a:bodyPr/>
        <a:lstStyle/>
        <a:p>
          <a:endParaRPr lang="tr-TR"/>
        </a:p>
      </dgm:t>
    </dgm:pt>
    <dgm:pt modelId="{FFD94B84-F8D0-4487-B751-4BFBE8819898}">
      <dgm:prSet phldrT="[Metin]"/>
      <dgm:spPr/>
      <dgm:t>
        <a:bodyPr/>
        <a:lstStyle/>
        <a:p>
          <a:r>
            <a:rPr lang="tr-TR" dirty="0" smtClean="0"/>
            <a:t>HT </a:t>
          </a:r>
          <a:r>
            <a:rPr lang="tr-TR" dirty="0" err="1" smtClean="0"/>
            <a:t>nin</a:t>
          </a:r>
          <a:r>
            <a:rPr lang="tr-TR" dirty="0" smtClean="0"/>
            <a:t> nedeni </a:t>
          </a:r>
          <a:r>
            <a:rPr lang="tr-TR" dirty="0" err="1" smtClean="0"/>
            <a:t>preeklemsi</a:t>
          </a:r>
          <a:r>
            <a:rPr lang="tr-TR" dirty="0" smtClean="0"/>
            <a:t> ise,sıvı çekimi çeşitli organlara </a:t>
          </a:r>
          <a:r>
            <a:rPr lang="tr-TR" dirty="0" err="1" smtClean="0"/>
            <a:t>hipoperfüzyonu</a:t>
          </a:r>
          <a:r>
            <a:rPr lang="tr-TR" dirty="0" smtClean="0"/>
            <a:t>  artırabilir,bu nedenle </a:t>
          </a:r>
          <a:r>
            <a:rPr lang="tr-TR" dirty="0" err="1" smtClean="0"/>
            <a:t>ultrafiltrasyon</a:t>
          </a:r>
          <a:r>
            <a:rPr lang="tr-TR" dirty="0" smtClean="0"/>
            <a:t>  dikkatli uygulanmalıdır.</a:t>
          </a:r>
          <a:endParaRPr lang="tr-TR" dirty="0"/>
        </a:p>
      </dgm:t>
    </dgm:pt>
    <dgm:pt modelId="{00BE88D2-52BF-48DD-92B2-B54644CAFF93}" type="parTrans" cxnId="{D27928AE-D547-4753-8AA3-FD04814EE312}">
      <dgm:prSet/>
      <dgm:spPr/>
      <dgm:t>
        <a:bodyPr/>
        <a:lstStyle/>
        <a:p>
          <a:endParaRPr lang="tr-TR"/>
        </a:p>
      </dgm:t>
    </dgm:pt>
    <dgm:pt modelId="{0A2847B1-B7A6-4D27-AF9E-F8005395F709}" type="sibTrans" cxnId="{D27928AE-D547-4753-8AA3-FD04814EE312}">
      <dgm:prSet/>
      <dgm:spPr/>
      <dgm:t>
        <a:bodyPr/>
        <a:lstStyle/>
        <a:p>
          <a:endParaRPr lang="tr-TR"/>
        </a:p>
      </dgm:t>
    </dgm:pt>
    <dgm:pt modelId="{3D547A0B-AA37-44A0-99A0-8B1B7009BC2D}" type="pres">
      <dgm:prSet presAssocID="{CC1FF66F-A8D2-4119-962B-E96072D11BDD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10AD23A-0A91-4BCA-826A-47B3785A2A0E}" type="pres">
      <dgm:prSet presAssocID="{CC1FF66F-A8D2-4119-962B-E96072D11BDD}" presName="matrix" presStyleCnt="0"/>
      <dgm:spPr/>
    </dgm:pt>
    <dgm:pt modelId="{A61A00DD-B94F-40EB-B01E-C18A45727968}" type="pres">
      <dgm:prSet presAssocID="{CC1FF66F-A8D2-4119-962B-E96072D11BDD}" presName="tile1" presStyleLbl="node1" presStyleIdx="0" presStyleCnt="4"/>
      <dgm:spPr/>
      <dgm:t>
        <a:bodyPr/>
        <a:lstStyle/>
        <a:p>
          <a:endParaRPr lang="tr-TR"/>
        </a:p>
      </dgm:t>
    </dgm:pt>
    <dgm:pt modelId="{BD6F0EB3-E6A9-4F23-9FEC-872277A5BC6B}" type="pres">
      <dgm:prSet presAssocID="{CC1FF66F-A8D2-4119-962B-E96072D11BD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BBE8DF1-30C8-4D96-88D4-D7443CDA67E1}" type="pres">
      <dgm:prSet presAssocID="{CC1FF66F-A8D2-4119-962B-E96072D11BDD}" presName="tile2" presStyleLbl="node1" presStyleIdx="1" presStyleCnt="4"/>
      <dgm:spPr/>
      <dgm:t>
        <a:bodyPr/>
        <a:lstStyle/>
        <a:p>
          <a:endParaRPr lang="tr-TR"/>
        </a:p>
      </dgm:t>
    </dgm:pt>
    <dgm:pt modelId="{4ED1EEDB-C9D3-4FED-9A68-502F4DB69D95}" type="pres">
      <dgm:prSet presAssocID="{CC1FF66F-A8D2-4119-962B-E96072D11BD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C5CCE2-D8F6-49A0-92FB-35F98A65CA6A}" type="pres">
      <dgm:prSet presAssocID="{CC1FF66F-A8D2-4119-962B-E96072D11BDD}" presName="tile3" presStyleLbl="node1" presStyleIdx="2" presStyleCnt="4"/>
      <dgm:spPr/>
      <dgm:t>
        <a:bodyPr/>
        <a:lstStyle/>
        <a:p>
          <a:endParaRPr lang="tr-TR"/>
        </a:p>
      </dgm:t>
    </dgm:pt>
    <dgm:pt modelId="{DD716765-8FAA-40EB-A36B-5E9FD20ED861}" type="pres">
      <dgm:prSet presAssocID="{CC1FF66F-A8D2-4119-962B-E96072D11BD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592A0E5-4FFE-4032-A31D-65B441ABF3D3}" type="pres">
      <dgm:prSet presAssocID="{CC1FF66F-A8D2-4119-962B-E96072D11BDD}" presName="tile4" presStyleLbl="node1" presStyleIdx="3" presStyleCnt="4"/>
      <dgm:spPr/>
      <dgm:t>
        <a:bodyPr/>
        <a:lstStyle/>
        <a:p>
          <a:endParaRPr lang="tr-TR"/>
        </a:p>
      </dgm:t>
    </dgm:pt>
    <dgm:pt modelId="{0C856DC3-ACE6-46F7-ACB5-1C2EB0494484}" type="pres">
      <dgm:prSet presAssocID="{CC1FF66F-A8D2-4119-962B-E96072D11BD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62BEB8B-DEAE-45D8-892E-66557B034DFB}" type="pres">
      <dgm:prSet presAssocID="{CC1FF66F-A8D2-4119-962B-E96072D11BDD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</dgm:ptLst>
  <dgm:cxnLst>
    <dgm:cxn modelId="{43B7599E-74BF-4E2D-8815-9FB301226937}" type="presOf" srcId="{507CCCAD-3FE8-45C8-8C45-EF229A92C09A}" destId="{262BEB8B-DEAE-45D8-892E-66557B034DFB}" srcOrd="0" destOrd="0" presId="urn:microsoft.com/office/officeart/2005/8/layout/matrix1"/>
    <dgm:cxn modelId="{F2A4CF2F-61E5-4DC7-A8D7-A69030CB33BD}" srcId="{507CCCAD-3FE8-45C8-8C45-EF229A92C09A}" destId="{51D3BE66-EE08-4AE8-BE28-BF73E8D35406}" srcOrd="1" destOrd="0" parTransId="{8F2F7A4B-2600-44F6-AC6E-9D3A92A823DC}" sibTransId="{ABBA48D5-0B30-4EE2-9B87-38A2B3187BB9}"/>
    <dgm:cxn modelId="{D27928AE-D547-4753-8AA3-FD04814EE312}" srcId="{507CCCAD-3FE8-45C8-8C45-EF229A92C09A}" destId="{FFD94B84-F8D0-4487-B751-4BFBE8819898}" srcOrd="3" destOrd="0" parTransId="{00BE88D2-52BF-48DD-92B2-B54644CAFF93}" sibTransId="{0A2847B1-B7A6-4D27-AF9E-F8005395F709}"/>
    <dgm:cxn modelId="{EC360D06-F8CE-4223-A878-80B38D3E1122}" type="presOf" srcId="{8F3B959E-387E-41BB-8300-848F612B1396}" destId="{BD6F0EB3-E6A9-4F23-9FEC-872277A5BC6B}" srcOrd="1" destOrd="0" presId="urn:microsoft.com/office/officeart/2005/8/layout/matrix1"/>
    <dgm:cxn modelId="{93E33F71-0474-4A5B-9CE5-3B75C4170198}" type="presOf" srcId="{BA20C08C-9844-462A-8C64-2C971AF4CFC5}" destId="{85C5CCE2-D8F6-49A0-92FB-35F98A65CA6A}" srcOrd="0" destOrd="0" presId="urn:microsoft.com/office/officeart/2005/8/layout/matrix1"/>
    <dgm:cxn modelId="{50EA9E6F-5005-4AD6-B5B8-C18F8AC2888D}" type="presOf" srcId="{CC1FF66F-A8D2-4119-962B-E96072D11BDD}" destId="{3D547A0B-AA37-44A0-99A0-8B1B7009BC2D}" srcOrd="0" destOrd="0" presId="urn:microsoft.com/office/officeart/2005/8/layout/matrix1"/>
    <dgm:cxn modelId="{FA2123A0-4242-494E-A9BA-1D188C234528}" srcId="{507CCCAD-3FE8-45C8-8C45-EF229A92C09A}" destId="{BA20C08C-9844-462A-8C64-2C971AF4CFC5}" srcOrd="2" destOrd="0" parTransId="{4302D89D-15E8-4394-9D5F-351CAD678035}" sibTransId="{C7127729-02A5-499C-AEBF-637D5FC01BC4}"/>
    <dgm:cxn modelId="{E875685C-193D-4EB1-8320-4E508BA15F63}" type="presOf" srcId="{8F3B959E-387E-41BB-8300-848F612B1396}" destId="{A61A00DD-B94F-40EB-B01E-C18A45727968}" srcOrd="0" destOrd="0" presId="urn:microsoft.com/office/officeart/2005/8/layout/matrix1"/>
    <dgm:cxn modelId="{D22059CC-ED16-4440-BB3B-8B6D49C102F5}" type="presOf" srcId="{51D3BE66-EE08-4AE8-BE28-BF73E8D35406}" destId="{9BBE8DF1-30C8-4D96-88D4-D7443CDA67E1}" srcOrd="0" destOrd="0" presId="urn:microsoft.com/office/officeart/2005/8/layout/matrix1"/>
    <dgm:cxn modelId="{56B30A06-6B2F-43EA-84E6-499C92C8E79F}" type="presOf" srcId="{51D3BE66-EE08-4AE8-BE28-BF73E8D35406}" destId="{4ED1EEDB-C9D3-4FED-9A68-502F4DB69D95}" srcOrd="1" destOrd="0" presId="urn:microsoft.com/office/officeart/2005/8/layout/matrix1"/>
    <dgm:cxn modelId="{B280DECA-A454-40D9-9FD2-4FB5263B7999}" srcId="{507CCCAD-3FE8-45C8-8C45-EF229A92C09A}" destId="{8F3B959E-387E-41BB-8300-848F612B1396}" srcOrd="0" destOrd="0" parTransId="{EA193ECD-F4AB-4840-98E5-947BBE590FA5}" sibTransId="{0BE76CA4-A482-4DF5-89CB-F40C759345AB}"/>
    <dgm:cxn modelId="{A901E020-E109-488C-A9E5-FCDC75588152}" type="presOf" srcId="{FFD94B84-F8D0-4487-B751-4BFBE8819898}" destId="{0C856DC3-ACE6-46F7-ACB5-1C2EB0494484}" srcOrd="1" destOrd="0" presId="urn:microsoft.com/office/officeart/2005/8/layout/matrix1"/>
    <dgm:cxn modelId="{023A3AB6-4139-4AA1-A06B-014B9F1423EC}" type="presOf" srcId="{FFD94B84-F8D0-4487-B751-4BFBE8819898}" destId="{C592A0E5-4FFE-4032-A31D-65B441ABF3D3}" srcOrd="0" destOrd="0" presId="urn:microsoft.com/office/officeart/2005/8/layout/matrix1"/>
    <dgm:cxn modelId="{31822A3B-F6FC-45F7-95C8-4F86050021E5}" srcId="{CC1FF66F-A8D2-4119-962B-E96072D11BDD}" destId="{507CCCAD-3FE8-45C8-8C45-EF229A92C09A}" srcOrd="0" destOrd="0" parTransId="{8429A54A-D3E3-4106-9221-5B23B7930987}" sibTransId="{3B5B6E48-8974-4E56-AEE4-09A0D0BF4293}"/>
    <dgm:cxn modelId="{7B50D02B-B787-4303-8CB9-6F8D47D56E75}" type="presOf" srcId="{BA20C08C-9844-462A-8C64-2C971AF4CFC5}" destId="{DD716765-8FAA-40EB-A36B-5E9FD20ED861}" srcOrd="1" destOrd="0" presId="urn:microsoft.com/office/officeart/2005/8/layout/matrix1"/>
    <dgm:cxn modelId="{D806D97F-398A-4810-9F4F-D83B96A2AA7E}" type="presParOf" srcId="{3D547A0B-AA37-44A0-99A0-8B1B7009BC2D}" destId="{010AD23A-0A91-4BCA-826A-47B3785A2A0E}" srcOrd="0" destOrd="0" presId="urn:microsoft.com/office/officeart/2005/8/layout/matrix1"/>
    <dgm:cxn modelId="{19FAE08A-D2E1-4023-B8E8-3D70C2F84663}" type="presParOf" srcId="{010AD23A-0A91-4BCA-826A-47B3785A2A0E}" destId="{A61A00DD-B94F-40EB-B01E-C18A45727968}" srcOrd="0" destOrd="0" presId="urn:microsoft.com/office/officeart/2005/8/layout/matrix1"/>
    <dgm:cxn modelId="{A6DA5B86-3026-42CA-9B19-B2F555A7CFA9}" type="presParOf" srcId="{010AD23A-0A91-4BCA-826A-47B3785A2A0E}" destId="{BD6F0EB3-E6A9-4F23-9FEC-872277A5BC6B}" srcOrd="1" destOrd="0" presId="urn:microsoft.com/office/officeart/2005/8/layout/matrix1"/>
    <dgm:cxn modelId="{132419B0-795F-424A-AC67-BAD59E56D212}" type="presParOf" srcId="{010AD23A-0A91-4BCA-826A-47B3785A2A0E}" destId="{9BBE8DF1-30C8-4D96-88D4-D7443CDA67E1}" srcOrd="2" destOrd="0" presId="urn:microsoft.com/office/officeart/2005/8/layout/matrix1"/>
    <dgm:cxn modelId="{2F9770A6-10BD-4B28-BBD8-3B61F5682433}" type="presParOf" srcId="{010AD23A-0A91-4BCA-826A-47B3785A2A0E}" destId="{4ED1EEDB-C9D3-4FED-9A68-502F4DB69D95}" srcOrd="3" destOrd="0" presId="urn:microsoft.com/office/officeart/2005/8/layout/matrix1"/>
    <dgm:cxn modelId="{29A315EB-F3DC-43BD-B12F-2662C796B57F}" type="presParOf" srcId="{010AD23A-0A91-4BCA-826A-47B3785A2A0E}" destId="{85C5CCE2-D8F6-49A0-92FB-35F98A65CA6A}" srcOrd="4" destOrd="0" presId="urn:microsoft.com/office/officeart/2005/8/layout/matrix1"/>
    <dgm:cxn modelId="{92AC7972-BD33-4BDD-87B4-29ACE7494977}" type="presParOf" srcId="{010AD23A-0A91-4BCA-826A-47B3785A2A0E}" destId="{DD716765-8FAA-40EB-A36B-5E9FD20ED861}" srcOrd="5" destOrd="0" presId="urn:microsoft.com/office/officeart/2005/8/layout/matrix1"/>
    <dgm:cxn modelId="{2A8F6DA1-3B56-4C07-95AD-8927B4A24934}" type="presParOf" srcId="{010AD23A-0A91-4BCA-826A-47B3785A2A0E}" destId="{C592A0E5-4FFE-4032-A31D-65B441ABF3D3}" srcOrd="6" destOrd="0" presId="urn:microsoft.com/office/officeart/2005/8/layout/matrix1"/>
    <dgm:cxn modelId="{2EC4C7F5-E57C-4E98-B325-D627DF62BE10}" type="presParOf" srcId="{010AD23A-0A91-4BCA-826A-47B3785A2A0E}" destId="{0C856DC3-ACE6-46F7-ACB5-1C2EB0494484}" srcOrd="7" destOrd="0" presId="urn:microsoft.com/office/officeart/2005/8/layout/matrix1"/>
    <dgm:cxn modelId="{70D478E3-0D57-4D19-B74A-B41198B92728}" type="presParOf" srcId="{3D547A0B-AA37-44A0-99A0-8B1B7009BC2D}" destId="{262BEB8B-DEAE-45D8-892E-66557B034DF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6A2F74-F28B-4CCC-ACB0-E92F58C8045D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DE0E7AF-B316-4D97-8851-40664E72D315}">
      <dgm:prSet phldrT="[Metin]"/>
      <dgm:spPr/>
      <dgm:t>
        <a:bodyPr/>
        <a:lstStyle/>
        <a:p>
          <a:r>
            <a:rPr lang="tr-TR" dirty="0" smtClean="0"/>
            <a:t>KURU AĞIRLIK</a:t>
          </a:r>
          <a:endParaRPr lang="tr-TR" dirty="0"/>
        </a:p>
      </dgm:t>
    </dgm:pt>
    <dgm:pt modelId="{2187DB48-B9FD-450B-8872-CCDB68F97F59}" type="parTrans" cxnId="{BFDD8E4B-1A62-4BDD-BB2F-0BF93ADF7892}">
      <dgm:prSet/>
      <dgm:spPr/>
      <dgm:t>
        <a:bodyPr/>
        <a:lstStyle/>
        <a:p>
          <a:endParaRPr lang="tr-TR"/>
        </a:p>
      </dgm:t>
    </dgm:pt>
    <dgm:pt modelId="{E7D3BE97-4FA9-43EB-B084-4534DCEA302C}" type="sibTrans" cxnId="{BFDD8E4B-1A62-4BDD-BB2F-0BF93ADF7892}">
      <dgm:prSet/>
      <dgm:spPr/>
      <dgm:t>
        <a:bodyPr/>
        <a:lstStyle/>
        <a:p>
          <a:endParaRPr lang="tr-TR"/>
        </a:p>
      </dgm:t>
    </dgm:pt>
    <dgm:pt modelId="{427D4DDB-0567-4768-B117-7ADF4758A88E}">
      <dgm:prSet phldrT="[Metin]"/>
      <dgm:spPr/>
      <dgm:t>
        <a:bodyPr/>
        <a:lstStyle/>
        <a:p>
          <a:r>
            <a:rPr lang="tr-TR" dirty="0" smtClean="0"/>
            <a:t>Annenin klinik durumu</a:t>
          </a:r>
          <a:endParaRPr lang="tr-TR" dirty="0"/>
        </a:p>
      </dgm:t>
    </dgm:pt>
    <dgm:pt modelId="{3C5818E4-73CB-4370-A49A-739ABD4EA075}" type="parTrans" cxnId="{FF783265-1861-42E0-9FAE-C7FD9635EE75}">
      <dgm:prSet/>
      <dgm:spPr/>
      <dgm:t>
        <a:bodyPr/>
        <a:lstStyle/>
        <a:p>
          <a:endParaRPr lang="tr-TR"/>
        </a:p>
      </dgm:t>
    </dgm:pt>
    <dgm:pt modelId="{12E10945-03A3-44E1-82DD-0464279C5E4E}" type="sibTrans" cxnId="{FF783265-1861-42E0-9FAE-C7FD9635EE75}">
      <dgm:prSet/>
      <dgm:spPr/>
      <dgm:t>
        <a:bodyPr/>
        <a:lstStyle/>
        <a:p>
          <a:endParaRPr lang="tr-TR"/>
        </a:p>
      </dgm:t>
    </dgm:pt>
    <dgm:pt modelId="{4FFA0578-1560-46C9-8552-7D71FFD15467}">
      <dgm:prSet phldrT="[Metin]"/>
      <dgm:spPr/>
      <dgm:t>
        <a:bodyPr/>
        <a:lstStyle/>
        <a:p>
          <a:r>
            <a:rPr lang="tr-TR" dirty="0" err="1" smtClean="0"/>
            <a:t>Hidroamnios</a:t>
          </a:r>
          <a:endParaRPr lang="tr-TR" dirty="0"/>
        </a:p>
      </dgm:t>
    </dgm:pt>
    <dgm:pt modelId="{9EBBCBB2-130C-42F9-9078-316519111BD9}" type="parTrans" cxnId="{A6AAAAF9-EBF4-485D-8548-2DA96825A76A}">
      <dgm:prSet/>
      <dgm:spPr/>
      <dgm:t>
        <a:bodyPr/>
        <a:lstStyle/>
        <a:p>
          <a:endParaRPr lang="tr-TR"/>
        </a:p>
      </dgm:t>
    </dgm:pt>
    <dgm:pt modelId="{4E4F0CC1-86B9-42C4-9441-D610AB61AF21}" type="sibTrans" cxnId="{A6AAAAF9-EBF4-485D-8548-2DA96825A76A}">
      <dgm:prSet/>
      <dgm:spPr/>
      <dgm:t>
        <a:bodyPr/>
        <a:lstStyle/>
        <a:p>
          <a:endParaRPr lang="tr-TR"/>
        </a:p>
      </dgm:t>
    </dgm:pt>
    <dgm:pt modelId="{F0886B7B-BDED-4459-98B5-A6E5D8BCDE52}">
      <dgm:prSet phldrT="[Metin]"/>
      <dgm:spPr/>
      <dgm:t>
        <a:bodyPr/>
        <a:lstStyle/>
        <a:p>
          <a:r>
            <a:rPr lang="tr-TR" dirty="0" err="1" smtClean="0"/>
            <a:t>Fetusun</a:t>
          </a:r>
          <a:r>
            <a:rPr lang="tr-TR" dirty="0" smtClean="0"/>
            <a:t> tahmini ağırlığı</a:t>
          </a:r>
          <a:endParaRPr lang="tr-TR" dirty="0"/>
        </a:p>
      </dgm:t>
    </dgm:pt>
    <dgm:pt modelId="{82080EDE-5943-4F4B-A788-56E6915F473A}" type="parTrans" cxnId="{6A057B14-8A33-4925-9AEE-41DBF7397559}">
      <dgm:prSet/>
      <dgm:spPr/>
      <dgm:t>
        <a:bodyPr/>
        <a:lstStyle/>
        <a:p>
          <a:endParaRPr lang="tr-TR"/>
        </a:p>
      </dgm:t>
    </dgm:pt>
    <dgm:pt modelId="{76444924-700D-40D5-942C-7E6D250E78DB}" type="sibTrans" cxnId="{6A057B14-8A33-4925-9AEE-41DBF7397559}">
      <dgm:prSet/>
      <dgm:spPr/>
      <dgm:t>
        <a:bodyPr/>
        <a:lstStyle/>
        <a:p>
          <a:endParaRPr lang="tr-TR"/>
        </a:p>
      </dgm:t>
    </dgm:pt>
    <dgm:pt modelId="{60D994E3-365C-4DD6-9435-8839E26CDA36}">
      <dgm:prSet phldrT="[Metin]"/>
      <dgm:spPr/>
      <dgm:t>
        <a:bodyPr/>
        <a:lstStyle/>
        <a:p>
          <a:r>
            <a:rPr lang="tr-TR" dirty="0" smtClean="0"/>
            <a:t>Kan basıncı</a:t>
          </a:r>
          <a:endParaRPr lang="tr-TR" dirty="0"/>
        </a:p>
      </dgm:t>
    </dgm:pt>
    <dgm:pt modelId="{1322E399-DA0E-4EB9-A3B1-6D3F8267F2F0}" type="parTrans" cxnId="{1FD3E684-3438-4034-85E7-13C4FCB22FB8}">
      <dgm:prSet/>
      <dgm:spPr/>
      <dgm:t>
        <a:bodyPr/>
        <a:lstStyle/>
        <a:p>
          <a:endParaRPr lang="tr-TR"/>
        </a:p>
      </dgm:t>
    </dgm:pt>
    <dgm:pt modelId="{39EA7C52-91C1-4594-BFFB-17A53E0E5FF3}" type="sibTrans" cxnId="{1FD3E684-3438-4034-85E7-13C4FCB22FB8}">
      <dgm:prSet/>
      <dgm:spPr/>
      <dgm:t>
        <a:bodyPr/>
        <a:lstStyle/>
        <a:p>
          <a:endParaRPr lang="tr-TR"/>
        </a:p>
      </dgm:t>
    </dgm:pt>
    <dgm:pt modelId="{98AFD977-A35B-4D32-B707-27C953537CF1}" type="pres">
      <dgm:prSet presAssocID="{946A2F74-F28B-4CCC-ACB0-E92F58C8045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4322A7F-A2B4-4D6D-AF98-7EFB6E4683C1}" type="pres">
      <dgm:prSet presAssocID="{946A2F74-F28B-4CCC-ACB0-E92F58C8045D}" presName="radial" presStyleCnt="0">
        <dgm:presLayoutVars>
          <dgm:animLvl val="ctr"/>
        </dgm:presLayoutVars>
      </dgm:prSet>
      <dgm:spPr/>
    </dgm:pt>
    <dgm:pt modelId="{F067D2E9-ED9A-4052-87C4-75FDE2420A12}" type="pres">
      <dgm:prSet presAssocID="{6DE0E7AF-B316-4D97-8851-40664E72D315}" presName="centerShape" presStyleLbl="vennNode1" presStyleIdx="0" presStyleCnt="5"/>
      <dgm:spPr/>
      <dgm:t>
        <a:bodyPr/>
        <a:lstStyle/>
        <a:p>
          <a:endParaRPr lang="tr-TR"/>
        </a:p>
      </dgm:t>
    </dgm:pt>
    <dgm:pt modelId="{E179B27B-5CCC-4C3A-9120-D4D84415D159}" type="pres">
      <dgm:prSet presAssocID="{427D4DDB-0567-4768-B117-7ADF4758A88E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BC72C4-D9EA-4780-8C1E-A6A778D30A3F}" type="pres">
      <dgm:prSet presAssocID="{4FFA0578-1560-46C9-8552-7D71FFD15467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F1EB51-4D4D-457A-95BA-C7AA10E3B0D0}" type="pres">
      <dgm:prSet presAssocID="{F0886B7B-BDED-4459-98B5-A6E5D8BCDE52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D112770-EC77-4EE8-9F34-6F701F4AF416}" type="pres">
      <dgm:prSet presAssocID="{60D994E3-365C-4DD6-9435-8839E26CDA36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B22AD0C-E184-4D89-A542-CACF56A27F8E}" type="presOf" srcId="{6DE0E7AF-B316-4D97-8851-40664E72D315}" destId="{F067D2E9-ED9A-4052-87C4-75FDE2420A12}" srcOrd="0" destOrd="0" presId="urn:microsoft.com/office/officeart/2005/8/layout/radial3"/>
    <dgm:cxn modelId="{BA159504-B71D-44FB-9CE7-A60E52D25AA3}" type="presOf" srcId="{F0886B7B-BDED-4459-98B5-A6E5D8BCDE52}" destId="{F1F1EB51-4D4D-457A-95BA-C7AA10E3B0D0}" srcOrd="0" destOrd="0" presId="urn:microsoft.com/office/officeart/2005/8/layout/radial3"/>
    <dgm:cxn modelId="{5D7E650C-3222-4EDE-BDC1-211A4B012A03}" type="presOf" srcId="{4FFA0578-1560-46C9-8552-7D71FFD15467}" destId="{1BBC72C4-D9EA-4780-8C1E-A6A778D30A3F}" srcOrd="0" destOrd="0" presId="urn:microsoft.com/office/officeart/2005/8/layout/radial3"/>
    <dgm:cxn modelId="{FF783265-1861-42E0-9FAE-C7FD9635EE75}" srcId="{6DE0E7AF-B316-4D97-8851-40664E72D315}" destId="{427D4DDB-0567-4768-B117-7ADF4758A88E}" srcOrd="0" destOrd="0" parTransId="{3C5818E4-73CB-4370-A49A-739ABD4EA075}" sibTransId="{12E10945-03A3-44E1-82DD-0464279C5E4E}"/>
    <dgm:cxn modelId="{6A057B14-8A33-4925-9AEE-41DBF7397559}" srcId="{6DE0E7AF-B316-4D97-8851-40664E72D315}" destId="{F0886B7B-BDED-4459-98B5-A6E5D8BCDE52}" srcOrd="2" destOrd="0" parTransId="{82080EDE-5943-4F4B-A788-56E6915F473A}" sibTransId="{76444924-700D-40D5-942C-7E6D250E78DB}"/>
    <dgm:cxn modelId="{A6AAAAF9-EBF4-485D-8548-2DA96825A76A}" srcId="{6DE0E7AF-B316-4D97-8851-40664E72D315}" destId="{4FFA0578-1560-46C9-8552-7D71FFD15467}" srcOrd="1" destOrd="0" parTransId="{9EBBCBB2-130C-42F9-9078-316519111BD9}" sibTransId="{4E4F0CC1-86B9-42C4-9441-D610AB61AF21}"/>
    <dgm:cxn modelId="{BFDD8E4B-1A62-4BDD-BB2F-0BF93ADF7892}" srcId="{946A2F74-F28B-4CCC-ACB0-E92F58C8045D}" destId="{6DE0E7AF-B316-4D97-8851-40664E72D315}" srcOrd="0" destOrd="0" parTransId="{2187DB48-B9FD-450B-8872-CCDB68F97F59}" sibTransId="{E7D3BE97-4FA9-43EB-B084-4534DCEA302C}"/>
    <dgm:cxn modelId="{E946CC46-D1C2-43EA-837C-F7147548AA41}" type="presOf" srcId="{60D994E3-365C-4DD6-9435-8839E26CDA36}" destId="{0D112770-EC77-4EE8-9F34-6F701F4AF416}" srcOrd="0" destOrd="0" presId="urn:microsoft.com/office/officeart/2005/8/layout/radial3"/>
    <dgm:cxn modelId="{478390EB-3185-4D09-8759-6635A7575184}" type="presOf" srcId="{427D4DDB-0567-4768-B117-7ADF4758A88E}" destId="{E179B27B-5CCC-4C3A-9120-D4D84415D159}" srcOrd="0" destOrd="0" presId="urn:microsoft.com/office/officeart/2005/8/layout/radial3"/>
    <dgm:cxn modelId="{1FD3E684-3438-4034-85E7-13C4FCB22FB8}" srcId="{6DE0E7AF-B316-4D97-8851-40664E72D315}" destId="{60D994E3-365C-4DD6-9435-8839E26CDA36}" srcOrd="3" destOrd="0" parTransId="{1322E399-DA0E-4EB9-A3B1-6D3F8267F2F0}" sibTransId="{39EA7C52-91C1-4594-BFFB-17A53E0E5FF3}"/>
    <dgm:cxn modelId="{F4C3DCAA-DBC3-4838-9910-26663B9F5D10}" type="presOf" srcId="{946A2F74-F28B-4CCC-ACB0-E92F58C8045D}" destId="{98AFD977-A35B-4D32-B707-27C953537CF1}" srcOrd="0" destOrd="0" presId="urn:microsoft.com/office/officeart/2005/8/layout/radial3"/>
    <dgm:cxn modelId="{76AA94D4-E0A9-489A-8324-DCB0B079ED93}" type="presParOf" srcId="{98AFD977-A35B-4D32-B707-27C953537CF1}" destId="{64322A7F-A2B4-4D6D-AF98-7EFB6E4683C1}" srcOrd="0" destOrd="0" presId="urn:microsoft.com/office/officeart/2005/8/layout/radial3"/>
    <dgm:cxn modelId="{FCEF3B28-E3D1-4086-A02F-083AC9D24331}" type="presParOf" srcId="{64322A7F-A2B4-4D6D-AF98-7EFB6E4683C1}" destId="{F067D2E9-ED9A-4052-87C4-75FDE2420A12}" srcOrd="0" destOrd="0" presId="urn:microsoft.com/office/officeart/2005/8/layout/radial3"/>
    <dgm:cxn modelId="{FDCA5FD5-E84A-4F50-A7B9-22A47B353117}" type="presParOf" srcId="{64322A7F-A2B4-4D6D-AF98-7EFB6E4683C1}" destId="{E179B27B-5CCC-4C3A-9120-D4D84415D159}" srcOrd="1" destOrd="0" presId="urn:microsoft.com/office/officeart/2005/8/layout/radial3"/>
    <dgm:cxn modelId="{5495CC77-D47A-4D1D-AA1E-67CF72935261}" type="presParOf" srcId="{64322A7F-A2B4-4D6D-AF98-7EFB6E4683C1}" destId="{1BBC72C4-D9EA-4780-8C1E-A6A778D30A3F}" srcOrd="2" destOrd="0" presId="urn:microsoft.com/office/officeart/2005/8/layout/radial3"/>
    <dgm:cxn modelId="{DBBDACA2-E3B6-4977-817D-E2FD534CF762}" type="presParOf" srcId="{64322A7F-A2B4-4D6D-AF98-7EFB6E4683C1}" destId="{F1F1EB51-4D4D-457A-95BA-C7AA10E3B0D0}" srcOrd="3" destOrd="0" presId="urn:microsoft.com/office/officeart/2005/8/layout/radial3"/>
    <dgm:cxn modelId="{65D6B050-6825-4178-ADF9-7A5A34011FAF}" type="presParOf" srcId="{64322A7F-A2B4-4D6D-AF98-7EFB6E4683C1}" destId="{0D112770-EC77-4EE8-9F34-6F701F4AF416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893E708-830B-4FAA-8AC8-51769EFE4C3E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F2C01AD-6A87-4942-82B8-03311334E85B}">
      <dgm:prSet phldrT="[Metin]"/>
      <dgm:spPr/>
      <dgm:t>
        <a:bodyPr/>
        <a:lstStyle/>
        <a:p>
          <a:r>
            <a:rPr lang="tr-TR" dirty="0" smtClean="0"/>
            <a:t>Diyaliz programı,üre azotu seviyeleri&lt;60-80g/</a:t>
          </a:r>
          <a:r>
            <a:rPr lang="tr-TR" dirty="0" err="1" smtClean="0"/>
            <a:t>dl</a:t>
          </a:r>
          <a:r>
            <a:rPr lang="tr-TR" dirty="0" smtClean="0"/>
            <a:t> olacak şekilde planlanmalıdır.</a:t>
          </a:r>
          <a:endParaRPr lang="tr-TR" dirty="0"/>
        </a:p>
      </dgm:t>
    </dgm:pt>
    <dgm:pt modelId="{FC6E9FBB-1E99-4050-A9AF-35AD3BBBEE48}" type="parTrans" cxnId="{57156914-6E22-4B1B-AB86-B2BE0A58C152}">
      <dgm:prSet/>
      <dgm:spPr/>
      <dgm:t>
        <a:bodyPr/>
        <a:lstStyle/>
        <a:p>
          <a:endParaRPr lang="tr-TR"/>
        </a:p>
      </dgm:t>
    </dgm:pt>
    <dgm:pt modelId="{A395021D-DA89-4A6E-88E6-A797AF9FAE50}" type="sibTrans" cxnId="{57156914-6E22-4B1B-AB86-B2BE0A58C152}">
      <dgm:prSet/>
      <dgm:spPr/>
      <dgm:t>
        <a:bodyPr/>
        <a:lstStyle/>
        <a:p>
          <a:endParaRPr lang="tr-TR"/>
        </a:p>
      </dgm:t>
    </dgm:pt>
    <dgm:pt modelId="{255B00FC-EF8B-48B6-BFFC-EDADD1AA6155}">
      <dgm:prSet phldrT="[Metin]"/>
      <dgm:spPr/>
      <dgm:t>
        <a:bodyPr/>
        <a:lstStyle/>
        <a:p>
          <a:r>
            <a:rPr lang="tr-TR" dirty="0" smtClean="0"/>
            <a:t>Gebeliğin 16-20 haftasından sonra HD sıklığı haftada 5-6 seansa çıkarılmalı, diyaliz süreleri arttırılmalı;haftada24-32 </a:t>
          </a:r>
          <a:r>
            <a:rPr lang="tr-TR" dirty="0" err="1" smtClean="0"/>
            <a:t>st</a:t>
          </a:r>
          <a:r>
            <a:rPr lang="tr-TR" dirty="0" smtClean="0"/>
            <a:t>  diyaliz planlanmalıdır.</a:t>
          </a:r>
          <a:endParaRPr lang="tr-TR" dirty="0"/>
        </a:p>
      </dgm:t>
    </dgm:pt>
    <dgm:pt modelId="{3DC6E373-95BD-40FB-8F85-93F368FB081F}" type="parTrans" cxnId="{E15188FB-DC62-400F-AA64-DFDA77C87AB2}">
      <dgm:prSet/>
      <dgm:spPr/>
      <dgm:t>
        <a:bodyPr/>
        <a:lstStyle/>
        <a:p>
          <a:endParaRPr lang="tr-TR"/>
        </a:p>
      </dgm:t>
    </dgm:pt>
    <dgm:pt modelId="{BE4F1A60-57F8-4A6D-8F67-03021036CD89}" type="sibTrans" cxnId="{E15188FB-DC62-400F-AA64-DFDA77C87AB2}">
      <dgm:prSet/>
      <dgm:spPr/>
      <dgm:t>
        <a:bodyPr/>
        <a:lstStyle/>
        <a:p>
          <a:endParaRPr lang="tr-TR"/>
        </a:p>
      </dgm:t>
    </dgm:pt>
    <dgm:pt modelId="{B71CB12A-C043-43C0-8483-451595D82EE6}">
      <dgm:prSet phldrT="[Metin]"/>
      <dgm:spPr/>
      <dgm:t>
        <a:bodyPr/>
        <a:lstStyle/>
        <a:p>
          <a:r>
            <a:rPr lang="tr-TR" dirty="0" smtClean="0"/>
            <a:t>Hipotansiyon ataklarını ve </a:t>
          </a:r>
          <a:r>
            <a:rPr lang="tr-TR" dirty="0" err="1" smtClean="0"/>
            <a:t>osmolaritedeki</a:t>
          </a:r>
          <a:r>
            <a:rPr lang="tr-TR" dirty="0" smtClean="0"/>
            <a:t> ani değişiklikleri önlemek için,düşük  yüzey alanına sahip,yüksek </a:t>
          </a:r>
          <a:r>
            <a:rPr lang="tr-TR" dirty="0" err="1" smtClean="0"/>
            <a:t>biouyumlu</a:t>
          </a:r>
          <a:r>
            <a:rPr lang="tr-TR" dirty="0" smtClean="0"/>
            <a:t> </a:t>
          </a:r>
          <a:r>
            <a:rPr lang="tr-TR" dirty="0" err="1" smtClean="0"/>
            <a:t>membran</a:t>
          </a:r>
          <a:r>
            <a:rPr lang="tr-TR" dirty="0" smtClean="0"/>
            <a:t> kullanılması uygundur.</a:t>
          </a:r>
          <a:endParaRPr lang="tr-TR" dirty="0"/>
        </a:p>
      </dgm:t>
    </dgm:pt>
    <dgm:pt modelId="{FE8875D7-F42A-48E5-A265-43C8A2D31F2A}" type="parTrans" cxnId="{4A96257C-221D-4190-8B20-CC000C2773A1}">
      <dgm:prSet/>
      <dgm:spPr/>
      <dgm:t>
        <a:bodyPr/>
        <a:lstStyle/>
        <a:p>
          <a:endParaRPr lang="tr-TR"/>
        </a:p>
      </dgm:t>
    </dgm:pt>
    <dgm:pt modelId="{0946891C-2197-4CB6-937F-06CFDCC1EEBA}" type="sibTrans" cxnId="{4A96257C-221D-4190-8B20-CC000C2773A1}">
      <dgm:prSet/>
      <dgm:spPr/>
      <dgm:t>
        <a:bodyPr/>
        <a:lstStyle/>
        <a:p>
          <a:endParaRPr lang="tr-TR"/>
        </a:p>
      </dgm:t>
    </dgm:pt>
    <dgm:pt modelId="{6E10230E-8083-4C23-8980-D62823199557}" type="pres">
      <dgm:prSet presAssocID="{3893E708-830B-4FAA-8AC8-51769EFE4C3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4C80F98-C9A7-4135-A9BC-382DB29D8594}" type="pres">
      <dgm:prSet presAssocID="{3893E708-830B-4FAA-8AC8-51769EFE4C3E}" presName="dummyMaxCanvas" presStyleCnt="0">
        <dgm:presLayoutVars/>
      </dgm:prSet>
      <dgm:spPr/>
    </dgm:pt>
    <dgm:pt modelId="{CE89C227-BF37-44B3-A70E-CC1F0814CC25}" type="pres">
      <dgm:prSet presAssocID="{3893E708-830B-4FAA-8AC8-51769EFE4C3E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1D19155-2C03-4BD3-8248-705235B5E049}" type="pres">
      <dgm:prSet presAssocID="{3893E708-830B-4FAA-8AC8-51769EFE4C3E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9AE4223-8324-4987-A03C-8F53D56B2C38}" type="pres">
      <dgm:prSet presAssocID="{3893E708-830B-4FAA-8AC8-51769EFE4C3E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DF89D60-A056-46F6-A032-B33E126DB559}" type="pres">
      <dgm:prSet presAssocID="{3893E708-830B-4FAA-8AC8-51769EFE4C3E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9021FE-A923-4D28-AE45-0C7C99FF27FF}" type="pres">
      <dgm:prSet presAssocID="{3893E708-830B-4FAA-8AC8-51769EFE4C3E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9BD0A08-8F6D-4502-99D5-C006BDD6884D}" type="pres">
      <dgm:prSet presAssocID="{3893E708-830B-4FAA-8AC8-51769EFE4C3E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FE502C8-BD59-43D5-A07F-336948C878D9}" type="pres">
      <dgm:prSet presAssocID="{3893E708-830B-4FAA-8AC8-51769EFE4C3E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A06341F-1952-433F-BADE-BB239330CBC5}" type="pres">
      <dgm:prSet presAssocID="{3893E708-830B-4FAA-8AC8-51769EFE4C3E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33BA7AF-B758-4C8B-9C3B-24B89246AF5E}" type="presOf" srcId="{0F2C01AD-6A87-4942-82B8-03311334E85B}" destId="{CE89C227-BF37-44B3-A70E-CC1F0814CC25}" srcOrd="0" destOrd="0" presId="urn:microsoft.com/office/officeart/2005/8/layout/vProcess5"/>
    <dgm:cxn modelId="{F15A9A6E-3D60-439C-9DEE-BF348A6719CF}" type="presOf" srcId="{B71CB12A-C043-43C0-8483-451595D82EE6}" destId="{39AE4223-8324-4987-A03C-8F53D56B2C38}" srcOrd="0" destOrd="0" presId="urn:microsoft.com/office/officeart/2005/8/layout/vProcess5"/>
    <dgm:cxn modelId="{DFDB76D3-6941-431F-9E91-00533B7D3F54}" type="presOf" srcId="{0F2C01AD-6A87-4942-82B8-03311334E85B}" destId="{19BD0A08-8F6D-4502-99D5-C006BDD6884D}" srcOrd="1" destOrd="0" presId="urn:microsoft.com/office/officeart/2005/8/layout/vProcess5"/>
    <dgm:cxn modelId="{29625A70-FFE0-4697-B501-DC82AF6449D7}" type="presOf" srcId="{BE4F1A60-57F8-4A6D-8F67-03021036CD89}" destId="{739021FE-A923-4D28-AE45-0C7C99FF27FF}" srcOrd="0" destOrd="0" presId="urn:microsoft.com/office/officeart/2005/8/layout/vProcess5"/>
    <dgm:cxn modelId="{24D55E1E-BFC6-426E-83DA-FD9D3C29DC00}" type="presOf" srcId="{B71CB12A-C043-43C0-8483-451595D82EE6}" destId="{0A06341F-1952-433F-BADE-BB239330CBC5}" srcOrd="1" destOrd="0" presId="urn:microsoft.com/office/officeart/2005/8/layout/vProcess5"/>
    <dgm:cxn modelId="{04599DD4-BC52-4093-9A1C-D43006908AC3}" type="presOf" srcId="{255B00FC-EF8B-48B6-BFFC-EDADD1AA6155}" destId="{C1D19155-2C03-4BD3-8248-705235B5E049}" srcOrd="0" destOrd="0" presId="urn:microsoft.com/office/officeart/2005/8/layout/vProcess5"/>
    <dgm:cxn modelId="{CDD4DD2A-A84F-4228-BD8A-CD546122D65A}" type="presOf" srcId="{3893E708-830B-4FAA-8AC8-51769EFE4C3E}" destId="{6E10230E-8083-4C23-8980-D62823199557}" srcOrd="0" destOrd="0" presId="urn:microsoft.com/office/officeart/2005/8/layout/vProcess5"/>
    <dgm:cxn modelId="{E15188FB-DC62-400F-AA64-DFDA77C87AB2}" srcId="{3893E708-830B-4FAA-8AC8-51769EFE4C3E}" destId="{255B00FC-EF8B-48B6-BFFC-EDADD1AA6155}" srcOrd="1" destOrd="0" parTransId="{3DC6E373-95BD-40FB-8F85-93F368FB081F}" sibTransId="{BE4F1A60-57F8-4A6D-8F67-03021036CD89}"/>
    <dgm:cxn modelId="{DE89F328-7F58-415A-A41A-BDA38F5A4030}" type="presOf" srcId="{255B00FC-EF8B-48B6-BFFC-EDADD1AA6155}" destId="{3FE502C8-BD59-43D5-A07F-336948C878D9}" srcOrd="1" destOrd="0" presId="urn:microsoft.com/office/officeart/2005/8/layout/vProcess5"/>
    <dgm:cxn modelId="{4A96257C-221D-4190-8B20-CC000C2773A1}" srcId="{3893E708-830B-4FAA-8AC8-51769EFE4C3E}" destId="{B71CB12A-C043-43C0-8483-451595D82EE6}" srcOrd="2" destOrd="0" parTransId="{FE8875D7-F42A-48E5-A265-43C8A2D31F2A}" sibTransId="{0946891C-2197-4CB6-937F-06CFDCC1EEBA}"/>
    <dgm:cxn modelId="{57156914-6E22-4B1B-AB86-B2BE0A58C152}" srcId="{3893E708-830B-4FAA-8AC8-51769EFE4C3E}" destId="{0F2C01AD-6A87-4942-82B8-03311334E85B}" srcOrd="0" destOrd="0" parTransId="{FC6E9FBB-1E99-4050-A9AF-35AD3BBBEE48}" sibTransId="{A395021D-DA89-4A6E-88E6-A797AF9FAE50}"/>
    <dgm:cxn modelId="{5C6468D4-314F-459A-B748-A52C3129DBB2}" type="presOf" srcId="{A395021D-DA89-4A6E-88E6-A797AF9FAE50}" destId="{FDF89D60-A056-46F6-A032-B33E126DB559}" srcOrd="0" destOrd="0" presId="urn:microsoft.com/office/officeart/2005/8/layout/vProcess5"/>
    <dgm:cxn modelId="{5454F80F-4F75-41B3-90E9-8FAF1928C879}" type="presParOf" srcId="{6E10230E-8083-4C23-8980-D62823199557}" destId="{14C80F98-C9A7-4135-A9BC-382DB29D8594}" srcOrd="0" destOrd="0" presId="urn:microsoft.com/office/officeart/2005/8/layout/vProcess5"/>
    <dgm:cxn modelId="{A7B79F9B-F84D-4F87-8FE5-6F506123CD2B}" type="presParOf" srcId="{6E10230E-8083-4C23-8980-D62823199557}" destId="{CE89C227-BF37-44B3-A70E-CC1F0814CC25}" srcOrd="1" destOrd="0" presId="urn:microsoft.com/office/officeart/2005/8/layout/vProcess5"/>
    <dgm:cxn modelId="{BB4E596E-1E3B-4389-9180-816EFA372D49}" type="presParOf" srcId="{6E10230E-8083-4C23-8980-D62823199557}" destId="{C1D19155-2C03-4BD3-8248-705235B5E049}" srcOrd="2" destOrd="0" presId="urn:microsoft.com/office/officeart/2005/8/layout/vProcess5"/>
    <dgm:cxn modelId="{D8903738-3717-420C-A608-98A110964749}" type="presParOf" srcId="{6E10230E-8083-4C23-8980-D62823199557}" destId="{39AE4223-8324-4987-A03C-8F53D56B2C38}" srcOrd="3" destOrd="0" presId="urn:microsoft.com/office/officeart/2005/8/layout/vProcess5"/>
    <dgm:cxn modelId="{A7C6C1E5-3391-4DA5-B9AB-D742D36447E8}" type="presParOf" srcId="{6E10230E-8083-4C23-8980-D62823199557}" destId="{FDF89D60-A056-46F6-A032-B33E126DB559}" srcOrd="4" destOrd="0" presId="urn:microsoft.com/office/officeart/2005/8/layout/vProcess5"/>
    <dgm:cxn modelId="{D45631F1-7010-4538-AC4A-48340F9AE71C}" type="presParOf" srcId="{6E10230E-8083-4C23-8980-D62823199557}" destId="{739021FE-A923-4D28-AE45-0C7C99FF27FF}" srcOrd="5" destOrd="0" presId="urn:microsoft.com/office/officeart/2005/8/layout/vProcess5"/>
    <dgm:cxn modelId="{CA18017D-3E3B-495D-8B15-55BCEA0F788F}" type="presParOf" srcId="{6E10230E-8083-4C23-8980-D62823199557}" destId="{19BD0A08-8F6D-4502-99D5-C006BDD6884D}" srcOrd="6" destOrd="0" presId="urn:microsoft.com/office/officeart/2005/8/layout/vProcess5"/>
    <dgm:cxn modelId="{2D1BC45C-A47B-464F-AAAA-78244C5E3A99}" type="presParOf" srcId="{6E10230E-8083-4C23-8980-D62823199557}" destId="{3FE502C8-BD59-43D5-A07F-336948C878D9}" srcOrd="7" destOrd="0" presId="urn:microsoft.com/office/officeart/2005/8/layout/vProcess5"/>
    <dgm:cxn modelId="{A583A196-B3D7-4E63-B43B-97FA286DFE4A}" type="presParOf" srcId="{6E10230E-8083-4C23-8980-D62823199557}" destId="{0A06341F-1952-433F-BADE-BB239330CBC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0869355-2183-4EC4-8C8C-E05B7CD75E71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BC3D82E6-DDB0-4DC8-B605-C0AC1D1F9065}">
      <dgm:prSet phldrT="[Metin]"/>
      <dgm:spPr/>
      <dgm:t>
        <a:bodyPr/>
        <a:lstStyle/>
        <a:p>
          <a:r>
            <a:rPr lang="tr-TR" dirty="0" smtClean="0"/>
            <a:t>Canlı doğum oranlarında artış</a:t>
          </a:r>
          <a:endParaRPr lang="tr-TR" dirty="0"/>
        </a:p>
      </dgm:t>
    </dgm:pt>
    <dgm:pt modelId="{7CA88099-1444-48F4-8808-07918745405C}" type="parTrans" cxnId="{93625F0D-3F0B-4022-9938-3C55E83AB551}">
      <dgm:prSet/>
      <dgm:spPr/>
      <dgm:t>
        <a:bodyPr/>
        <a:lstStyle/>
        <a:p>
          <a:endParaRPr lang="tr-TR"/>
        </a:p>
      </dgm:t>
    </dgm:pt>
    <dgm:pt modelId="{0ADA96C6-CA47-44B6-BF43-A73E4E4F7110}" type="sibTrans" cxnId="{93625F0D-3F0B-4022-9938-3C55E83AB551}">
      <dgm:prSet/>
      <dgm:spPr/>
      <dgm:t>
        <a:bodyPr/>
        <a:lstStyle/>
        <a:p>
          <a:endParaRPr lang="tr-TR"/>
        </a:p>
      </dgm:t>
    </dgm:pt>
    <dgm:pt modelId="{628EA348-CD5E-48CC-8B5D-0AD1597745A6}">
      <dgm:prSet phldrT="[Metin]"/>
      <dgm:spPr/>
      <dgm:t>
        <a:bodyPr/>
        <a:lstStyle/>
        <a:p>
          <a:r>
            <a:rPr lang="tr-TR" dirty="0" smtClean="0"/>
            <a:t>Daha uzun gebelik süresi</a:t>
          </a:r>
          <a:endParaRPr lang="tr-TR" dirty="0"/>
        </a:p>
      </dgm:t>
    </dgm:pt>
    <dgm:pt modelId="{F2646266-C360-4550-B176-F144824ED7AC}" type="parTrans" cxnId="{3876C61E-426C-42A6-8830-32D21A2A1C47}">
      <dgm:prSet/>
      <dgm:spPr/>
      <dgm:t>
        <a:bodyPr/>
        <a:lstStyle/>
        <a:p>
          <a:endParaRPr lang="tr-TR"/>
        </a:p>
      </dgm:t>
    </dgm:pt>
    <dgm:pt modelId="{60DF5B4B-F968-487F-8994-AD21DA26089C}" type="sibTrans" cxnId="{3876C61E-426C-42A6-8830-32D21A2A1C47}">
      <dgm:prSet/>
      <dgm:spPr/>
      <dgm:t>
        <a:bodyPr/>
        <a:lstStyle/>
        <a:p>
          <a:endParaRPr lang="tr-TR"/>
        </a:p>
      </dgm:t>
    </dgm:pt>
    <dgm:pt modelId="{FEDC18DF-C005-4E79-8A8A-28E8B7E4D30D}">
      <dgm:prSet phldrT="[Metin]"/>
      <dgm:spPr/>
      <dgm:t>
        <a:bodyPr/>
        <a:lstStyle/>
        <a:p>
          <a:r>
            <a:rPr lang="tr-TR" dirty="0" smtClean="0"/>
            <a:t>Artmış bebek doğum ağırlığı</a:t>
          </a:r>
          <a:endParaRPr lang="tr-TR" dirty="0"/>
        </a:p>
      </dgm:t>
    </dgm:pt>
    <dgm:pt modelId="{08FF7113-08AA-46EA-B8ED-39FACC8448D6}" type="parTrans" cxnId="{4F94FA0F-9977-4A61-B0D0-D8E2BF687F02}">
      <dgm:prSet/>
      <dgm:spPr/>
      <dgm:t>
        <a:bodyPr/>
        <a:lstStyle/>
        <a:p>
          <a:endParaRPr lang="tr-TR"/>
        </a:p>
      </dgm:t>
    </dgm:pt>
    <dgm:pt modelId="{5EB392E0-2F7E-4A85-8F81-A51F8131D025}" type="sibTrans" cxnId="{4F94FA0F-9977-4A61-B0D0-D8E2BF687F02}">
      <dgm:prSet/>
      <dgm:spPr/>
      <dgm:t>
        <a:bodyPr/>
        <a:lstStyle/>
        <a:p>
          <a:endParaRPr lang="tr-TR"/>
        </a:p>
      </dgm:t>
    </dgm:pt>
    <dgm:pt modelId="{89D2F00B-0A87-4017-84A6-7E7D7D3A32D9}" type="pres">
      <dgm:prSet presAssocID="{00869355-2183-4EC4-8C8C-E05B7CD75E71}" presName="Name0" presStyleCnt="0">
        <dgm:presLayoutVars>
          <dgm:dir/>
          <dgm:resizeHandles val="exact"/>
        </dgm:presLayoutVars>
      </dgm:prSet>
      <dgm:spPr/>
    </dgm:pt>
    <dgm:pt modelId="{90898B3B-568B-4B62-B674-1B18EC34BE9C}" type="pres">
      <dgm:prSet presAssocID="{00869355-2183-4EC4-8C8C-E05B7CD75E71}" presName="arrow" presStyleLbl="bgShp" presStyleIdx="0" presStyleCnt="1"/>
      <dgm:spPr/>
    </dgm:pt>
    <dgm:pt modelId="{77CB978F-D60F-4F89-A3E5-1182B5A4CB81}" type="pres">
      <dgm:prSet presAssocID="{00869355-2183-4EC4-8C8C-E05B7CD75E71}" presName="points" presStyleCnt="0"/>
      <dgm:spPr/>
    </dgm:pt>
    <dgm:pt modelId="{3C5D964C-9207-4A49-97AF-E01F2B0FFD44}" type="pres">
      <dgm:prSet presAssocID="{BC3D82E6-DDB0-4DC8-B605-C0AC1D1F9065}" presName="compositeA" presStyleCnt="0"/>
      <dgm:spPr/>
    </dgm:pt>
    <dgm:pt modelId="{A7C4B661-0062-49E3-B054-4A1C30411929}" type="pres">
      <dgm:prSet presAssocID="{BC3D82E6-DDB0-4DC8-B605-C0AC1D1F9065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C80DC17-BC1E-42E7-92AC-F4C2152DF4AC}" type="pres">
      <dgm:prSet presAssocID="{BC3D82E6-DDB0-4DC8-B605-C0AC1D1F9065}" presName="circleA" presStyleLbl="node1" presStyleIdx="0" presStyleCnt="3"/>
      <dgm:spPr/>
    </dgm:pt>
    <dgm:pt modelId="{36493E03-7D89-4888-A92E-6F826DC48C7E}" type="pres">
      <dgm:prSet presAssocID="{BC3D82E6-DDB0-4DC8-B605-C0AC1D1F9065}" presName="spaceA" presStyleCnt="0"/>
      <dgm:spPr/>
    </dgm:pt>
    <dgm:pt modelId="{0691F07A-966B-427C-9A64-DD656DFB2DBD}" type="pres">
      <dgm:prSet presAssocID="{0ADA96C6-CA47-44B6-BF43-A73E4E4F7110}" presName="space" presStyleCnt="0"/>
      <dgm:spPr/>
    </dgm:pt>
    <dgm:pt modelId="{A59B2FAF-6030-4D12-9C83-F4F387D40804}" type="pres">
      <dgm:prSet presAssocID="{628EA348-CD5E-48CC-8B5D-0AD1597745A6}" presName="compositeB" presStyleCnt="0"/>
      <dgm:spPr/>
    </dgm:pt>
    <dgm:pt modelId="{5AE4B68B-6016-46A5-8361-5DF97BF52F70}" type="pres">
      <dgm:prSet presAssocID="{628EA348-CD5E-48CC-8B5D-0AD1597745A6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1398FBC-723C-425E-901A-044B3756CFDF}" type="pres">
      <dgm:prSet presAssocID="{628EA348-CD5E-48CC-8B5D-0AD1597745A6}" presName="circleB" presStyleLbl="node1" presStyleIdx="1" presStyleCnt="3"/>
      <dgm:spPr/>
    </dgm:pt>
    <dgm:pt modelId="{2E7EB049-9751-40C1-97B1-8A4949667EA6}" type="pres">
      <dgm:prSet presAssocID="{628EA348-CD5E-48CC-8B5D-0AD1597745A6}" presName="spaceB" presStyleCnt="0"/>
      <dgm:spPr/>
    </dgm:pt>
    <dgm:pt modelId="{04DF1066-D48A-4AA4-8EBE-01DF1427002B}" type="pres">
      <dgm:prSet presAssocID="{60DF5B4B-F968-487F-8994-AD21DA26089C}" presName="space" presStyleCnt="0"/>
      <dgm:spPr/>
    </dgm:pt>
    <dgm:pt modelId="{C20855A6-7D16-407C-B6EF-DB38F985B4D7}" type="pres">
      <dgm:prSet presAssocID="{FEDC18DF-C005-4E79-8A8A-28E8B7E4D30D}" presName="compositeA" presStyleCnt="0"/>
      <dgm:spPr/>
    </dgm:pt>
    <dgm:pt modelId="{3A225E87-F2CB-4386-A406-F8170C149842}" type="pres">
      <dgm:prSet presAssocID="{FEDC18DF-C005-4E79-8A8A-28E8B7E4D30D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0692C7B-5A7C-4019-AECF-82E55B18E272}" type="pres">
      <dgm:prSet presAssocID="{FEDC18DF-C005-4E79-8A8A-28E8B7E4D30D}" presName="circleA" presStyleLbl="node1" presStyleIdx="2" presStyleCnt="3"/>
      <dgm:spPr/>
    </dgm:pt>
    <dgm:pt modelId="{3DF8EBDA-3FD9-4F48-99F4-3318DA6A933D}" type="pres">
      <dgm:prSet presAssocID="{FEDC18DF-C005-4E79-8A8A-28E8B7E4D30D}" presName="spaceA" presStyleCnt="0"/>
      <dgm:spPr/>
    </dgm:pt>
  </dgm:ptLst>
  <dgm:cxnLst>
    <dgm:cxn modelId="{3876C61E-426C-42A6-8830-32D21A2A1C47}" srcId="{00869355-2183-4EC4-8C8C-E05B7CD75E71}" destId="{628EA348-CD5E-48CC-8B5D-0AD1597745A6}" srcOrd="1" destOrd="0" parTransId="{F2646266-C360-4550-B176-F144824ED7AC}" sibTransId="{60DF5B4B-F968-487F-8994-AD21DA26089C}"/>
    <dgm:cxn modelId="{96C17674-E9C0-4A11-BCD4-71D2C26E5251}" type="presOf" srcId="{00869355-2183-4EC4-8C8C-E05B7CD75E71}" destId="{89D2F00B-0A87-4017-84A6-7E7D7D3A32D9}" srcOrd="0" destOrd="0" presId="urn:microsoft.com/office/officeart/2005/8/layout/hProcess11"/>
    <dgm:cxn modelId="{3595E837-F24C-436F-BC6C-17E2F65D8EC0}" type="presOf" srcId="{628EA348-CD5E-48CC-8B5D-0AD1597745A6}" destId="{5AE4B68B-6016-46A5-8361-5DF97BF52F70}" srcOrd="0" destOrd="0" presId="urn:microsoft.com/office/officeart/2005/8/layout/hProcess11"/>
    <dgm:cxn modelId="{D8E64920-716A-47AE-A34E-714AA8B16D32}" type="presOf" srcId="{FEDC18DF-C005-4E79-8A8A-28E8B7E4D30D}" destId="{3A225E87-F2CB-4386-A406-F8170C149842}" srcOrd="0" destOrd="0" presId="urn:microsoft.com/office/officeart/2005/8/layout/hProcess11"/>
    <dgm:cxn modelId="{ECEED300-8B80-449C-87A3-4EF7FEEA3955}" type="presOf" srcId="{BC3D82E6-DDB0-4DC8-B605-C0AC1D1F9065}" destId="{A7C4B661-0062-49E3-B054-4A1C30411929}" srcOrd="0" destOrd="0" presId="urn:microsoft.com/office/officeart/2005/8/layout/hProcess11"/>
    <dgm:cxn modelId="{93625F0D-3F0B-4022-9938-3C55E83AB551}" srcId="{00869355-2183-4EC4-8C8C-E05B7CD75E71}" destId="{BC3D82E6-DDB0-4DC8-B605-C0AC1D1F9065}" srcOrd="0" destOrd="0" parTransId="{7CA88099-1444-48F4-8808-07918745405C}" sibTransId="{0ADA96C6-CA47-44B6-BF43-A73E4E4F7110}"/>
    <dgm:cxn modelId="{4F94FA0F-9977-4A61-B0D0-D8E2BF687F02}" srcId="{00869355-2183-4EC4-8C8C-E05B7CD75E71}" destId="{FEDC18DF-C005-4E79-8A8A-28E8B7E4D30D}" srcOrd="2" destOrd="0" parTransId="{08FF7113-08AA-46EA-B8ED-39FACC8448D6}" sibTransId="{5EB392E0-2F7E-4A85-8F81-A51F8131D025}"/>
    <dgm:cxn modelId="{33CAA35F-5065-4929-9C8A-DCC3B8035EEE}" type="presParOf" srcId="{89D2F00B-0A87-4017-84A6-7E7D7D3A32D9}" destId="{90898B3B-568B-4B62-B674-1B18EC34BE9C}" srcOrd="0" destOrd="0" presId="urn:microsoft.com/office/officeart/2005/8/layout/hProcess11"/>
    <dgm:cxn modelId="{9B0BD183-E41B-40E5-9B85-2D0DD3BB0561}" type="presParOf" srcId="{89D2F00B-0A87-4017-84A6-7E7D7D3A32D9}" destId="{77CB978F-D60F-4F89-A3E5-1182B5A4CB81}" srcOrd="1" destOrd="0" presId="urn:microsoft.com/office/officeart/2005/8/layout/hProcess11"/>
    <dgm:cxn modelId="{7BA797B2-F4B0-4F9C-BF3A-B76CFD1B9572}" type="presParOf" srcId="{77CB978F-D60F-4F89-A3E5-1182B5A4CB81}" destId="{3C5D964C-9207-4A49-97AF-E01F2B0FFD44}" srcOrd="0" destOrd="0" presId="urn:microsoft.com/office/officeart/2005/8/layout/hProcess11"/>
    <dgm:cxn modelId="{14DE5478-BA5A-4AE7-864B-86B8AF4FEDFD}" type="presParOf" srcId="{3C5D964C-9207-4A49-97AF-E01F2B0FFD44}" destId="{A7C4B661-0062-49E3-B054-4A1C30411929}" srcOrd="0" destOrd="0" presId="urn:microsoft.com/office/officeart/2005/8/layout/hProcess11"/>
    <dgm:cxn modelId="{42169DF2-185D-411D-851F-D189D76F0705}" type="presParOf" srcId="{3C5D964C-9207-4A49-97AF-E01F2B0FFD44}" destId="{4C80DC17-BC1E-42E7-92AC-F4C2152DF4AC}" srcOrd="1" destOrd="0" presId="urn:microsoft.com/office/officeart/2005/8/layout/hProcess11"/>
    <dgm:cxn modelId="{FD0B575F-338B-457D-82C4-27326B0AB54C}" type="presParOf" srcId="{3C5D964C-9207-4A49-97AF-E01F2B0FFD44}" destId="{36493E03-7D89-4888-A92E-6F826DC48C7E}" srcOrd="2" destOrd="0" presId="urn:microsoft.com/office/officeart/2005/8/layout/hProcess11"/>
    <dgm:cxn modelId="{046379D4-BB9B-4244-B4D5-5A1D0CE45C33}" type="presParOf" srcId="{77CB978F-D60F-4F89-A3E5-1182B5A4CB81}" destId="{0691F07A-966B-427C-9A64-DD656DFB2DBD}" srcOrd="1" destOrd="0" presId="urn:microsoft.com/office/officeart/2005/8/layout/hProcess11"/>
    <dgm:cxn modelId="{F9809C45-BC3F-4AFE-BF9E-CB43EE78C658}" type="presParOf" srcId="{77CB978F-D60F-4F89-A3E5-1182B5A4CB81}" destId="{A59B2FAF-6030-4D12-9C83-F4F387D40804}" srcOrd="2" destOrd="0" presId="urn:microsoft.com/office/officeart/2005/8/layout/hProcess11"/>
    <dgm:cxn modelId="{84879004-66FD-43A2-85F0-940F3CBBB5B2}" type="presParOf" srcId="{A59B2FAF-6030-4D12-9C83-F4F387D40804}" destId="{5AE4B68B-6016-46A5-8361-5DF97BF52F70}" srcOrd="0" destOrd="0" presId="urn:microsoft.com/office/officeart/2005/8/layout/hProcess11"/>
    <dgm:cxn modelId="{5C640F8B-F26F-4DDE-A480-DBADBA5BDC0F}" type="presParOf" srcId="{A59B2FAF-6030-4D12-9C83-F4F387D40804}" destId="{E1398FBC-723C-425E-901A-044B3756CFDF}" srcOrd="1" destOrd="0" presId="urn:microsoft.com/office/officeart/2005/8/layout/hProcess11"/>
    <dgm:cxn modelId="{A03D1183-6EE7-4C66-B3EC-722048C778AE}" type="presParOf" srcId="{A59B2FAF-6030-4D12-9C83-F4F387D40804}" destId="{2E7EB049-9751-40C1-97B1-8A4949667EA6}" srcOrd="2" destOrd="0" presId="urn:microsoft.com/office/officeart/2005/8/layout/hProcess11"/>
    <dgm:cxn modelId="{29D5B0AE-1D58-4672-99E9-ECE58350022C}" type="presParOf" srcId="{77CB978F-D60F-4F89-A3E5-1182B5A4CB81}" destId="{04DF1066-D48A-4AA4-8EBE-01DF1427002B}" srcOrd="3" destOrd="0" presId="urn:microsoft.com/office/officeart/2005/8/layout/hProcess11"/>
    <dgm:cxn modelId="{8483E1E6-E4CF-4233-B7A7-DE35BB84B162}" type="presParOf" srcId="{77CB978F-D60F-4F89-A3E5-1182B5A4CB81}" destId="{C20855A6-7D16-407C-B6EF-DB38F985B4D7}" srcOrd="4" destOrd="0" presId="urn:microsoft.com/office/officeart/2005/8/layout/hProcess11"/>
    <dgm:cxn modelId="{68B03741-B407-48E1-A326-25C053A53F68}" type="presParOf" srcId="{C20855A6-7D16-407C-B6EF-DB38F985B4D7}" destId="{3A225E87-F2CB-4386-A406-F8170C149842}" srcOrd="0" destOrd="0" presId="urn:microsoft.com/office/officeart/2005/8/layout/hProcess11"/>
    <dgm:cxn modelId="{8683EBBC-33A9-4DEB-9515-6CB9CFCEEED4}" type="presParOf" srcId="{C20855A6-7D16-407C-B6EF-DB38F985B4D7}" destId="{70692C7B-5A7C-4019-AECF-82E55B18E272}" srcOrd="1" destOrd="0" presId="urn:microsoft.com/office/officeart/2005/8/layout/hProcess11"/>
    <dgm:cxn modelId="{3DB47359-19A4-456E-9905-BA6C7E3299C3}" type="presParOf" srcId="{C20855A6-7D16-407C-B6EF-DB38F985B4D7}" destId="{3DF8EBDA-3FD9-4F48-99F4-3318DA6A933D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FD7A73-EF94-46BD-B48F-E75EE1496ADE}">
      <dsp:nvSpPr>
        <dsp:cNvPr id="0" name=""/>
        <dsp:cNvSpPr/>
      </dsp:nvSpPr>
      <dsp:spPr>
        <a:xfrm>
          <a:off x="0" y="548331"/>
          <a:ext cx="2964144" cy="74103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1"/>
              </a:solidFill>
            </a:rPr>
            <a:t>Anne yaşı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0" y="548331"/>
        <a:ext cx="2964144" cy="741036"/>
      </dsp:txXfrm>
    </dsp:sp>
    <dsp:sp modelId="{F22DA27E-FBAF-4D69-88FE-F6AFBEF0446E}">
      <dsp:nvSpPr>
        <dsp:cNvPr id="0" name=""/>
        <dsp:cNvSpPr/>
      </dsp:nvSpPr>
      <dsp:spPr>
        <a:xfrm rot="5391347">
          <a:off x="1413149" y="1364943"/>
          <a:ext cx="140416" cy="12968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353F9-F0B0-426B-9C7D-4F980CDB6395}">
      <dsp:nvSpPr>
        <dsp:cNvPr id="0" name=""/>
        <dsp:cNvSpPr/>
      </dsp:nvSpPr>
      <dsp:spPr>
        <a:xfrm>
          <a:off x="2572" y="1570200"/>
          <a:ext cx="2964144" cy="74103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/>
            <a:t>Renal</a:t>
          </a:r>
          <a:r>
            <a:rPr lang="tr-TR" sz="2400" kern="1200" dirty="0" smtClean="0"/>
            <a:t> hastalığın tipi</a:t>
          </a:r>
          <a:endParaRPr lang="tr-TR" sz="2400" kern="1200" dirty="0"/>
        </a:p>
      </dsp:txBody>
      <dsp:txXfrm>
        <a:off x="2572" y="1570200"/>
        <a:ext cx="2964144" cy="741036"/>
      </dsp:txXfrm>
    </dsp:sp>
    <dsp:sp modelId="{B88161C2-20A5-469A-A492-5156344CDC27}">
      <dsp:nvSpPr>
        <dsp:cNvPr id="0" name=""/>
        <dsp:cNvSpPr/>
      </dsp:nvSpPr>
      <dsp:spPr>
        <a:xfrm rot="5400000">
          <a:off x="1419803" y="2376077"/>
          <a:ext cx="129681" cy="12968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A43A53-AAD0-42FD-B23E-D869E8166D92}">
      <dsp:nvSpPr>
        <dsp:cNvPr id="0" name=""/>
        <dsp:cNvSpPr/>
      </dsp:nvSpPr>
      <dsp:spPr>
        <a:xfrm>
          <a:off x="2572" y="2570599"/>
          <a:ext cx="2964144" cy="74103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Gebelik öncesi diyaliz süresi</a:t>
          </a:r>
          <a:endParaRPr lang="tr-TR" sz="2400" kern="1200" dirty="0"/>
        </a:p>
      </dsp:txBody>
      <dsp:txXfrm>
        <a:off x="2572" y="2570599"/>
        <a:ext cx="2964144" cy="741036"/>
      </dsp:txXfrm>
    </dsp:sp>
    <dsp:sp modelId="{84F0F0F0-4434-4937-B560-3B095B9AC5B4}">
      <dsp:nvSpPr>
        <dsp:cNvPr id="0" name=""/>
        <dsp:cNvSpPr/>
      </dsp:nvSpPr>
      <dsp:spPr>
        <a:xfrm>
          <a:off x="3381696" y="569801"/>
          <a:ext cx="2964144" cy="74103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tx1"/>
              </a:solidFill>
            </a:rPr>
            <a:t>Diyaliz  sıklığı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3381696" y="569801"/>
        <a:ext cx="2964144" cy="741036"/>
      </dsp:txXfrm>
    </dsp:sp>
    <dsp:sp modelId="{9BD09F9B-AE2D-4766-95FC-657F7BEB989B}">
      <dsp:nvSpPr>
        <dsp:cNvPr id="0" name=""/>
        <dsp:cNvSpPr/>
      </dsp:nvSpPr>
      <dsp:spPr>
        <a:xfrm rot="5400000">
          <a:off x="4798928" y="1375678"/>
          <a:ext cx="129681" cy="12968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036C01-0629-421D-AA4C-BB878CEF99B1}">
      <dsp:nvSpPr>
        <dsp:cNvPr id="0" name=""/>
        <dsp:cNvSpPr/>
      </dsp:nvSpPr>
      <dsp:spPr>
        <a:xfrm>
          <a:off x="3381696" y="1570200"/>
          <a:ext cx="2964144" cy="74103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Anemi</a:t>
          </a:r>
          <a:endParaRPr lang="tr-TR" sz="2400" kern="1200" dirty="0"/>
        </a:p>
      </dsp:txBody>
      <dsp:txXfrm>
        <a:off x="3381696" y="1570200"/>
        <a:ext cx="2964144" cy="741036"/>
      </dsp:txXfrm>
    </dsp:sp>
    <dsp:sp modelId="{0F47D521-331E-49FD-9275-CCB8630BE224}">
      <dsp:nvSpPr>
        <dsp:cNvPr id="0" name=""/>
        <dsp:cNvSpPr/>
      </dsp:nvSpPr>
      <dsp:spPr>
        <a:xfrm rot="5391107">
          <a:off x="4803235" y="2373055"/>
          <a:ext cx="123639" cy="12968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602100-12E4-4A59-A019-39173DE2B899}">
      <dsp:nvSpPr>
        <dsp:cNvPr id="0" name=""/>
        <dsp:cNvSpPr/>
      </dsp:nvSpPr>
      <dsp:spPr>
        <a:xfrm>
          <a:off x="3384268" y="2564556"/>
          <a:ext cx="2964144" cy="74103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Üre ve </a:t>
          </a:r>
          <a:r>
            <a:rPr lang="tr-TR" sz="2400" kern="1200" dirty="0" err="1" smtClean="0"/>
            <a:t>kreatin</a:t>
          </a:r>
          <a:r>
            <a:rPr lang="tr-TR" sz="2400" kern="1200" dirty="0" smtClean="0"/>
            <a:t> düzeyleri </a:t>
          </a:r>
          <a:endParaRPr lang="tr-TR" sz="2400" kern="1200" dirty="0"/>
        </a:p>
      </dsp:txBody>
      <dsp:txXfrm>
        <a:off x="3384268" y="2564556"/>
        <a:ext cx="2964144" cy="74103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A5F181-1713-4CE2-A607-828AE444C0BA}">
      <dsp:nvSpPr>
        <dsp:cNvPr id="0" name=""/>
        <dsp:cNvSpPr/>
      </dsp:nvSpPr>
      <dsp:spPr>
        <a:xfrm>
          <a:off x="0" y="651197"/>
          <a:ext cx="1983879" cy="1190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Hipertansiyon</a:t>
          </a:r>
          <a:endParaRPr lang="tr-TR" sz="2000" kern="1200" dirty="0"/>
        </a:p>
      </dsp:txBody>
      <dsp:txXfrm>
        <a:off x="0" y="651197"/>
        <a:ext cx="1983879" cy="1190327"/>
      </dsp:txXfrm>
    </dsp:sp>
    <dsp:sp modelId="{734C23D1-196A-4B5A-96FC-DBBA9BEE6873}">
      <dsp:nvSpPr>
        <dsp:cNvPr id="0" name=""/>
        <dsp:cNvSpPr/>
      </dsp:nvSpPr>
      <dsp:spPr>
        <a:xfrm>
          <a:off x="2182266" y="651197"/>
          <a:ext cx="1983879" cy="1190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Preeklemsi</a:t>
          </a:r>
          <a:endParaRPr lang="tr-TR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Eklemsi</a:t>
          </a:r>
          <a:endParaRPr lang="tr-TR" sz="2000" kern="1200" dirty="0"/>
        </a:p>
      </dsp:txBody>
      <dsp:txXfrm>
        <a:off x="2182266" y="651197"/>
        <a:ext cx="1983879" cy="1190327"/>
      </dsp:txXfrm>
    </dsp:sp>
    <dsp:sp modelId="{5A3A7473-7AC5-4470-8344-666BE0FFD442}">
      <dsp:nvSpPr>
        <dsp:cNvPr id="0" name=""/>
        <dsp:cNvSpPr/>
      </dsp:nvSpPr>
      <dsp:spPr>
        <a:xfrm>
          <a:off x="4364533" y="651197"/>
          <a:ext cx="1983879" cy="1190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Preterm</a:t>
          </a:r>
          <a:r>
            <a:rPr lang="tr-TR" sz="2000" kern="1200" dirty="0" smtClean="0"/>
            <a:t> doğum</a:t>
          </a:r>
          <a:endParaRPr lang="tr-TR" sz="2000" kern="1200" dirty="0"/>
        </a:p>
      </dsp:txBody>
      <dsp:txXfrm>
        <a:off x="4364533" y="651197"/>
        <a:ext cx="1983879" cy="1190327"/>
      </dsp:txXfrm>
    </dsp:sp>
    <dsp:sp modelId="{2451D6BB-82E9-4D4B-96BB-D63E91119969}">
      <dsp:nvSpPr>
        <dsp:cNvPr id="0" name=""/>
        <dsp:cNvSpPr/>
      </dsp:nvSpPr>
      <dsp:spPr>
        <a:xfrm>
          <a:off x="0" y="2039912"/>
          <a:ext cx="1983879" cy="1190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Abortus</a:t>
          </a:r>
          <a:endParaRPr lang="tr-TR" sz="2000" kern="1200" dirty="0"/>
        </a:p>
      </dsp:txBody>
      <dsp:txXfrm>
        <a:off x="0" y="2039912"/>
        <a:ext cx="1983879" cy="1190327"/>
      </dsp:txXfrm>
    </dsp:sp>
    <dsp:sp modelId="{1F3E549D-AF86-48E6-9239-F18ACAE56F32}">
      <dsp:nvSpPr>
        <dsp:cNvPr id="0" name=""/>
        <dsp:cNvSpPr/>
      </dsp:nvSpPr>
      <dsp:spPr>
        <a:xfrm>
          <a:off x="2182266" y="2039912"/>
          <a:ext cx="1983879" cy="1190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Polihidroamnios</a:t>
          </a:r>
          <a:endParaRPr lang="tr-TR" sz="2000" kern="1200" dirty="0"/>
        </a:p>
      </dsp:txBody>
      <dsp:txXfrm>
        <a:off x="2182266" y="2039912"/>
        <a:ext cx="1983879" cy="1190327"/>
      </dsp:txXfrm>
    </dsp:sp>
    <dsp:sp modelId="{3FB646A5-8793-4DC7-88E8-3452D435C255}">
      <dsp:nvSpPr>
        <dsp:cNvPr id="0" name=""/>
        <dsp:cNvSpPr/>
      </dsp:nvSpPr>
      <dsp:spPr>
        <a:xfrm>
          <a:off x="4364533" y="2039912"/>
          <a:ext cx="1983879" cy="1190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İntrauterin</a:t>
          </a:r>
          <a:r>
            <a:rPr lang="tr-TR" sz="2000" kern="1200" dirty="0" smtClean="0"/>
            <a:t> büyüme geriliği</a:t>
          </a:r>
          <a:endParaRPr lang="tr-TR" sz="2000" kern="1200" dirty="0"/>
        </a:p>
      </dsp:txBody>
      <dsp:txXfrm>
        <a:off x="4364533" y="2039912"/>
        <a:ext cx="1983879" cy="119032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7C463-3BC8-45F2-A408-9A55E86BF8AA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9BDE7-F160-4EC8-B374-AEB9D212D9F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427669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06687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069703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34841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187976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516882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112291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387151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19544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094252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7491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639758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200359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985309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168702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974686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48523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E24F3-5E4D-45AC-95AF-3DF6D4F21F03}" type="datetimeFigureOut">
              <a:rPr lang="tr-TR" smtClean="0"/>
              <a:pPr/>
              <a:t>08.11.2022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67F8B26-0BD5-441B-A9DB-F2D46CF63A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721913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DİYALİZ HASTALARINDA GEBELİK</a:t>
            </a:r>
            <a:endParaRPr lang="tr-TR" dirty="0"/>
          </a:p>
        </p:txBody>
      </p:sp>
      <p:sp>
        <p:nvSpPr>
          <p:cNvPr id="1026" name="AutoShape 2" descr="Kronik BÃ¶brek HastasÄ± Hamile Kalabilir mi? - SaÄŸlÄ±k OcaÄŸÄ±m 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5 Metin kutusu"/>
          <p:cNvSpPr txBox="1"/>
          <p:nvPr/>
        </p:nvSpPr>
        <p:spPr>
          <a:xfrm>
            <a:off x="395536" y="5877272"/>
            <a:ext cx="633670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2"/>
                </a:solidFill>
              </a:rPr>
              <a:t>HEMŞİRE ZEHRA GÖKTEPE</a:t>
            </a:r>
          </a:p>
          <a:p>
            <a:r>
              <a:rPr lang="tr-TR" dirty="0" err="1" smtClean="0">
                <a:solidFill>
                  <a:schemeClr val="accent2"/>
                </a:solidFill>
              </a:rPr>
              <a:t>Seyrantepe</a:t>
            </a:r>
            <a:r>
              <a:rPr lang="tr-TR" dirty="0" smtClean="0">
                <a:solidFill>
                  <a:schemeClr val="accent2"/>
                </a:solidFill>
              </a:rPr>
              <a:t> </a:t>
            </a:r>
            <a:r>
              <a:rPr lang="tr-TR" dirty="0" err="1" smtClean="0">
                <a:solidFill>
                  <a:schemeClr val="accent2"/>
                </a:solidFill>
              </a:rPr>
              <a:t>Hamidiye</a:t>
            </a:r>
            <a:r>
              <a:rPr lang="tr-TR" dirty="0" smtClean="0">
                <a:solidFill>
                  <a:schemeClr val="accent2"/>
                </a:solidFill>
              </a:rPr>
              <a:t> </a:t>
            </a:r>
            <a:r>
              <a:rPr lang="tr-TR" dirty="0" err="1" smtClean="0">
                <a:solidFill>
                  <a:schemeClr val="accent2"/>
                </a:solidFill>
              </a:rPr>
              <a:t>Etfal</a:t>
            </a:r>
            <a:r>
              <a:rPr lang="tr-TR" dirty="0" smtClean="0">
                <a:solidFill>
                  <a:schemeClr val="accent2"/>
                </a:solidFill>
              </a:rPr>
              <a:t> Eğit.ve </a:t>
            </a:r>
            <a:r>
              <a:rPr lang="tr-TR" dirty="0" err="1" smtClean="0">
                <a:solidFill>
                  <a:schemeClr val="accent2"/>
                </a:solidFill>
              </a:rPr>
              <a:t>Araşt</a:t>
            </a:r>
            <a:r>
              <a:rPr lang="tr-TR" dirty="0" smtClean="0">
                <a:solidFill>
                  <a:schemeClr val="accent2"/>
                </a:solidFill>
              </a:rPr>
              <a:t>.Hastanesi</a:t>
            </a:r>
            <a:endParaRPr lang="tr-T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SUNUM PLANI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tr-TR" dirty="0" smtClean="0"/>
              <a:t>Gebelik ve hemodiyaliz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Gebelikte risk faktörleri ve komplikasyonlar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Gebe hemodiyaliz hastasının yönetimi</a:t>
            </a:r>
          </a:p>
          <a:p>
            <a:pPr>
              <a:buFont typeface="Wingdings" pitchFamily="2" charset="2"/>
              <a:buChar char="v"/>
            </a:pPr>
            <a:r>
              <a:rPr lang="tr-TR" dirty="0" smtClean="0"/>
              <a:t>Gebelikte </a:t>
            </a:r>
            <a:r>
              <a:rPr lang="tr-TR" smtClean="0"/>
              <a:t>periton diyalizi</a:t>
            </a:r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75656" y="2060848"/>
            <a:ext cx="6645424" cy="1143000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46082" name="Picture 2" descr="C:\Users\dyazici\Pictures\indi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268760"/>
            <a:ext cx="7128792" cy="417646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Kronik böbrek hastalığı olan kadınlarda gebelik,hem anne hem de fetüs için zorlu bir olay olarak görülmektedir.</a:t>
            </a:r>
          </a:p>
          <a:p>
            <a:r>
              <a:rPr lang="tr-TR" dirty="0" smtClean="0"/>
              <a:t>Diyaliz programında olan hastalarda üreminin </a:t>
            </a:r>
            <a:r>
              <a:rPr lang="tr-TR" dirty="0" err="1" smtClean="0"/>
              <a:t>hormanal</a:t>
            </a:r>
            <a:r>
              <a:rPr lang="tr-TR" dirty="0" smtClean="0"/>
              <a:t> sistem üzerine olumsuz etkisinden dolayı gebelik nadir görülmektedir.</a:t>
            </a:r>
          </a:p>
          <a:p>
            <a:r>
              <a:rPr lang="tr-TR" dirty="0" err="1" smtClean="0"/>
              <a:t>Fertilite</a:t>
            </a:r>
            <a:r>
              <a:rPr lang="tr-TR" dirty="0" smtClean="0"/>
              <a:t> bu hasta grubunda belirgin olarak azalmıştır ve gebelik sıklıkla diyalizin ilk yıllarında olur.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Diyalizde doğurganlık çağındaki kadınlar arasında gebelik sıklığı %1-7 civarındadır.</a:t>
            </a:r>
          </a:p>
          <a:p>
            <a:r>
              <a:rPr lang="tr-TR" dirty="0" smtClean="0"/>
              <a:t>Bu hastalarda canlı doğum oranları 80’li yıllarda %20’lerdeyken,günümüzde bu oran %75 </a:t>
            </a:r>
            <a:r>
              <a:rPr lang="tr-TR" dirty="0" err="1" smtClean="0"/>
              <a:t>lere</a:t>
            </a:r>
            <a:r>
              <a:rPr lang="tr-TR" dirty="0" smtClean="0"/>
              <a:t> varan bir artış göstermiştir.</a:t>
            </a:r>
          </a:p>
          <a:p>
            <a:r>
              <a:rPr lang="tr-TR" dirty="0" smtClean="0"/>
              <a:t>Diyaliz tedavisi uygulanan kadınlarda ilk başarılı doğum </a:t>
            </a:r>
            <a:r>
              <a:rPr lang="tr-TR" dirty="0" err="1" smtClean="0"/>
              <a:t>Comfortini</a:t>
            </a:r>
            <a:r>
              <a:rPr lang="tr-TR" dirty="0" smtClean="0"/>
              <a:t> ve arkadaşları tarafından 1971 de rapor edilmiştir.</a:t>
            </a:r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Diyalizdeki gebelik ve sonuçları ile ilgili ilk ciddi rapor 1980 yılında EDTA-ERA(Avrupa Diyaliz Transplantasyon Birliği-Avrupa Böbrek Birliği)tarafından hazırlanmıştır.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115 diyaliz hastası-</a:t>
            </a:r>
            <a:r>
              <a:rPr lang="tr-TR" dirty="0" smtClean="0"/>
              <a:t>%23 canlı doğum.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Bebeklerin 1/3</a:t>
            </a:r>
            <a:r>
              <a:rPr lang="tr-TR" dirty="0" smtClean="0"/>
              <a:t>-Doğum ağırlığı 1500 g altında.</a:t>
            </a:r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KBY hastalarında ortalama gebelik süresi 32-36 hafta, </a:t>
            </a:r>
          </a:p>
          <a:p>
            <a:pPr>
              <a:buNone/>
            </a:pPr>
            <a:r>
              <a:rPr lang="tr-TR" dirty="0" smtClean="0"/>
              <a:t>Fetüs doğum ağırlığı ortalama 1750 gr. civarındadır.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Erken </a:t>
            </a:r>
            <a:r>
              <a:rPr lang="tr-TR" dirty="0" err="1" smtClean="0"/>
              <a:t>membran</a:t>
            </a:r>
            <a:r>
              <a:rPr lang="tr-TR" dirty="0" smtClean="0"/>
              <a:t> </a:t>
            </a:r>
            <a:r>
              <a:rPr lang="tr-TR" dirty="0" err="1" smtClean="0"/>
              <a:t>rüptür</a:t>
            </a:r>
            <a:r>
              <a:rPr lang="tr-TR" dirty="0" smtClean="0"/>
              <a:t> riski nedeniyle en sık uygulanan doğum şekli </a:t>
            </a:r>
            <a:r>
              <a:rPr lang="tr-TR" dirty="0" err="1" smtClean="0"/>
              <a:t>sezeryandır</a:t>
            </a:r>
            <a:r>
              <a:rPr lang="tr-TR" dirty="0" smtClean="0"/>
              <a:t>.</a:t>
            </a:r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KBY de kadınlarda östrojenin </a:t>
            </a:r>
            <a:r>
              <a:rPr lang="tr-TR" dirty="0" err="1" smtClean="0"/>
              <a:t>sitümüle</a:t>
            </a:r>
            <a:r>
              <a:rPr lang="tr-TR" dirty="0" smtClean="0"/>
              <a:t> ettiği LH piki normal gerçekleşmediğinden dolayı </a:t>
            </a:r>
            <a:r>
              <a:rPr lang="tr-TR" dirty="0" err="1" smtClean="0"/>
              <a:t>anovulasyon</a:t>
            </a:r>
            <a:r>
              <a:rPr lang="tr-TR" dirty="0" smtClean="0"/>
              <a:t>,</a:t>
            </a:r>
            <a:r>
              <a:rPr lang="tr-TR" dirty="0" err="1" smtClean="0"/>
              <a:t>menstüral</a:t>
            </a:r>
            <a:r>
              <a:rPr lang="tr-TR" dirty="0" smtClean="0"/>
              <a:t> </a:t>
            </a:r>
            <a:r>
              <a:rPr lang="tr-TR" dirty="0" err="1" smtClean="0"/>
              <a:t>disfonksiyon</a:t>
            </a:r>
            <a:r>
              <a:rPr lang="tr-TR" dirty="0" smtClean="0"/>
              <a:t>,</a:t>
            </a:r>
            <a:r>
              <a:rPr lang="tr-TR" dirty="0" err="1" smtClean="0"/>
              <a:t>amanore</a:t>
            </a:r>
            <a:r>
              <a:rPr lang="tr-TR" dirty="0" smtClean="0"/>
              <a:t> ve </a:t>
            </a:r>
            <a:r>
              <a:rPr lang="tr-TR" dirty="0" err="1" smtClean="0"/>
              <a:t>infertilite</a:t>
            </a:r>
            <a:r>
              <a:rPr lang="tr-TR" dirty="0" smtClean="0"/>
              <a:t> gelişir.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Diyaliz hastalarında </a:t>
            </a:r>
            <a:r>
              <a:rPr lang="tr-TR" dirty="0" err="1" smtClean="0"/>
              <a:t>BetaHCG</a:t>
            </a:r>
            <a:r>
              <a:rPr lang="tr-TR" dirty="0" smtClean="0"/>
              <a:t> düzeyi biraz yüksek olabilir;bu sebeple gebelik tanısı </a:t>
            </a:r>
            <a:r>
              <a:rPr lang="tr-TR" dirty="0" err="1" smtClean="0"/>
              <a:t>BetaHCG</a:t>
            </a:r>
            <a:r>
              <a:rPr lang="tr-TR" dirty="0" smtClean="0"/>
              <a:t> testi ve USG ile konulmalıdır.</a:t>
            </a:r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Son yıllarda diyaliz yönetimindeki gelişmeler,hasta takibindeki iyileşmeler,</a:t>
            </a:r>
            <a:r>
              <a:rPr lang="tr-TR" dirty="0" err="1" smtClean="0"/>
              <a:t>multidisipliner</a:t>
            </a:r>
            <a:r>
              <a:rPr lang="tr-TR" dirty="0" smtClean="0"/>
              <a:t> hasta yaklaşımı diyaliz hastalarında gebelik ve canlı doğum oranlarında artışlara neden olmuştur.</a:t>
            </a:r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GEBELİKTE RİSK FAKTÖRLERİ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10945009"/>
              </p:ext>
            </p:extLst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KOMPLİKASYONLAR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9632" y="404664"/>
            <a:ext cx="6360612" cy="550820"/>
          </a:xfrm>
          <a:prstGeom prst="rect">
            <a:avLst/>
          </a:prstGeom>
        </p:spPr>
        <p:txBody>
          <a:bodyPr vert="horz" wrap="square" lIns="0" tIns="12093" rIns="0" bIns="0" rtlCol="0">
            <a:spAutoFit/>
          </a:bodyPr>
          <a:lstStyle/>
          <a:p>
            <a:pPr marL="12729">
              <a:spcBef>
                <a:spcPts val="95"/>
              </a:spcBef>
            </a:pPr>
            <a:r>
              <a:rPr sz="3500" spc="-5" dirty="0">
                <a:latin typeface="Trebuchet MS"/>
                <a:cs typeface="Trebuchet MS"/>
              </a:rPr>
              <a:t>GEBELİKTE </a:t>
            </a:r>
            <a:r>
              <a:rPr sz="3500" spc="-5" dirty="0" smtClean="0">
                <a:latin typeface="Trebuchet MS"/>
                <a:cs typeface="Trebuchet MS"/>
              </a:rPr>
              <a:t>Dİ</a:t>
            </a:r>
            <a:r>
              <a:rPr lang="tr-TR" sz="3500" spc="-5" dirty="0" smtClean="0">
                <a:latin typeface="Trebuchet MS"/>
                <a:cs typeface="Trebuchet MS"/>
              </a:rPr>
              <a:t>Y</a:t>
            </a:r>
            <a:r>
              <a:rPr sz="3500" spc="-5" dirty="0" smtClean="0">
                <a:latin typeface="Trebuchet MS"/>
                <a:cs typeface="Trebuchet MS"/>
              </a:rPr>
              <a:t>ALİZ</a:t>
            </a:r>
            <a:r>
              <a:rPr sz="3500" spc="-45" dirty="0" smtClean="0">
                <a:latin typeface="Trebuchet MS"/>
                <a:cs typeface="Trebuchet MS"/>
              </a:rPr>
              <a:t> </a:t>
            </a:r>
            <a:r>
              <a:rPr sz="3500" dirty="0">
                <a:latin typeface="Trebuchet MS"/>
                <a:cs typeface="Trebuchet MS"/>
              </a:rPr>
              <a:t>YÖNETİMİ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1520" y="1628800"/>
            <a:ext cx="8065313" cy="4202565"/>
          </a:xfrm>
          <a:prstGeom prst="rect">
            <a:avLst/>
          </a:prstGeom>
        </p:spPr>
        <p:txBody>
          <a:bodyPr vert="horz" wrap="square" lIns="0" tIns="57281" rIns="0" bIns="0" rtlCol="0">
            <a:spAutoFit/>
          </a:bodyPr>
          <a:lstStyle/>
          <a:p>
            <a:pPr marL="355781" marR="390150" indent="-343689">
              <a:lnSpc>
                <a:spcPts val="2816"/>
              </a:lnSpc>
              <a:spcBef>
                <a:spcPts val="451"/>
              </a:spcBef>
              <a:buChar char="•"/>
              <a:tabLst>
                <a:tab pos="355781" algn="l"/>
                <a:tab pos="356418" algn="l"/>
              </a:tabLst>
            </a:pPr>
            <a:r>
              <a:rPr sz="2600" spc="-5" dirty="0">
                <a:latin typeface="Trebuchet MS"/>
                <a:cs typeface="Trebuchet MS"/>
              </a:rPr>
              <a:t>Gebelik oluşumu renal replasman öncesi mi renal  replasman </a:t>
            </a:r>
            <a:r>
              <a:rPr sz="2600" spc="-10" dirty="0">
                <a:latin typeface="Trebuchet MS"/>
                <a:cs typeface="Trebuchet MS"/>
              </a:rPr>
              <a:t>başladıktan </a:t>
            </a:r>
            <a:r>
              <a:rPr sz="2600" spc="-5" dirty="0">
                <a:latin typeface="Trebuchet MS"/>
                <a:cs typeface="Trebuchet MS"/>
              </a:rPr>
              <a:t>sonra mı riskli</a:t>
            </a:r>
            <a:r>
              <a:rPr sz="2600" spc="4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?</a:t>
            </a:r>
            <a:endParaRPr sz="2600" dirty="0">
              <a:latin typeface="Trebuchet MS"/>
              <a:cs typeface="Trebuchet MS"/>
            </a:endParaRPr>
          </a:p>
          <a:p>
            <a:pPr marL="355781" marR="61100" indent="-343689">
              <a:lnSpc>
                <a:spcPts val="2816"/>
              </a:lnSpc>
              <a:spcBef>
                <a:spcPts val="626"/>
              </a:spcBef>
              <a:buChar char="•"/>
              <a:tabLst>
                <a:tab pos="355781" algn="l"/>
                <a:tab pos="356418" algn="l"/>
              </a:tabLst>
            </a:pPr>
            <a:r>
              <a:rPr sz="2600" spc="-5" dirty="0">
                <a:latin typeface="Trebuchet MS"/>
                <a:cs typeface="Trebuchet MS"/>
              </a:rPr>
              <a:t>Renal Replasman </a:t>
            </a:r>
            <a:r>
              <a:rPr sz="2600" spc="-10" dirty="0">
                <a:latin typeface="Trebuchet MS"/>
                <a:cs typeface="Trebuchet MS"/>
              </a:rPr>
              <a:t>Tedavilerinden </a:t>
            </a:r>
            <a:r>
              <a:rPr sz="2600" spc="-5" dirty="0">
                <a:latin typeface="Trebuchet MS"/>
                <a:cs typeface="Trebuchet MS"/>
              </a:rPr>
              <a:t>Periton diyalizi mi  yoksa </a:t>
            </a:r>
            <a:r>
              <a:rPr sz="2600" spc="-10" dirty="0">
                <a:latin typeface="Trebuchet MS"/>
                <a:cs typeface="Trebuchet MS"/>
              </a:rPr>
              <a:t>hemodiyaliz </a:t>
            </a:r>
            <a:r>
              <a:rPr sz="2600" spc="-5" dirty="0">
                <a:latin typeface="Trebuchet MS"/>
                <a:cs typeface="Trebuchet MS"/>
              </a:rPr>
              <a:t>mi gebelikte avantajlı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?</a:t>
            </a:r>
            <a:endParaRPr sz="2600" dirty="0">
              <a:latin typeface="Trebuchet MS"/>
              <a:cs typeface="Trebuchet MS"/>
            </a:endParaRPr>
          </a:p>
          <a:p>
            <a:pPr marL="355781" indent="-343689">
              <a:spcBef>
                <a:spcPts val="281"/>
              </a:spcBef>
              <a:buChar char="•"/>
              <a:tabLst>
                <a:tab pos="355781" algn="l"/>
                <a:tab pos="356418" algn="l"/>
              </a:tabLst>
            </a:pPr>
            <a:r>
              <a:rPr sz="2600" spc="-5" dirty="0">
                <a:latin typeface="Trebuchet MS"/>
                <a:cs typeface="Trebuchet MS"/>
              </a:rPr>
              <a:t>Diyaliz sıklığı ve süresi ne olmalı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?</a:t>
            </a:r>
            <a:endParaRPr sz="2600" dirty="0">
              <a:latin typeface="Trebuchet MS"/>
              <a:cs typeface="Trebuchet MS"/>
            </a:endParaRPr>
          </a:p>
          <a:p>
            <a:pPr marL="355781" indent="-343689">
              <a:spcBef>
                <a:spcPts val="316"/>
              </a:spcBef>
              <a:buChar char="•"/>
              <a:tabLst>
                <a:tab pos="355781" algn="l"/>
                <a:tab pos="356418" algn="l"/>
              </a:tabLst>
            </a:pPr>
            <a:r>
              <a:rPr sz="2600" spc="-5" dirty="0">
                <a:latin typeface="Trebuchet MS"/>
                <a:cs typeface="Trebuchet MS"/>
              </a:rPr>
              <a:t>Diyalizat sıvısında neye </a:t>
            </a:r>
            <a:r>
              <a:rPr sz="2600" spc="-10" dirty="0">
                <a:latin typeface="Trebuchet MS"/>
                <a:cs typeface="Trebuchet MS"/>
              </a:rPr>
              <a:t>dikkat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edilmeli?</a:t>
            </a:r>
            <a:endParaRPr sz="2600" dirty="0">
              <a:latin typeface="Trebuchet MS"/>
              <a:cs typeface="Trebuchet MS"/>
            </a:endParaRPr>
          </a:p>
          <a:p>
            <a:pPr marL="355781" indent="-343689">
              <a:spcBef>
                <a:spcPts val="321"/>
              </a:spcBef>
              <a:buChar char="•"/>
              <a:tabLst>
                <a:tab pos="355781" algn="l"/>
                <a:tab pos="356418" algn="l"/>
              </a:tabLst>
            </a:pPr>
            <a:r>
              <a:rPr sz="2600" spc="-5" dirty="0">
                <a:latin typeface="Trebuchet MS"/>
                <a:cs typeface="Trebuchet MS"/>
              </a:rPr>
              <a:t>Sıvı, </a:t>
            </a:r>
            <a:r>
              <a:rPr sz="2600" spc="-10" dirty="0">
                <a:latin typeface="Trebuchet MS"/>
                <a:cs typeface="Trebuchet MS"/>
              </a:rPr>
              <a:t>elektrolit </a:t>
            </a:r>
            <a:r>
              <a:rPr sz="2600" spc="-5" dirty="0">
                <a:latin typeface="Trebuchet MS"/>
                <a:cs typeface="Trebuchet MS"/>
              </a:rPr>
              <a:t>ve </a:t>
            </a:r>
            <a:r>
              <a:rPr sz="2600" spc="-10" dirty="0">
                <a:latin typeface="Trebuchet MS"/>
                <a:cs typeface="Trebuchet MS"/>
              </a:rPr>
              <a:t>metabolik denge </a:t>
            </a:r>
            <a:r>
              <a:rPr sz="2600" dirty="0">
                <a:latin typeface="Trebuchet MS"/>
                <a:cs typeface="Trebuchet MS"/>
              </a:rPr>
              <a:t>nasıl</a:t>
            </a:r>
            <a:r>
              <a:rPr sz="2600" spc="6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sağlanmalı?</a:t>
            </a:r>
            <a:endParaRPr sz="2600" dirty="0">
              <a:latin typeface="Trebuchet MS"/>
              <a:cs typeface="Trebuchet MS"/>
            </a:endParaRPr>
          </a:p>
          <a:p>
            <a:pPr marL="355781" indent="-343689">
              <a:spcBef>
                <a:spcPts val="321"/>
              </a:spcBef>
              <a:buChar char="•"/>
              <a:tabLst>
                <a:tab pos="355781" algn="l"/>
                <a:tab pos="356418" algn="l"/>
              </a:tabLst>
            </a:pPr>
            <a:r>
              <a:rPr sz="2600" spc="-10" dirty="0">
                <a:latin typeface="Trebuchet MS"/>
                <a:cs typeface="Trebuchet MS"/>
              </a:rPr>
              <a:t>Beslenmede nelere dikkat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edilmeli?</a:t>
            </a:r>
            <a:endParaRPr sz="2600" dirty="0">
              <a:latin typeface="Trebuchet MS"/>
              <a:cs typeface="Trebuchet MS"/>
            </a:endParaRPr>
          </a:p>
          <a:p>
            <a:pPr marL="355781" indent="-343689">
              <a:spcBef>
                <a:spcPts val="316"/>
              </a:spcBef>
              <a:buChar char="•"/>
              <a:tabLst>
                <a:tab pos="355781" algn="l"/>
                <a:tab pos="356418" algn="l"/>
              </a:tabLst>
            </a:pPr>
            <a:r>
              <a:rPr sz="2600" spc="-5" dirty="0">
                <a:latin typeface="Trebuchet MS"/>
                <a:cs typeface="Trebuchet MS"/>
              </a:rPr>
              <a:t>Anemi yönetimi </a:t>
            </a:r>
            <a:r>
              <a:rPr sz="2600" dirty="0">
                <a:latin typeface="Trebuchet MS"/>
                <a:cs typeface="Trebuchet MS"/>
              </a:rPr>
              <a:t>nasıl</a:t>
            </a:r>
            <a:r>
              <a:rPr sz="2600" spc="5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olmalı?</a:t>
            </a:r>
            <a:endParaRPr sz="2600" dirty="0">
              <a:latin typeface="Trebuchet MS"/>
              <a:cs typeface="Trebuchet MS"/>
            </a:endParaRPr>
          </a:p>
          <a:p>
            <a:pPr marL="356418" indent="-344325">
              <a:spcBef>
                <a:spcPts val="321"/>
              </a:spcBef>
              <a:buChar char="•"/>
              <a:tabLst>
                <a:tab pos="356418" algn="l"/>
                <a:tab pos="357054" algn="l"/>
                <a:tab pos="2665497" algn="l"/>
              </a:tabLst>
            </a:pPr>
            <a:r>
              <a:rPr sz="2600" spc="-10" dirty="0">
                <a:latin typeface="Trebuchet MS"/>
                <a:cs typeface="Trebuchet MS"/>
              </a:rPr>
              <a:t>Multidisipliner	</a:t>
            </a:r>
            <a:r>
              <a:rPr sz="2600" spc="-5" dirty="0">
                <a:latin typeface="Trebuchet MS"/>
                <a:cs typeface="Trebuchet MS"/>
              </a:rPr>
              <a:t>yaklaşım nasıl</a:t>
            </a:r>
            <a:r>
              <a:rPr sz="2600" dirty="0">
                <a:latin typeface="Trebuchet MS"/>
                <a:cs typeface="Trebuchet MS"/>
              </a:rPr>
              <a:t> </a:t>
            </a:r>
            <a:r>
              <a:rPr sz="2600" spc="-5" dirty="0">
                <a:latin typeface="Trebuchet MS"/>
                <a:cs typeface="Trebuchet MS"/>
              </a:rPr>
              <a:t>yapılmalı?</a:t>
            </a:r>
            <a:endParaRPr sz="2600" dirty="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5366" y="657431"/>
            <a:ext cx="4498135" cy="628406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</a:pPr>
            <a:r>
              <a:rPr sz="4000" spc="-10" dirty="0">
                <a:latin typeface="Trebuchet MS"/>
                <a:cs typeface="Trebuchet MS"/>
              </a:rPr>
              <a:t>GEBELİK </a:t>
            </a:r>
            <a:r>
              <a:rPr sz="4000" spc="-5" dirty="0">
                <a:latin typeface="Trebuchet MS"/>
                <a:cs typeface="Trebuchet MS"/>
              </a:rPr>
              <a:t>VE</a:t>
            </a:r>
            <a:r>
              <a:rPr sz="4000" spc="-75" dirty="0">
                <a:latin typeface="Trebuchet MS"/>
                <a:cs typeface="Trebuchet MS"/>
              </a:rPr>
              <a:t> </a:t>
            </a:r>
            <a:r>
              <a:rPr sz="4000" dirty="0">
                <a:latin typeface="Trebuchet MS"/>
                <a:cs typeface="Trebuchet MS"/>
              </a:rPr>
              <a:t>DİYALİZ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9552" y="1556792"/>
            <a:ext cx="8092058" cy="751517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355781" marR="5092" indent="-343689">
              <a:spcBef>
                <a:spcPts val="100"/>
              </a:spcBef>
              <a:buChar char="•"/>
              <a:tabLst>
                <a:tab pos="356418" algn="l"/>
                <a:tab pos="357054" algn="l"/>
              </a:tabLst>
            </a:pPr>
            <a:r>
              <a:rPr sz="2400" dirty="0">
                <a:latin typeface="Arial"/>
                <a:cs typeface="Arial"/>
              </a:rPr>
              <a:t>Kronik böbrek </a:t>
            </a:r>
            <a:r>
              <a:rPr sz="2400" spc="-5" dirty="0">
                <a:latin typeface="Arial"/>
                <a:cs typeface="Arial"/>
              </a:rPr>
              <a:t>hastalığı </a:t>
            </a:r>
            <a:r>
              <a:rPr sz="2400" dirty="0">
                <a:latin typeface="Arial"/>
                <a:cs typeface="Arial"/>
              </a:rPr>
              <a:t>olan kadınlarda renal replasman  tedavisi </a:t>
            </a:r>
            <a:r>
              <a:rPr sz="2400" spc="-5" dirty="0">
                <a:latin typeface="Arial"/>
                <a:cs typeface="Arial"/>
              </a:rPr>
              <a:t>başlangıcında </a:t>
            </a:r>
            <a:r>
              <a:rPr sz="2400" dirty="0">
                <a:latin typeface="Arial"/>
                <a:cs typeface="Arial"/>
              </a:rPr>
              <a:t>gebelik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olabilir.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9552" y="2708920"/>
            <a:ext cx="7632848" cy="764341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  <a:buFont typeface="Arial" pitchFamily="34" charset="0"/>
              <a:buChar char="•"/>
            </a:pPr>
            <a:r>
              <a:rPr lang="tr-TR" sz="2400" dirty="0" smtClean="0">
                <a:latin typeface="Arial"/>
                <a:cs typeface="Arial"/>
              </a:rPr>
              <a:t>   </a:t>
            </a:r>
            <a:r>
              <a:rPr lang="tr-TR" sz="2400" dirty="0" err="1" smtClean="0">
                <a:latin typeface="Arial"/>
                <a:cs typeface="Arial"/>
              </a:rPr>
              <a:t>Renal</a:t>
            </a:r>
            <a:r>
              <a:rPr lang="tr-TR" sz="2400" dirty="0" smtClean="0">
                <a:latin typeface="Arial"/>
                <a:cs typeface="Arial"/>
              </a:rPr>
              <a:t> </a:t>
            </a:r>
            <a:r>
              <a:rPr lang="tr-TR" sz="2400" dirty="0" err="1" smtClean="0">
                <a:latin typeface="Arial"/>
                <a:cs typeface="Arial"/>
              </a:rPr>
              <a:t>replasman</a:t>
            </a:r>
            <a:r>
              <a:rPr lang="tr-TR" sz="2400" dirty="0" smtClean="0">
                <a:latin typeface="Arial"/>
                <a:cs typeface="Arial"/>
              </a:rPr>
              <a:t> tedavisi öncesi gebelik başlamış</a:t>
            </a:r>
          </a:p>
          <a:p>
            <a:pPr marL="12729">
              <a:spcBef>
                <a:spcPts val="100"/>
              </a:spcBef>
            </a:pPr>
            <a:r>
              <a:rPr lang="tr-TR" sz="2400" dirty="0" smtClean="0">
                <a:latin typeface="Arial"/>
                <a:cs typeface="Arial"/>
              </a:rPr>
              <a:t>    ise bebek sağ kalımının daha iyi olduğu bildirilmiştir. 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99303" y="3998530"/>
            <a:ext cx="960247" cy="38218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dönem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0019" y="3998530"/>
            <a:ext cx="1439734" cy="38218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ya</a:t>
            </a:r>
            <a:r>
              <a:rPr sz="2400" spc="1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ınlarda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260464" y="3998530"/>
            <a:ext cx="1370326" cy="38218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ka</a:t>
            </a:r>
            <a:r>
              <a:rPr sz="2400" spc="-5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ınla</a:t>
            </a:r>
            <a:r>
              <a:rPr sz="2400" spc="10" dirty="0">
                <a:latin typeface="Arial"/>
                <a:cs typeface="Arial"/>
              </a:rPr>
              <a:t>r</a:t>
            </a:r>
            <a:r>
              <a:rPr sz="2400" dirty="0">
                <a:latin typeface="Arial"/>
                <a:cs typeface="Arial"/>
              </a:rPr>
              <a:t>ın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39552" y="4005064"/>
            <a:ext cx="4084235" cy="751517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356418" marR="5092" indent="-344325">
              <a:spcBef>
                <a:spcPts val="100"/>
              </a:spcBef>
              <a:buChar char="•"/>
              <a:tabLst>
                <a:tab pos="355781" algn="l"/>
                <a:tab pos="357054" algn="l"/>
                <a:tab pos="1744538" algn="l"/>
                <a:tab pos="1785908" algn="l"/>
                <a:tab pos="2640675" algn="l"/>
                <a:tab pos="2974816" algn="l"/>
              </a:tabLst>
            </a:pPr>
            <a:r>
              <a:rPr sz="2400" dirty="0">
                <a:latin typeface="Arial"/>
                <a:cs typeface="Arial"/>
              </a:rPr>
              <a:t>Bununla		</a:t>
            </a:r>
            <a:r>
              <a:rPr sz="2400" spc="-5" dirty="0">
                <a:latin typeface="Arial"/>
                <a:cs typeface="Arial"/>
              </a:rPr>
              <a:t>birlikte	</a:t>
            </a:r>
            <a:r>
              <a:rPr sz="2400" dirty="0">
                <a:latin typeface="Arial"/>
                <a:cs typeface="Arial"/>
              </a:rPr>
              <a:t>son  çoğunda	renal	replasman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808147" y="4364050"/>
            <a:ext cx="3822522" cy="38218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  <a:tabLst>
                <a:tab pos="1263374" algn="l"/>
                <a:tab pos="3042281" algn="l"/>
              </a:tabLst>
            </a:pPr>
            <a:r>
              <a:rPr sz="2400" spc="-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edavisi	b</a:t>
            </a:r>
            <a:r>
              <a:rPr sz="2400" spc="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şla</a:t>
            </a:r>
            <a:r>
              <a:rPr sz="2400" spc="-5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ıktan	sonra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80753" y="4729574"/>
            <a:ext cx="4040298" cy="38218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gebelik oluştuğu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gözlenmiştir.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620688"/>
            <a:ext cx="7344817" cy="1296144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GEBELİKTE HD HASTASININ                    YÖNETİMİ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ANEMİ TEDAVİSİ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61629881"/>
              </p:ext>
            </p:extLst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ANEMİ TEDAVİSİ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dirty="0" err="1" smtClean="0"/>
              <a:t>Ferritin</a:t>
            </a:r>
            <a:r>
              <a:rPr lang="tr-TR" dirty="0" smtClean="0"/>
              <a:t> düzeyi 200-300 </a:t>
            </a:r>
            <a:r>
              <a:rPr lang="tr-TR" dirty="0" err="1" smtClean="0"/>
              <a:t>ug</a:t>
            </a:r>
            <a:r>
              <a:rPr lang="tr-TR" dirty="0" smtClean="0"/>
              <a:t>/ml civarında korunmalıdır.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İhtiyaç durumunda günde 10-15 mg demir IV uygulanmalıdır.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Yoğun diyaliz nedeniyle </a:t>
            </a:r>
            <a:r>
              <a:rPr lang="tr-TR" dirty="0" err="1" smtClean="0"/>
              <a:t>folat</a:t>
            </a:r>
            <a:r>
              <a:rPr lang="tr-TR" dirty="0" smtClean="0"/>
              <a:t> kaybı artacağından günde 1.8 mg/kg </a:t>
            </a:r>
            <a:r>
              <a:rPr lang="tr-TR" dirty="0" err="1" smtClean="0"/>
              <a:t>folat</a:t>
            </a:r>
            <a:r>
              <a:rPr lang="tr-TR" dirty="0" smtClean="0"/>
              <a:t> verilmesi uygundur.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EPO dozu %50-100 arttırılır.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err="1" smtClean="0"/>
              <a:t>Hb</a:t>
            </a:r>
            <a:r>
              <a:rPr lang="tr-TR" dirty="0" smtClean="0"/>
              <a:t> 8 g/</a:t>
            </a:r>
            <a:r>
              <a:rPr lang="tr-TR" dirty="0" err="1" smtClean="0"/>
              <a:t>dl</a:t>
            </a:r>
            <a:r>
              <a:rPr lang="tr-TR" dirty="0" smtClean="0"/>
              <a:t> altına düştüğünde kan transfüzyonu düşünülmelidir.</a:t>
            </a:r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KAN BASINCI,UF VE KURU AĞIRLIK KONTROLÜ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276405813"/>
              </p:ext>
            </p:extLst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512" y="1268760"/>
            <a:ext cx="8756333" cy="989330"/>
            <a:chOff x="243674" y="1279969"/>
            <a:chExt cx="11675110" cy="989330"/>
          </a:xfrm>
        </p:grpSpPr>
        <p:sp>
          <p:nvSpPr>
            <p:cNvPr id="3" name="object 3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11497030" y="0"/>
                  </a:moveTo>
                  <a:lnTo>
                    <a:pt x="162242" y="0"/>
                  </a:lnTo>
                  <a:lnTo>
                    <a:pt x="119109" y="5796"/>
                  </a:lnTo>
                  <a:lnTo>
                    <a:pt x="80352" y="22154"/>
                  </a:lnTo>
                  <a:lnTo>
                    <a:pt x="47517" y="47529"/>
                  </a:lnTo>
                  <a:lnTo>
                    <a:pt x="22149" y="80376"/>
                  </a:lnTo>
                  <a:lnTo>
                    <a:pt x="5794" y="119150"/>
                  </a:lnTo>
                  <a:lnTo>
                    <a:pt x="0" y="162305"/>
                  </a:lnTo>
                  <a:lnTo>
                    <a:pt x="0" y="811275"/>
                  </a:lnTo>
                  <a:lnTo>
                    <a:pt x="5794" y="854377"/>
                  </a:lnTo>
                  <a:lnTo>
                    <a:pt x="22149" y="893115"/>
                  </a:lnTo>
                  <a:lnTo>
                    <a:pt x="47517" y="925941"/>
                  </a:lnTo>
                  <a:lnTo>
                    <a:pt x="80352" y="951305"/>
                  </a:lnTo>
                  <a:lnTo>
                    <a:pt x="119109" y="967659"/>
                  </a:lnTo>
                  <a:lnTo>
                    <a:pt x="162242" y="973454"/>
                  </a:lnTo>
                  <a:lnTo>
                    <a:pt x="11497030" y="973454"/>
                  </a:lnTo>
                  <a:lnTo>
                    <a:pt x="11540132" y="967659"/>
                  </a:lnTo>
                  <a:lnTo>
                    <a:pt x="11578870" y="951305"/>
                  </a:lnTo>
                  <a:lnTo>
                    <a:pt x="11611695" y="925941"/>
                  </a:lnTo>
                  <a:lnTo>
                    <a:pt x="11637059" y="893115"/>
                  </a:lnTo>
                  <a:lnTo>
                    <a:pt x="11653414" y="854377"/>
                  </a:lnTo>
                  <a:lnTo>
                    <a:pt x="11659209" y="811275"/>
                  </a:lnTo>
                  <a:lnTo>
                    <a:pt x="11659209" y="162305"/>
                  </a:lnTo>
                  <a:lnTo>
                    <a:pt x="11653414" y="119150"/>
                  </a:lnTo>
                  <a:lnTo>
                    <a:pt x="11637059" y="80376"/>
                  </a:lnTo>
                  <a:lnTo>
                    <a:pt x="11611695" y="47529"/>
                  </a:lnTo>
                  <a:lnTo>
                    <a:pt x="11578870" y="22154"/>
                  </a:lnTo>
                  <a:lnTo>
                    <a:pt x="11540132" y="5796"/>
                  </a:lnTo>
                  <a:lnTo>
                    <a:pt x="11497030" y="0"/>
                  </a:lnTo>
                  <a:close/>
                </a:path>
              </a:pathLst>
            </a:custGeom>
            <a:solidFill>
              <a:srgbClr val="8AB9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0" y="162305"/>
                  </a:moveTo>
                  <a:lnTo>
                    <a:pt x="5794" y="119150"/>
                  </a:lnTo>
                  <a:lnTo>
                    <a:pt x="22149" y="80376"/>
                  </a:lnTo>
                  <a:lnTo>
                    <a:pt x="47517" y="47529"/>
                  </a:lnTo>
                  <a:lnTo>
                    <a:pt x="80352" y="22154"/>
                  </a:lnTo>
                  <a:lnTo>
                    <a:pt x="119109" y="5796"/>
                  </a:lnTo>
                  <a:lnTo>
                    <a:pt x="162242" y="0"/>
                  </a:lnTo>
                  <a:lnTo>
                    <a:pt x="11497030" y="0"/>
                  </a:lnTo>
                  <a:lnTo>
                    <a:pt x="11540132" y="5796"/>
                  </a:lnTo>
                  <a:lnTo>
                    <a:pt x="11578870" y="22154"/>
                  </a:lnTo>
                  <a:lnTo>
                    <a:pt x="11611695" y="47529"/>
                  </a:lnTo>
                  <a:lnTo>
                    <a:pt x="11637059" y="80376"/>
                  </a:lnTo>
                  <a:lnTo>
                    <a:pt x="11653414" y="119150"/>
                  </a:lnTo>
                  <a:lnTo>
                    <a:pt x="11659209" y="162305"/>
                  </a:lnTo>
                  <a:lnTo>
                    <a:pt x="11659209" y="811275"/>
                  </a:lnTo>
                  <a:lnTo>
                    <a:pt x="11653414" y="854377"/>
                  </a:lnTo>
                  <a:lnTo>
                    <a:pt x="11637059" y="893115"/>
                  </a:lnTo>
                  <a:lnTo>
                    <a:pt x="11611695" y="925941"/>
                  </a:lnTo>
                  <a:lnTo>
                    <a:pt x="11578870" y="951305"/>
                  </a:lnTo>
                  <a:lnTo>
                    <a:pt x="11540132" y="967659"/>
                  </a:lnTo>
                  <a:lnTo>
                    <a:pt x="11497030" y="973454"/>
                  </a:lnTo>
                  <a:lnTo>
                    <a:pt x="162242" y="973454"/>
                  </a:lnTo>
                  <a:lnTo>
                    <a:pt x="119109" y="967659"/>
                  </a:lnTo>
                  <a:lnTo>
                    <a:pt x="80352" y="951305"/>
                  </a:lnTo>
                  <a:lnTo>
                    <a:pt x="47517" y="925941"/>
                  </a:lnTo>
                  <a:lnTo>
                    <a:pt x="22149" y="893115"/>
                  </a:lnTo>
                  <a:lnTo>
                    <a:pt x="5794" y="854377"/>
                  </a:lnTo>
                  <a:lnTo>
                    <a:pt x="0" y="811275"/>
                  </a:lnTo>
                  <a:lnTo>
                    <a:pt x="0" y="16230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82759" y="2403157"/>
            <a:ext cx="8756333" cy="989330"/>
            <a:chOff x="243674" y="2403157"/>
            <a:chExt cx="11675110" cy="989330"/>
          </a:xfrm>
        </p:grpSpPr>
        <p:sp>
          <p:nvSpPr>
            <p:cNvPr id="6" name="object 6"/>
            <p:cNvSpPr/>
            <p:nvPr/>
          </p:nvSpPr>
          <p:spPr>
            <a:xfrm>
              <a:off x="251612" y="2411095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4">
                  <a:moveTo>
                    <a:pt x="11497030" y="0"/>
                  </a:moveTo>
                  <a:lnTo>
                    <a:pt x="162242" y="0"/>
                  </a:lnTo>
                  <a:lnTo>
                    <a:pt x="119109" y="5796"/>
                  </a:lnTo>
                  <a:lnTo>
                    <a:pt x="80352" y="22154"/>
                  </a:lnTo>
                  <a:lnTo>
                    <a:pt x="47517" y="47529"/>
                  </a:lnTo>
                  <a:lnTo>
                    <a:pt x="22149" y="80376"/>
                  </a:lnTo>
                  <a:lnTo>
                    <a:pt x="5794" y="119150"/>
                  </a:lnTo>
                  <a:lnTo>
                    <a:pt x="0" y="162305"/>
                  </a:lnTo>
                  <a:lnTo>
                    <a:pt x="0" y="811275"/>
                  </a:lnTo>
                  <a:lnTo>
                    <a:pt x="5794" y="854377"/>
                  </a:lnTo>
                  <a:lnTo>
                    <a:pt x="22149" y="893115"/>
                  </a:lnTo>
                  <a:lnTo>
                    <a:pt x="47517" y="925941"/>
                  </a:lnTo>
                  <a:lnTo>
                    <a:pt x="80352" y="951305"/>
                  </a:lnTo>
                  <a:lnTo>
                    <a:pt x="119109" y="967659"/>
                  </a:lnTo>
                  <a:lnTo>
                    <a:pt x="162242" y="973454"/>
                  </a:lnTo>
                  <a:lnTo>
                    <a:pt x="11497030" y="973454"/>
                  </a:lnTo>
                  <a:lnTo>
                    <a:pt x="11540132" y="967659"/>
                  </a:lnTo>
                  <a:lnTo>
                    <a:pt x="11578870" y="951305"/>
                  </a:lnTo>
                  <a:lnTo>
                    <a:pt x="11611695" y="925941"/>
                  </a:lnTo>
                  <a:lnTo>
                    <a:pt x="11637059" y="893115"/>
                  </a:lnTo>
                  <a:lnTo>
                    <a:pt x="11653414" y="854377"/>
                  </a:lnTo>
                  <a:lnTo>
                    <a:pt x="11659209" y="811275"/>
                  </a:lnTo>
                  <a:lnTo>
                    <a:pt x="11659209" y="162305"/>
                  </a:lnTo>
                  <a:lnTo>
                    <a:pt x="11653414" y="119150"/>
                  </a:lnTo>
                  <a:lnTo>
                    <a:pt x="11637059" y="80376"/>
                  </a:lnTo>
                  <a:lnTo>
                    <a:pt x="11611695" y="47529"/>
                  </a:lnTo>
                  <a:lnTo>
                    <a:pt x="11578870" y="22154"/>
                  </a:lnTo>
                  <a:lnTo>
                    <a:pt x="11540132" y="5796"/>
                  </a:lnTo>
                  <a:lnTo>
                    <a:pt x="11497030" y="0"/>
                  </a:lnTo>
                  <a:close/>
                </a:path>
              </a:pathLst>
            </a:custGeom>
            <a:solidFill>
              <a:srgbClr val="96C3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612" y="2411095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4">
                  <a:moveTo>
                    <a:pt x="0" y="162305"/>
                  </a:moveTo>
                  <a:lnTo>
                    <a:pt x="5794" y="119150"/>
                  </a:lnTo>
                  <a:lnTo>
                    <a:pt x="22149" y="80376"/>
                  </a:lnTo>
                  <a:lnTo>
                    <a:pt x="47517" y="47529"/>
                  </a:lnTo>
                  <a:lnTo>
                    <a:pt x="80352" y="22154"/>
                  </a:lnTo>
                  <a:lnTo>
                    <a:pt x="119109" y="5796"/>
                  </a:lnTo>
                  <a:lnTo>
                    <a:pt x="162242" y="0"/>
                  </a:lnTo>
                  <a:lnTo>
                    <a:pt x="11497030" y="0"/>
                  </a:lnTo>
                  <a:lnTo>
                    <a:pt x="11540132" y="5796"/>
                  </a:lnTo>
                  <a:lnTo>
                    <a:pt x="11578870" y="22154"/>
                  </a:lnTo>
                  <a:lnTo>
                    <a:pt x="11611695" y="47529"/>
                  </a:lnTo>
                  <a:lnTo>
                    <a:pt x="11637059" y="80376"/>
                  </a:lnTo>
                  <a:lnTo>
                    <a:pt x="11653414" y="119150"/>
                  </a:lnTo>
                  <a:lnTo>
                    <a:pt x="11659209" y="162305"/>
                  </a:lnTo>
                  <a:lnTo>
                    <a:pt x="11659209" y="811275"/>
                  </a:lnTo>
                  <a:lnTo>
                    <a:pt x="11653414" y="854377"/>
                  </a:lnTo>
                  <a:lnTo>
                    <a:pt x="11637059" y="893115"/>
                  </a:lnTo>
                  <a:lnTo>
                    <a:pt x="11611695" y="925941"/>
                  </a:lnTo>
                  <a:lnTo>
                    <a:pt x="11578870" y="951305"/>
                  </a:lnTo>
                  <a:lnTo>
                    <a:pt x="11540132" y="967659"/>
                  </a:lnTo>
                  <a:lnTo>
                    <a:pt x="11497030" y="973454"/>
                  </a:lnTo>
                  <a:lnTo>
                    <a:pt x="162242" y="973454"/>
                  </a:lnTo>
                  <a:lnTo>
                    <a:pt x="119109" y="967659"/>
                  </a:lnTo>
                  <a:lnTo>
                    <a:pt x="80352" y="951305"/>
                  </a:lnTo>
                  <a:lnTo>
                    <a:pt x="47517" y="925941"/>
                  </a:lnTo>
                  <a:lnTo>
                    <a:pt x="22149" y="893115"/>
                  </a:lnTo>
                  <a:lnTo>
                    <a:pt x="5794" y="854377"/>
                  </a:lnTo>
                  <a:lnTo>
                    <a:pt x="0" y="811275"/>
                  </a:lnTo>
                  <a:lnTo>
                    <a:pt x="0" y="16230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82759" y="3526345"/>
            <a:ext cx="8756333" cy="989330"/>
            <a:chOff x="243674" y="3526345"/>
            <a:chExt cx="11675110" cy="989330"/>
          </a:xfrm>
        </p:grpSpPr>
        <p:sp>
          <p:nvSpPr>
            <p:cNvPr id="9" name="object 9"/>
            <p:cNvSpPr/>
            <p:nvPr/>
          </p:nvSpPr>
          <p:spPr>
            <a:xfrm>
              <a:off x="251612" y="3534283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4">
                  <a:moveTo>
                    <a:pt x="11497030" y="0"/>
                  </a:moveTo>
                  <a:lnTo>
                    <a:pt x="162242" y="0"/>
                  </a:lnTo>
                  <a:lnTo>
                    <a:pt x="119109" y="5796"/>
                  </a:lnTo>
                  <a:lnTo>
                    <a:pt x="80352" y="22154"/>
                  </a:lnTo>
                  <a:lnTo>
                    <a:pt x="47517" y="47529"/>
                  </a:lnTo>
                  <a:lnTo>
                    <a:pt x="22149" y="80376"/>
                  </a:lnTo>
                  <a:lnTo>
                    <a:pt x="5794" y="119150"/>
                  </a:lnTo>
                  <a:lnTo>
                    <a:pt x="0" y="162305"/>
                  </a:lnTo>
                  <a:lnTo>
                    <a:pt x="0" y="811275"/>
                  </a:lnTo>
                  <a:lnTo>
                    <a:pt x="5794" y="854377"/>
                  </a:lnTo>
                  <a:lnTo>
                    <a:pt x="22149" y="893115"/>
                  </a:lnTo>
                  <a:lnTo>
                    <a:pt x="47517" y="925941"/>
                  </a:lnTo>
                  <a:lnTo>
                    <a:pt x="80352" y="951305"/>
                  </a:lnTo>
                  <a:lnTo>
                    <a:pt x="119109" y="967659"/>
                  </a:lnTo>
                  <a:lnTo>
                    <a:pt x="162242" y="973454"/>
                  </a:lnTo>
                  <a:lnTo>
                    <a:pt x="11497030" y="973454"/>
                  </a:lnTo>
                  <a:lnTo>
                    <a:pt x="11540132" y="967659"/>
                  </a:lnTo>
                  <a:lnTo>
                    <a:pt x="11578870" y="951305"/>
                  </a:lnTo>
                  <a:lnTo>
                    <a:pt x="11611695" y="925941"/>
                  </a:lnTo>
                  <a:lnTo>
                    <a:pt x="11637059" y="893115"/>
                  </a:lnTo>
                  <a:lnTo>
                    <a:pt x="11653414" y="854377"/>
                  </a:lnTo>
                  <a:lnTo>
                    <a:pt x="11659209" y="811275"/>
                  </a:lnTo>
                  <a:lnTo>
                    <a:pt x="11659209" y="162305"/>
                  </a:lnTo>
                  <a:lnTo>
                    <a:pt x="11653414" y="119150"/>
                  </a:lnTo>
                  <a:lnTo>
                    <a:pt x="11637059" y="80376"/>
                  </a:lnTo>
                  <a:lnTo>
                    <a:pt x="11611695" y="47529"/>
                  </a:lnTo>
                  <a:lnTo>
                    <a:pt x="11578870" y="22154"/>
                  </a:lnTo>
                  <a:lnTo>
                    <a:pt x="11540132" y="5796"/>
                  </a:lnTo>
                  <a:lnTo>
                    <a:pt x="11497030" y="0"/>
                  </a:lnTo>
                  <a:close/>
                </a:path>
              </a:pathLst>
            </a:custGeom>
            <a:solidFill>
              <a:srgbClr val="A3CC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1612" y="3534283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4">
                  <a:moveTo>
                    <a:pt x="0" y="162305"/>
                  </a:moveTo>
                  <a:lnTo>
                    <a:pt x="5794" y="119150"/>
                  </a:lnTo>
                  <a:lnTo>
                    <a:pt x="22149" y="80376"/>
                  </a:lnTo>
                  <a:lnTo>
                    <a:pt x="47517" y="47529"/>
                  </a:lnTo>
                  <a:lnTo>
                    <a:pt x="80352" y="22154"/>
                  </a:lnTo>
                  <a:lnTo>
                    <a:pt x="119109" y="5796"/>
                  </a:lnTo>
                  <a:lnTo>
                    <a:pt x="162242" y="0"/>
                  </a:lnTo>
                  <a:lnTo>
                    <a:pt x="11497030" y="0"/>
                  </a:lnTo>
                  <a:lnTo>
                    <a:pt x="11540132" y="5796"/>
                  </a:lnTo>
                  <a:lnTo>
                    <a:pt x="11578870" y="22154"/>
                  </a:lnTo>
                  <a:lnTo>
                    <a:pt x="11611695" y="47529"/>
                  </a:lnTo>
                  <a:lnTo>
                    <a:pt x="11637059" y="80376"/>
                  </a:lnTo>
                  <a:lnTo>
                    <a:pt x="11653414" y="119150"/>
                  </a:lnTo>
                  <a:lnTo>
                    <a:pt x="11659209" y="162305"/>
                  </a:lnTo>
                  <a:lnTo>
                    <a:pt x="11659209" y="811275"/>
                  </a:lnTo>
                  <a:lnTo>
                    <a:pt x="11653414" y="854377"/>
                  </a:lnTo>
                  <a:lnTo>
                    <a:pt x="11637059" y="893115"/>
                  </a:lnTo>
                  <a:lnTo>
                    <a:pt x="11611695" y="925941"/>
                  </a:lnTo>
                  <a:lnTo>
                    <a:pt x="11578870" y="951305"/>
                  </a:lnTo>
                  <a:lnTo>
                    <a:pt x="11540132" y="967659"/>
                  </a:lnTo>
                  <a:lnTo>
                    <a:pt x="11497030" y="973454"/>
                  </a:lnTo>
                  <a:lnTo>
                    <a:pt x="162242" y="973454"/>
                  </a:lnTo>
                  <a:lnTo>
                    <a:pt x="119109" y="967659"/>
                  </a:lnTo>
                  <a:lnTo>
                    <a:pt x="80352" y="951305"/>
                  </a:lnTo>
                  <a:lnTo>
                    <a:pt x="47517" y="925941"/>
                  </a:lnTo>
                  <a:lnTo>
                    <a:pt x="22149" y="893115"/>
                  </a:lnTo>
                  <a:lnTo>
                    <a:pt x="5794" y="854377"/>
                  </a:lnTo>
                  <a:lnTo>
                    <a:pt x="0" y="811275"/>
                  </a:lnTo>
                  <a:lnTo>
                    <a:pt x="0" y="16230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03255" y="4535056"/>
            <a:ext cx="8756333" cy="989330"/>
            <a:chOff x="243674" y="4649660"/>
            <a:chExt cx="11675110" cy="989330"/>
          </a:xfrm>
        </p:grpSpPr>
        <p:sp>
          <p:nvSpPr>
            <p:cNvPr id="12" name="object 12"/>
            <p:cNvSpPr/>
            <p:nvPr/>
          </p:nvSpPr>
          <p:spPr>
            <a:xfrm>
              <a:off x="251612" y="465759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4">
                  <a:moveTo>
                    <a:pt x="11497030" y="0"/>
                  </a:moveTo>
                  <a:lnTo>
                    <a:pt x="162242" y="0"/>
                  </a:lnTo>
                  <a:lnTo>
                    <a:pt x="119109" y="5786"/>
                  </a:lnTo>
                  <a:lnTo>
                    <a:pt x="80352" y="22121"/>
                  </a:lnTo>
                  <a:lnTo>
                    <a:pt x="47517" y="47466"/>
                  </a:lnTo>
                  <a:lnTo>
                    <a:pt x="22149" y="80282"/>
                  </a:lnTo>
                  <a:lnTo>
                    <a:pt x="5794" y="119033"/>
                  </a:lnTo>
                  <a:lnTo>
                    <a:pt x="0" y="162178"/>
                  </a:lnTo>
                  <a:lnTo>
                    <a:pt x="0" y="811148"/>
                  </a:lnTo>
                  <a:lnTo>
                    <a:pt x="5794" y="854254"/>
                  </a:lnTo>
                  <a:lnTo>
                    <a:pt x="22149" y="893001"/>
                  </a:lnTo>
                  <a:lnTo>
                    <a:pt x="47517" y="925839"/>
                  </a:lnTo>
                  <a:lnTo>
                    <a:pt x="80352" y="951215"/>
                  </a:lnTo>
                  <a:lnTo>
                    <a:pt x="119109" y="967579"/>
                  </a:lnTo>
                  <a:lnTo>
                    <a:pt x="162242" y="973378"/>
                  </a:lnTo>
                  <a:lnTo>
                    <a:pt x="11497030" y="973378"/>
                  </a:lnTo>
                  <a:lnTo>
                    <a:pt x="11540132" y="967579"/>
                  </a:lnTo>
                  <a:lnTo>
                    <a:pt x="11578870" y="951215"/>
                  </a:lnTo>
                  <a:lnTo>
                    <a:pt x="11611695" y="925839"/>
                  </a:lnTo>
                  <a:lnTo>
                    <a:pt x="11637059" y="893001"/>
                  </a:lnTo>
                  <a:lnTo>
                    <a:pt x="11653414" y="854254"/>
                  </a:lnTo>
                  <a:lnTo>
                    <a:pt x="11659209" y="811148"/>
                  </a:lnTo>
                  <a:lnTo>
                    <a:pt x="11659209" y="162178"/>
                  </a:lnTo>
                  <a:lnTo>
                    <a:pt x="11653414" y="119033"/>
                  </a:lnTo>
                  <a:lnTo>
                    <a:pt x="11637059" y="80282"/>
                  </a:lnTo>
                  <a:lnTo>
                    <a:pt x="11611695" y="47466"/>
                  </a:lnTo>
                  <a:lnTo>
                    <a:pt x="11578870" y="22121"/>
                  </a:lnTo>
                  <a:lnTo>
                    <a:pt x="11540132" y="5786"/>
                  </a:lnTo>
                  <a:lnTo>
                    <a:pt x="11497030" y="0"/>
                  </a:lnTo>
                  <a:close/>
                </a:path>
              </a:pathLst>
            </a:custGeom>
            <a:solidFill>
              <a:srgbClr val="B1D4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1612" y="465759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4">
                  <a:moveTo>
                    <a:pt x="0" y="162178"/>
                  </a:moveTo>
                  <a:lnTo>
                    <a:pt x="5794" y="119033"/>
                  </a:lnTo>
                  <a:lnTo>
                    <a:pt x="22149" y="80282"/>
                  </a:lnTo>
                  <a:lnTo>
                    <a:pt x="47517" y="47466"/>
                  </a:lnTo>
                  <a:lnTo>
                    <a:pt x="80352" y="22121"/>
                  </a:lnTo>
                  <a:lnTo>
                    <a:pt x="119109" y="5786"/>
                  </a:lnTo>
                  <a:lnTo>
                    <a:pt x="162242" y="0"/>
                  </a:lnTo>
                  <a:lnTo>
                    <a:pt x="11497030" y="0"/>
                  </a:lnTo>
                  <a:lnTo>
                    <a:pt x="11540132" y="5786"/>
                  </a:lnTo>
                  <a:lnTo>
                    <a:pt x="11578870" y="22121"/>
                  </a:lnTo>
                  <a:lnTo>
                    <a:pt x="11611695" y="47466"/>
                  </a:lnTo>
                  <a:lnTo>
                    <a:pt x="11637059" y="80282"/>
                  </a:lnTo>
                  <a:lnTo>
                    <a:pt x="11653414" y="119033"/>
                  </a:lnTo>
                  <a:lnTo>
                    <a:pt x="11659209" y="162178"/>
                  </a:lnTo>
                  <a:lnTo>
                    <a:pt x="11659209" y="811148"/>
                  </a:lnTo>
                  <a:lnTo>
                    <a:pt x="11653414" y="854254"/>
                  </a:lnTo>
                  <a:lnTo>
                    <a:pt x="11637059" y="893001"/>
                  </a:lnTo>
                  <a:lnTo>
                    <a:pt x="11611695" y="925839"/>
                  </a:lnTo>
                  <a:lnTo>
                    <a:pt x="11578870" y="951215"/>
                  </a:lnTo>
                  <a:lnTo>
                    <a:pt x="11540132" y="967579"/>
                  </a:lnTo>
                  <a:lnTo>
                    <a:pt x="11497030" y="973378"/>
                  </a:lnTo>
                  <a:lnTo>
                    <a:pt x="162242" y="973378"/>
                  </a:lnTo>
                  <a:lnTo>
                    <a:pt x="119109" y="967579"/>
                  </a:lnTo>
                  <a:lnTo>
                    <a:pt x="80352" y="951215"/>
                  </a:lnTo>
                  <a:lnTo>
                    <a:pt x="47517" y="925839"/>
                  </a:lnTo>
                  <a:lnTo>
                    <a:pt x="22149" y="893001"/>
                  </a:lnTo>
                  <a:lnTo>
                    <a:pt x="5794" y="854254"/>
                  </a:lnTo>
                  <a:lnTo>
                    <a:pt x="0" y="811148"/>
                  </a:lnTo>
                  <a:lnTo>
                    <a:pt x="0" y="162178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23528" y="1412776"/>
            <a:ext cx="8504396" cy="28206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5" dirty="0">
                <a:latin typeface="Arial"/>
                <a:cs typeface="Arial"/>
              </a:rPr>
              <a:t>Hipertansiyon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tedavisinde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hipervolemi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yoksa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ilaç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tedavisi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95" dirty="0" err="1">
                <a:latin typeface="Arial"/>
                <a:cs typeface="Arial"/>
              </a:rPr>
              <a:t>geciktirilmeden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0" dirty="0" err="1" smtClean="0">
                <a:latin typeface="Arial"/>
                <a:cs typeface="Arial"/>
              </a:rPr>
              <a:t>başlanmalıdır</a:t>
            </a:r>
            <a:r>
              <a:rPr lang="tr-TR" sz="2000" spc="-100" dirty="0" smtClean="0">
                <a:latin typeface="Arial"/>
                <a:cs typeface="Arial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tr-TR" sz="2000" dirty="0">
              <a:latin typeface="Arial"/>
              <a:cs typeface="Arial"/>
            </a:endParaRPr>
          </a:p>
          <a:p>
            <a:pPr marL="12700">
              <a:lnSpc>
                <a:spcPts val="2140"/>
              </a:lnSpc>
            </a:pPr>
            <a:endParaRPr lang="tr-TR" sz="2500" dirty="0" smtClean="0">
              <a:latin typeface="Arial"/>
              <a:cs typeface="Arial"/>
            </a:endParaRPr>
          </a:p>
          <a:p>
            <a:pPr marL="12700">
              <a:lnSpc>
                <a:spcPts val="2140"/>
              </a:lnSpc>
            </a:pPr>
            <a:r>
              <a:rPr sz="1600" spc="-130" dirty="0" err="1" smtClean="0">
                <a:solidFill>
                  <a:srgbClr val="FF0000"/>
                </a:solidFill>
                <a:latin typeface="Arial"/>
                <a:cs typeface="Arial"/>
              </a:rPr>
              <a:t>Anjiyotensin</a:t>
            </a:r>
            <a:r>
              <a:rPr sz="16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75" dirty="0">
                <a:solidFill>
                  <a:srgbClr val="FF0000"/>
                </a:solidFill>
                <a:latin typeface="Arial"/>
                <a:cs typeface="Arial"/>
              </a:rPr>
              <a:t>dönüştürücü</a:t>
            </a:r>
            <a:r>
              <a:rPr sz="16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70" dirty="0">
                <a:solidFill>
                  <a:srgbClr val="FF0000"/>
                </a:solidFill>
                <a:latin typeface="Arial"/>
                <a:cs typeface="Arial"/>
              </a:rPr>
              <a:t>enzim</a:t>
            </a:r>
            <a:r>
              <a:rPr sz="1600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235" dirty="0">
                <a:solidFill>
                  <a:srgbClr val="FF0000"/>
                </a:solidFill>
                <a:latin typeface="Arial"/>
                <a:cs typeface="Arial"/>
              </a:rPr>
              <a:t>(ACE)</a:t>
            </a:r>
            <a:r>
              <a:rPr sz="16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65" dirty="0">
                <a:solidFill>
                  <a:srgbClr val="FF0000"/>
                </a:solidFill>
                <a:latin typeface="Arial"/>
                <a:cs typeface="Arial"/>
              </a:rPr>
              <a:t>inhibitörleri,</a:t>
            </a:r>
            <a:r>
              <a:rPr sz="1600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20" dirty="0">
                <a:solidFill>
                  <a:srgbClr val="FF0000"/>
                </a:solidFill>
                <a:latin typeface="Arial"/>
                <a:cs typeface="Arial"/>
              </a:rPr>
              <a:t>anjiyotensin</a:t>
            </a:r>
            <a:r>
              <a:rPr sz="16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85" dirty="0">
                <a:solidFill>
                  <a:srgbClr val="FF0000"/>
                </a:solidFill>
                <a:latin typeface="Arial"/>
                <a:cs typeface="Arial"/>
              </a:rPr>
              <a:t>reseptör</a:t>
            </a:r>
            <a:r>
              <a:rPr sz="16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FF0000"/>
                </a:solidFill>
                <a:latin typeface="Arial"/>
                <a:cs typeface="Arial"/>
              </a:rPr>
              <a:t>blokörleri</a:t>
            </a:r>
            <a:r>
              <a:rPr sz="16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229" dirty="0">
                <a:solidFill>
                  <a:srgbClr val="FF0000"/>
                </a:solidFill>
                <a:latin typeface="Arial"/>
                <a:cs typeface="Arial"/>
              </a:rPr>
              <a:t>(ARB)</a:t>
            </a:r>
            <a:r>
              <a:rPr sz="16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55" dirty="0">
                <a:solidFill>
                  <a:srgbClr val="FF0000"/>
                </a:solidFill>
                <a:latin typeface="Arial"/>
                <a:cs typeface="Arial"/>
              </a:rPr>
              <a:t>ve</a:t>
            </a:r>
            <a:r>
              <a:rPr sz="1600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25" dirty="0">
                <a:solidFill>
                  <a:srgbClr val="FF0000"/>
                </a:solidFill>
                <a:latin typeface="Arial"/>
                <a:cs typeface="Arial"/>
              </a:rPr>
              <a:t>minoksidil</a:t>
            </a:r>
            <a:r>
              <a:rPr sz="1600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20" dirty="0">
                <a:solidFill>
                  <a:srgbClr val="FF0000"/>
                </a:solidFill>
                <a:latin typeface="Arial"/>
                <a:cs typeface="Arial"/>
              </a:rPr>
              <a:t>fetüs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ts val="2500"/>
              </a:lnSpc>
            </a:pPr>
            <a:r>
              <a:rPr sz="1600" spc="-250" dirty="0">
                <a:solidFill>
                  <a:srgbClr val="FF0000"/>
                </a:solidFill>
                <a:latin typeface="Arial"/>
                <a:cs typeface="Arial"/>
              </a:rPr>
              <a:t>ü</a:t>
            </a:r>
            <a:r>
              <a:rPr sz="1600" spc="-140" dirty="0">
                <a:solidFill>
                  <a:srgbClr val="FF0000"/>
                </a:solidFill>
                <a:latin typeface="Arial"/>
                <a:cs typeface="Arial"/>
              </a:rPr>
              <a:t>z</a:t>
            </a:r>
            <a:r>
              <a:rPr sz="1600" spc="-1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600" spc="-8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600" spc="-19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600" spc="-65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1600" spc="-5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600" spc="-140" dirty="0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sz="1600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6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65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1600" spc="-130" dirty="0">
                <a:solidFill>
                  <a:srgbClr val="FF0000"/>
                </a:solidFill>
                <a:latin typeface="Arial"/>
                <a:cs typeface="Arial"/>
              </a:rPr>
              <a:t>an</a:t>
            </a:r>
            <a:r>
              <a:rPr sz="16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600" spc="-10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600" spc="-140" dirty="0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sz="1600" spc="-1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600" spc="-2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600" spc="-1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600" spc="-8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600" spc="-19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600" spc="-65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1600" spc="-5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600" spc="-24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6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65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1600" spc="-5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600" spc="-15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600" spc="-6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600" spc="5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1600" spc="-120" dirty="0">
                <a:solidFill>
                  <a:srgbClr val="FF0000"/>
                </a:solidFill>
                <a:latin typeface="Arial"/>
                <a:cs typeface="Arial"/>
              </a:rPr>
              <a:t>ı</a:t>
            </a:r>
            <a:r>
              <a:rPr sz="16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spc="-165" dirty="0" err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sz="1600" spc="-110" dirty="0" err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600" spc="-250" dirty="0" err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600" spc="-10" dirty="0" err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600" dirty="0" err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600" spc="-110" dirty="0" err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600" spc="-250" dirty="0" err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600" spc="-50" dirty="0" err="1">
                <a:solidFill>
                  <a:srgbClr val="FF0000"/>
                </a:solidFill>
                <a:latin typeface="Arial"/>
                <a:cs typeface="Arial"/>
              </a:rPr>
              <a:t>di</a:t>
            </a:r>
            <a:r>
              <a:rPr sz="1600" spc="-120" dirty="0" err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sz="1600" spc="-110" dirty="0" err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600" spc="-10" dirty="0" err="1">
                <a:solidFill>
                  <a:srgbClr val="FF0000"/>
                </a:solidFill>
                <a:latin typeface="Arial"/>
                <a:cs typeface="Arial"/>
              </a:rPr>
              <a:t>di</a:t>
            </a:r>
            <a:r>
              <a:rPr sz="1600" spc="5" dirty="0" err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600" spc="-13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lang="tr-TR" sz="1600" spc="-135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>
              <a:lnSpc>
                <a:spcPts val="2500"/>
              </a:lnSpc>
            </a:pP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4406265" algn="l"/>
              </a:tabLst>
            </a:pPr>
            <a:r>
              <a:rPr sz="2000" spc="-50" dirty="0" smtClean="0">
                <a:latin typeface="Arial"/>
                <a:cs typeface="Arial"/>
              </a:rPr>
              <a:t>Β-</a:t>
            </a:r>
            <a:r>
              <a:rPr sz="2000" spc="-50" dirty="0" err="1" smtClean="0">
                <a:latin typeface="Arial"/>
                <a:cs typeface="Arial"/>
              </a:rPr>
              <a:t>blokerler</a:t>
            </a:r>
            <a:r>
              <a:rPr sz="2000" spc="-10" dirty="0" smtClean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arasında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40" dirty="0">
                <a:latin typeface="Arial"/>
                <a:cs typeface="Arial"/>
              </a:rPr>
              <a:t>sadece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Labetalol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95" dirty="0">
                <a:latin typeface="Arial"/>
                <a:cs typeface="Arial"/>
              </a:rPr>
              <a:t>sık	</a:t>
            </a:r>
            <a:r>
              <a:rPr sz="2000" spc="-95" dirty="0" err="1" smtClean="0">
                <a:latin typeface="Arial"/>
                <a:cs typeface="Arial"/>
              </a:rPr>
              <a:t>kullanılmaktadır</a:t>
            </a:r>
            <a:r>
              <a:rPr lang="tr-TR" sz="2000" spc="-95" dirty="0" smtClean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82759" y="5679734"/>
            <a:ext cx="8756333" cy="989330"/>
            <a:chOff x="243674" y="5772797"/>
            <a:chExt cx="11675110" cy="989330"/>
          </a:xfrm>
        </p:grpSpPr>
        <p:sp>
          <p:nvSpPr>
            <p:cNvPr id="16" name="object 16"/>
            <p:cNvSpPr/>
            <p:nvPr/>
          </p:nvSpPr>
          <p:spPr>
            <a:xfrm>
              <a:off x="251612" y="5780735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4">
                  <a:moveTo>
                    <a:pt x="11497030" y="0"/>
                  </a:moveTo>
                  <a:lnTo>
                    <a:pt x="162242" y="0"/>
                  </a:lnTo>
                  <a:lnTo>
                    <a:pt x="119109" y="5795"/>
                  </a:lnTo>
                  <a:lnTo>
                    <a:pt x="80352" y="22152"/>
                  </a:lnTo>
                  <a:lnTo>
                    <a:pt x="47517" y="47521"/>
                  </a:lnTo>
                  <a:lnTo>
                    <a:pt x="22149" y="80358"/>
                  </a:lnTo>
                  <a:lnTo>
                    <a:pt x="5794" y="119113"/>
                  </a:lnTo>
                  <a:lnTo>
                    <a:pt x="0" y="162242"/>
                  </a:lnTo>
                  <a:lnTo>
                    <a:pt x="0" y="811199"/>
                  </a:lnTo>
                  <a:lnTo>
                    <a:pt x="5794" y="854328"/>
                  </a:lnTo>
                  <a:lnTo>
                    <a:pt x="22149" y="893084"/>
                  </a:lnTo>
                  <a:lnTo>
                    <a:pt x="47517" y="925920"/>
                  </a:lnTo>
                  <a:lnTo>
                    <a:pt x="80352" y="951290"/>
                  </a:lnTo>
                  <a:lnTo>
                    <a:pt x="119109" y="967646"/>
                  </a:lnTo>
                  <a:lnTo>
                    <a:pt x="162242" y="973442"/>
                  </a:lnTo>
                  <a:lnTo>
                    <a:pt x="11497030" y="973442"/>
                  </a:lnTo>
                  <a:lnTo>
                    <a:pt x="11540132" y="967646"/>
                  </a:lnTo>
                  <a:lnTo>
                    <a:pt x="11578870" y="951290"/>
                  </a:lnTo>
                  <a:lnTo>
                    <a:pt x="11611695" y="925920"/>
                  </a:lnTo>
                  <a:lnTo>
                    <a:pt x="11637059" y="893084"/>
                  </a:lnTo>
                  <a:lnTo>
                    <a:pt x="11653414" y="854328"/>
                  </a:lnTo>
                  <a:lnTo>
                    <a:pt x="11659209" y="811199"/>
                  </a:lnTo>
                  <a:lnTo>
                    <a:pt x="11659209" y="162242"/>
                  </a:lnTo>
                  <a:lnTo>
                    <a:pt x="11653414" y="119113"/>
                  </a:lnTo>
                  <a:lnTo>
                    <a:pt x="11637059" y="80358"/>
                  </a:lnTo>
                  <a:lnTo>
                    <a:pt x="11611695" y="47521"/>
                  </a:lnTo>
                  <a:lnTo>
                    <a:pt x="11578870" y="22152"/>
                  </a:lnTo>
                  <a:lnTo>
                    <a:pt x="11540132" y="5795"/>
                  </a:lnTo>
                  <a:lnTo>
                    <a:pt x="11497030" y="0"/>
                  </a:lnTo>
                  <a:close/>
                </a:path>
              </a:pathLst>
            </a:custGeom>
            <a:solidFill>
              <a:srgbClr val="C0DE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1612" y="5780735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4">
                  <a:moveTo>
                    <a:pt x="0" y="162242"/>
                  </a:moveTo>
                  <a:lnTo>
                    <a:pt x="5794" y="119113"/>
                  </a:lnTo>
                  <a:lnTo>
                    <a:pt x="22149" y="80358"/>
                  </a:lnTo>
                  <a:lnTo>
                    <a:pt x="47517" y="47521"/>
                  </a:lnTo>
                  <a:lnTo>
                    <a:pt x="80352" y="22152"/>
                  </a:lnTo>
                  <a:lnTo>
                    <a:pt x="119109" y="5795"/>
                  </a:lnTo>
                  <a:lnTo>
                    <a:pt x="162242" y="0"/>
                  </a:lnTo>
                  <a:lnTo>
                    <a:pt x="11497030" y="0"/>
                  </a:lnTo>
                  <a:lnTo>
                    <a:pt x="11540132" y="5795"/>
                  </a:lnTo>
                  <a:lnTo>
                    <a:pt x="11578870" y="22152"/>
                  </a:lnTo>
                  <a:lnTo>
                    <a:pt x="11611695" y="47521"/>
                  </a:lnTo>
                  <a:lnTo>
                    <a:pt x="11637059" y="80358"/>
                  </a:lnTo>
                  <a:lnTo>
                    <a:pt x="11653414" y="119113"/>
                  </a:lnTo>
                  <a:lnTo>
                    <a:pt x="11659209" y="162242"/>
                  </a:lnTo>
                  <a:lnTo>
                    <a:pt x="11659209" y="811199"/>
                  </a:lnTo>
                  <a:lnTo>
                    <a:pt x="11653414" y="854328"/>
                  </a:lnTo>
                  <a:lnTo>
                    <a:pt x="11637059" y="893084"/>
                  </a:lnTo>
                  <a:lnTo>
                    <a:pt x="11611695" y="925920"/>
                  </a:lnTo>
                  <a:lnTo>
                    <a:pt x="11578870" y="951290"/>
                  </a:lnTo>
                  <a:lnTo>
                    <a:pt x="11540132" y="967646"/>
                  </a:lnTo>
                  <a:lnTo>
                    <a:pt x="11497030" y="973442"/>
                  </a:lnTo>
                  <a:lnTo>
                    <a:pt x="162242" y="973442"/>
                  </a:lnTo>
                  <a:lnTo>
                    <a:pt x="119109" y="967646"/>
                  </a:lnTo>
                  <a:lnTo>
                    <a:pt x="80352" y="951290"/>
                  </a:lnTo>
                  <a:lnTo>
                    <a:pt x="47517" y="925920"/>
                  </a:lnTo>
                  <a:lnTo>
                    <a:pt x="22149" y="893084"/>
                  </a:lnTo>
                  <a:lnTo>
                    <a:pt x="5794" y="854328"/>
                  </a:lnTo>
                  <a:lnTo>
                    <a:pt x="0" y="811199"/>
                  </a:lnTo>
                  <a:lnTo>
                    <a:pt x="0" y="162242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23528" y="5805264"/>
            <a:ext cx="8083868" cy="6270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85" dirty="0">
                <a:latin typeface="Arial"/>
                <a:cs typeface="Arial"/>
              </a:rPr>
              <a:t>Diüretikler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başka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bir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30" dirty="0">
                <a:latin typeface="Arial"/>
                <a:cs typeface="Arial"/>
              </a:rPr>
              <a:t>alternatif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olmadığında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kullanılabilir,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ancak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preeklampsi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spc="-145" dirty="0">
                <a:latin typeface="Arial"/>
                <a:cs typeface="Arial"/>
              </a:rPr>
              <a:t>durumunda</a:t>
            </a:r>
            <a:r>
              <a:rPr sz="2000" spc="60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kullanılmamalıdır.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539552" y="116632"/>
            <a:ext cx="7912908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9375" marR="5080" indent="-260667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KAN</a:t>
            </a:r>
            <a:r>
              <a:rPr spc="-15" dirty="0"/>
              <a:t> </a:t>
            </a:r>
            <a:r>
              <a:rPr spc="-5" dirty="0"/>
              <a:t>BASINCI</a:t>
            </a:r>
            <a:r>
              <a:rPr spc="-10" dirty="0"/>
              <a:t> </a:t>
            </a:r>
            <a:r>
              <a:rPr spc="-5" dirty="0"/>
              <a:t>UF</a:t>
            </a:r>
            <a:r>
              <a:rPr spc="-85" dirty="0"/>
              <a:t> </a:t>
            </a:r>
            <a:r>
              <a:rPr spc="-5" dirty="0"/>
              <a:t>VE KURU</a:t>
            </a:r>
            <a:r>
              <a:rPr spc="-200" dirty="0"/>
              <a:t> </a:t>
            </a:r>
            <a:r>
              <a:rPr spc="-5" dirty="0" smtClean="0"/>
              <a:t>A</a:t>
            </a:r>
            <a:r>
              <a:rPr lang="tr-TR" spc="-5" dirty="0" smtClean="0"/>
              <a:t>Ğ</a:t>
            </a:r>
            <a:r>
              <a:rPr spc="-5" dirty="0" smtClean="0"/>
              <a:t>IRLIK </a:t>
            </a:r>
            <a:r>
              <a:rPr spc="-885" dirty="0" smtClean="0"/>
              <a:t> </a:t>
            </a:r>
            <a:r>
              <a:rPr spc="-5" dirty="0"/>
              <a:t>KONTROLÜ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251520" y="4653136"/>
            <a:ext cx="866103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2185"/>
              </a:lnSpc>
              <a:spcBef>
                <a:spcPts val="1475"/>
              </a:spcBef>
            </a:pPr>
            <a:r>
              <a:rPr lang="tr-TR" spc="-80" dirty="0">
                <a:latin typeface="Arial"/>
                <a:cs typeface="Arial"/>
              </a:rPr>
              <a:t>Gebe</a:t>
            </a:r>
            <a:r>
              <a:rPr lang="tr-TR" spc="-10" dirty="0">
                <a:latin typeface="Arial"/>
                <a:cs typeface="Arial"/>
              </a:rPr>
              <a:t> </a:t>
            </a:r>
            <a:r>
              <a:rPr lang="tr-TR" spc="-60" dirty="0">
                <a:latin typeface="Arial"/>
                <a:cs typeface="Arial"/>
              </a:rPr>
              <a:t>kadınlarda</a:t>
            </a:r>
            <a:r>
              <a:rPr lang="tr-TR" spc="25" dirty="0">
                <a:latin typeface="Arial"/>
                <a:cs typeface="Arial"/>
              </a:rPr>
              <a:t> </a:t>
            </a:r>
            <a:r>
              <a:rPr lang="tr-TR" spc="-114" dirty="0">
                <a:latin typeface="Arial"/>
                <a:cs typeface="Arial"/>
              </a:rPr>
              <a:t>hipertansiyonu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50" dirty="0">
                <a:latin typeface="Arial"/>
                <a:cs typeface="Arial"/>
              </a:rPr>
              <a:t>tedavi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140" dirty="0">
                <a:latin typeface="Arial"/>
                <a:cs typeface="Arial"/>
              </a:rPr>
              <a:t>etmek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130" dirty="0">
                <a:latin typeface="Arial"/>
                <a:cs typeface="Arial"/>
              </a:rPr>
              <a:t>için</a:t>
            </a:r>
            <a:r>
              <a:rPr lang="tr-TR" spc="50" dirty="0">
                <a:latin typeface="Arial"/>
                <a:cs typeface="Arial"/>
              </a:rPr>
              <a:t> </a:t>
            </a:r>
            <a:r>
              <a:rPr lang="tr-TR" spc="-55" dirty="0" err="1">
                <a:latin typeface="Arial"/>
                <a:cs typeface="Arial"/>
              </a:rPr>
              <a:t>Nifedipin</a:t>
            </a:r>
            <a:r>
              <a:rPr lang="tr-TR" spc="-55" dirty="0">
                <a:latin typeface="Arial"/>
                <a:cs typeface="Arial"/>
              </a:rPr>
              <a:t>,</a:t>
            </a:r>
            <a:r>
              <a:rPr lang="tr-TR" spc="25" dirty="0">
                <a:latin typeface="Arial"/>
                <a:cs typeface="Arial"/>
              </a:rPr>
              <a:t> </a:t>
            </a:r>
            <a:r>
              <a:rPr lang="tr-TR" spc="-65" dirty="0" err="1">
                <a:latin typeface="Arial"/>
                <a:cs typeface="Arial"/>
              </a:rPr>
              <a:t>Nikardipin</a:t>
            </a:r>
            <a:r>
              <a:rPr lang="tr-TR" spc="-65" dirty="0">
                <a:latin typeface="Arial"/>
                <a:cs typeface="Arial"/>
              </a:rPr>
              <a:t>,</a:t>
            </a:r>
            <a:r>
              <a:rPr lang="tr-TR" spc="70" dirty="0">
                <a:latin typeface="Arial"/>
                <a:cs typeface="Arial"/>
              </a:rPr>
              <a:t> </a:t>
            </a:r>
            <a:r>
              <a:rPr lang="tr-TR" spc="-95" dirty="0" err="1">
                <a:latin typeface="Arial"/>
                <a:cs typeface="Arial"/>
              </a:rPr>
              <a:t>Verapamil</a:t>
            </a:r>
            <a:r>
              <a:rPr lang="tr-TR" spc="-95" dirty="0">
                <a:latin typeface="Arial"/>
                <a:cs typeface="Arial"/>
              </a:rPr>
              <a:t>,</a:t>
            </a:r>
            <a:r>
              <a:rPr lang="tr-TR" spc="20" dirty="0">
                <a:latin typeface="Arial"/>
                <a:cs typeface="Arial"/>
              </a:rPr>
              <a:t> </a:t>
            </a:r>
            <a:r>
              <a:rPr lang="tr-TR" spc="-70" dirty="0">
                <a:latin typeface="Arial"/>
                <a:cs typeface="Arial"/>
              </a:rPr>
              <a:t>A-</a:t>
            </a:r>
            <a:r>
              <a:rPr lang="tr-TR" spc="-70" dirty="0" err="1">
                <a:latin typeface="Arial"/>
                <a:cs typeface="Arial"/>
              </a:rPr>
              <a:t>metildopa</a:t>
            </a:r>
            <a:r>
              <a:rPr lang="tr-TR" spc="15" dirty="0">
                <a:latin typeface="Arial"/>
                <a:cs typeface="Arial"/>
              </a:rPr>
              <a:t> </a:t>
            </a:r>
            <a:r>
              <a:rPr lang="tr-TR" spc="-90" dirty="0">
                <a:latin typeface="Arial"/>
                <a:cs typeface="Arial"/>
              </a:rPr>
              <a:t>yaygın</a:t>
            </a:r>
            <a:r>
              <a:rPr lang="tr-TR" spc="20" dirty="0">
                <a:latin typeface="Arial"/>
                <a:cs typeface="Arial"/>
              </a:rPr>
              <a:t> </a:t>
            </a:r>
            <a:r>
              <a:rPr lang="tr-TR" spc="-55" dirty="0" smtClean="0">
                <a:latin typeface="Arial"/>
                <a:cs typeface="Arial"/>
              </a:rPr>
              <a:t>olarak kullanılmaktadır.</a:t>
            </a:r>
            <a:endParaRPr lang="tr-TR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dyazici\Pictures\8659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124744"/>
            <a:ext cx="6821558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/>
              <a:t>Kuru ağırlık ve kilo alımı düzenli olarak değerlendirilmelidir.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Tahmini anne kuru ağırlığı her 10 günde bir 200-400 g arttırılmalıdır.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Anne ilk </a:t>
            </a:r>
            <a:r>
              <a:rPr lang="tr-TR" dirty="0" err="1" smtClean="0"/>
              <a:t>trimesterda</a:t>
            </a:r>
            <a:r>
              <a:rPr lang="tr-TR" dirty="0" smtClean="0"/>
              <a:t> en az 1-1,5 kg almalıdır.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3.</a:t>
            </a:r>
            <a:r>
              <a:rPr lang="tr-TR" dirty="0" err="1" smtClean="0"/>
              <a:t>cü</a:t>
            </a:r>
            <a:r>
              <a:rPr lang="tr-TR" dirty="0" smtClean="0"/>
              <a:t> </a:t>
            </a:r>
            <a:r>
              <a:rPr lang="tr-TR" dirty="0" err="1" smtClean="0"/>
              <a:t>trimesterda</a:t>
            </a:r>
            <a:r>
              <a:rPr lang="tr-TR" dirty="0" smtClean="0"/>
              <a:t> </a:t>
            </a:r>
            <a:r>
              <a:rPr lang="tr-TR" dirty="0" err="1" smtClean="0"/>
              <a:t>fetal</a:t>
            </a:r>
            <a:r>
              <a:rPr lang="tr-TR" dirty="0" smtClean="0"/>
              <a:t> </a:t>
            </a:r>
            <a:r>
              <a:rPr lang="tr-TR" dirty="0" err="1" smtClean="0"/>
              <a:t>hemodinami</a:t>
            </a:r>
            <a:r>
              <a:rPr lang="tr-TR" dirty="0" smtClean="0"/>
              <a:t>,</a:t>
            </a:r>
            <a:r>
              <a:rPr lang="tr-TR" dirty="0" err="1" smtClean="0"/>
              <a:t>intrauterin</a:t>
            </a:r>
            <a:r>
              <a:rPr lang="tr-TR" dirty="0" smtClean="0"/>
              <a:t> gelişim ultrason kullanılarak değerlendirilmelidir.Kuru ağırlık ve UF de buna göre değerlendirilmelidir.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Hızlı kilo kaybı,fetüs için zararlı olabilecek </a:t>
            </a:r>
            <a:r>
              <a:rPr lang="tr-TR" dirty="0" err="1" smtClean="0"/>
              <a:t>fetal</a:t>
            </a:r>
            <a:r>
              <a:rPr lang="tr-TR" dirty="0" smtClean="0"/>
              <a:t>-</a:t>
            </a:r>
            <a:r>
              <a:rPr lang="tr-TR" dirty="0" err="1" smtClean="0"/>
              <a:t>plesantal</a:t>
            </a:r>
            <a:r>
              <a:rPr lang="tr-TR" dirty="0" smtClean="0"/>
              <a:t> kan  akışını azaltabileceğinden dolayı hızlı ve aşırı </a:t>
            </a:r>
            <a:r>
              <a:rPr lang="tr-TR" dirty="0" err="1" smtClean="0"/>
              <a:t>ultrafiltrasyondan</a:t>
            </a:r>
            <a:r>
              <a:rPr lang="tr-TR" dirty="0" smtClean="0"/>
              <a:t> kaçınılmalıdır.</a:t>
            </a:r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DİYALİZ REÇETESİ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609600" y="2160588"/>
          <a:ext cx="6348413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01479"/>
            <a:ext cx="8229600" cy="689320"/>
          </a:xfrm>
          <a:prstGeom prst="rect">
            <a:avLst/>
          </a:prstGeom>
        </p:spPr>
        <p:txBody>
          <a:bodyPr vert="horz" wrap="square" lIns="0" tIns="12093" rIns="0" bIns="0" rtlCol="0">
            <a:spAutoFit/>
          </a:bodyPr>
          <a:lstStyle/>
          <a:p>
            <a:pPr marL="12729">
              <a:spcBef>
                <a:spcPts val="95"/>
              </a:spcBef>
            </a:pPr>
            <a:r>
              <a:rPr spc="-5" dirty="0"/>
              <a:t>HEMODİYALİZDE GEBELİK</a:t>
            </a:r>
            <a:r>
              <a:rPr spc="-10" dirty="0"/>
              <a:t> </a:t>
            </a:r>
            <a:r>
              <a:rPr spc="-5" dirty="0"/>
              <a:t>TAKİBİ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87" y="1289914"/>
            <a:ext cx="8095242" cy="697251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356418" marR="5092" indent="-344325">
              <a:spcBef>
                <a:spcPts val="100"/>
              </a:spcBef>
              <a:buChar char="•"/>
              <a:tabLst>
                <a:tab pos="355781" algn="l"/>
                <a:tab pos="356418" algn="l"/>
                <a:tab pos="1817731" algn="l"/>
                <a:tab pos="2768603" algn="l"/>
                <a:tab pos="3905322" algn="l"/>
                <a:tab pos="4958664" algn="l"/>
                <a:tab pos="6619825" algn="l"/>
                <a:tab pos="7787730" algn="l"/>
              </a:tabLst>
            </a:pPr>
            <a:r>
              <a:rPr sz="2200" spc="-5" dirty="0">
                <a:latin typeface="Trebuchet MS"/>
                <a:cs typeface="Trebuchet MS"/>
              </a:rPr>
              <a:t>Gebel</a:t>
            </a:r>
            <a:r>
              <a:rPr sz="2200" spc="5" dirty="0">
                <a:latin typeface="Trebuchet MS"/>
                <a:cs typeface="Trebuchet MS"/>
              </a:rPr>
              <a:t>i</a:t>
            </a:r>
            <a:r>
              <a:rPr sz="2200" spc="-10" dirty="0">
                <a:latin typeface="Trebuchet MS"/>
                <a:cs typeface="Trebuchet MS"/>
              </a:rPr>
              <a:t>ğ</a:t>
            </a:r>
            <a:r>
              <a:rPr sz="2200" spc="-5" dirty="0">
                <a:latin typeface="Trebuchet MS"/>
                <a:cs typeface="Trebuchet MS"/>
              </a:rPr>
              <a:t>i</a:t>
            </a:r>
            <a:r>
              <a:rPr sz="2200" dirty="0">
                <a:latin typeface="Trebuchet MS"/>
                <a:cs typeface="Trebuchet MS"/>
              </a:rPr>
              <a:t>n	</a:t>
            </a:r>
            <a:r>
              <a:rPr sz="2200" spc="-5" dirty="0">
                <a:latin typeface="Trebuchet MS"/>
                <a:cs typeface="Trebuchet MS"/>
              </a:rPr>
              <a:t>do</a:t>
            </a:r>
            <a:r>
              <a:rPr sz="2200" spc="-10" dirty="0">
                <a:latin typeface="Trebuchet MS"/>
                <a:cs typeface="Trebuchet MS"/>
              </a:rPr>
              <a:t>ğ</a:t>
            </a:r>
            <a:r>
              <a:rPr sz="2200" spc="-5" dirty="0">
                <a:latin typeface="Trebuchet MS"/>
                <a:cs typeface="Trebuchet MS"/>
              </a:rPr>
              <a:t>a</a:t>
            </a:r>
            <a:r>
              <a:rPr sz="2200" dirty="0">
                <a:latin typeface="Trebuchet MS"/>
                <a:cs typeface="Trebuchet MS"/>
              </a:rPr>
              <a:t>l	</a:t>
            </a:r>
            <a:r>
              <a:rPr sz="2200" spc="-5" dirty="0">
                <a:latin typeface="Trebuchet MS"/>
                <a:cs typeface="Trebuchet MS"/>
              </a:rPr>
              <a:t>sonuc</a:t>
            </a:r>
            <a:r>
              <a:rPr sz="2200" dirty="0">
                <a:latin typeface="Trebuchet MS"/>
                <a:cs typeface="Trebuchet MS"/>
              </a:rPr>
              <a:t>u	</a:t>
            </a:r>
            <a:r>
              <a:rPr sz="2200" spc="-5" dirty="0">
                <a:latin typeface="Trebuchet MS"/>
                <a:cs typeface="Trebuchet MS"/>
              </a:rPr>
              <a:t>olara</a:t>
            </a:r>
            <a:r>
              <a:rPr sz="2200" dirty="0">
                <a:latin typeface="Trebuchet MS"/>
                <a:cs typeface="Trebuchet MS"/>
              </a:rPr>
              <a:t>k	</a:t>
            </a:r>
            <a:r>
              <a:rPr sz="2200" spc="-5" dirty="0">
                <a:latin typeface="Trebuchet MS"/>
                <a:cs typeface="Trebuchet MS"/>
              </a:rPr>
              <a:t>respiratua</a:t>
            </a:r>
            <a:r>
              <a:rPr sz="2200" dirty="0">
                <a:latin typeface="Trebuchet MS"/>
                <a:cs typeface="Trebuchet MS"/>
              </a:rPr>
              <a:t>r	a</a:t>
            </a:r>
            <a:r>
              <a:rPr sz="2200" spc="-5" dirty="0">
                <a:latin typeface="Trebuchet MS"/>
                <a:cs typeface="Trebuchet MS"/>
              </a:rPr>
              <a:t>l</a:t>
            </a:r>
            <a:r>
              <a:rPr sz="2200" spc="-25" dirty="0">
                <a:latin typeface="Trebuchet MS"/>
                <a:cs typeface="Trebuchet MS"/>
              </a:rPr>
              <a:t>k</a:t>
            </a:r>
            <a:r>
              <a:rPr sz="2200" spc="-5" dirty="0">
                <a:latin typeface="Arial"/>
                <a:cs typeface="Arial"/>
              </a:rPr>
              <a:t>a</a:t>
            </a:r>
            <a:r>
              <a:rPr sz="2200" spc="-5" dirty="0">
                <a:latin typeface="Trebuchet MS"/>
                <a:cs typeface="Trebuchet MS"/>
              </a:rPr>
              <a:t>lo</a:t>
            </a:r>
            <a:r>
              <a:rPr sz="2200" dirty="0">
                <a:latin typeface="Trebuchet MS"/>
                <a:cs typeface="Trebuchet MS"/>
              </a:rPr>
              <a:t>z	ve  </a:t>
            </a:r>
            <a:r>
              <a:rPr sz="2200" spc="-5" dirty="0">
                <a:latin typeface="Trebuchet MS"/>
                <a:cs typeface="Trebuchet MS"/>
              </a:rPr>
              <a:t>metabolik asidoz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dirty="0">
                <a:latin typeface="Arial"/>
                <a:cs typeface="Arial"/>
              </a:rPr>
              <a:t>vardır</a:t>
            </a:r>
            <a:r>
              <a:rPr sz="2200" dirty="0">
                <a:latin typeface="Trebuchet MS"/>
                <a:cs typeface="Trebuchet MS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6261" y="2027385"/>
            <a:ext cx="1881014" cy="36198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355781" indent="-343689">
              <a:spcBef>
                <a:spcPts val="100"/>
              </a:spcBef>
              <a:buChar char="•"/>
              <a:tabLst>
                <a:tab pos="355781" algn="l"/>
                <a:tab pos="356418" algn="l"/>
                <a:tab pos="981421" algn="l"/>
              </a:tabLst>
            </a:pPr>
            <a:r>
              <a:rPr sz="2200" dirty="0">
                <a:latin typeface="Trebuchet MS"/>
                <a:cs typeface="Trebuchet MS"/>
              </a:rPr>
              <a:t>Bu	</a:t>
            </a:r>
            <a:r>
              <a:rPr sz="2200" spc="-5" dirty="0">
                <a:latin typeface="Trebuchet MS"/>
                <a:cs typeface="Trebuchet MS"/>
              </a:rPr>
              <a:t>yüzden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072" y="2363312"/>
            <a:ext cx="3146275" cy="36198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  <a:tabLst>
                <a:tab pos="1572694" algn="l"/>
                <a:tab pos="2057677" algn="l"/>
              </a:tabLst>
            </a:pPr>
            <a:r>
              <a:rPr sz="2200" spc="-5" dirty="0">
                <a:latin typeface="Trebuchet MS"/>
                <a:cs typeface="Trebuchet MS"/>
              </a:rPr>
              <a:t>ka</a:t>
            </a:r>
            <a:r>
              <a:rPr sz="2200" dirty="0">
                <a:latin typeface="Trebuchet MS"/>
                <a:cs typeface="Trebuchet MS"/>
              </a:rPr>
              <a:t>ç</a:t>
            </a:r>
            <a:r>
              <a:rPr sz="2200" spc="-5" dirty="0">
                <a:latin typeface="Trebuchet MS"/>
                <a:cs typeface="Trebuchet MS"/>
              </a:rPr>
              <a:t>ınılmal</a:t>
            </a:r>
            <a:r>
              <a:rPr sz="2200" dirty="0">
                <a:latin typeface="Trebuchet MS"/>
                <a:cs typeface="Trebuchet MS"/>
              </a:rPr>
              <a:t>ı	</a:t>
            </a:r>
            <a:r>
              <a:rPr sz="2200" spc="-5" dirty="0">
                <a:latin typeface="Trebuchet MS"/>
                <a:cs typeface="Trebuchet MS"/>
              </a:rPr>
              <a:t>v</a:t>
            </a:r>
            <a:r>
              <a:rPr sz="2200" dirty="0">
                <a:latin typeface="Trebuchet MS"/>
                <a:cs typeface="Trebuchet MS"/>
              </a:rPr>
              <a:t>e	</a:t>
            </a:r>
            <a:r>
              <a:rPr sz="2200" spc="-5" dirty="0">
                <a:latin typeface="Trebuchet MS"/>
                <a:cs typeface="Trebuchet MS"/>
              </a:rPr>
              <a:t>d</a:t>
            </a:r>
            <a:r>
              <a:rPr sz="2200" dirty="0">
                <a:latin typeface="Trebuchet MS"/>
                <a:cs typeface="Trebuchet MS"/>
              </a:rPr>
              <a:t>i</a:t>
            </a:r>
            <a:r>
              <a:rPr sz="2200" spc="-5" dirty="0">
                <a:latin typeface="Arial"/>
                <a:cs typeface="Arial"/>
              </a:rPr>
              <a:t>y</a:t>
            </a:r>
            <a:r>
              <a:rPr sz="2200" spc="-5" dirty="0">
                <a:latin typeface="Trebuchet MS"/>
                <a:cs typeface="Trebuchet MS"/>
              </a:rPr>
              <a:t>alizat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5502" y="2027385"/>
            <a:ext cx="5920676" cy="697887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503956" marR="5092" indent="-1491863">
              <a:spcBef>
                <a:spcPts val="100"/>
              </a:spcBef>
              <a:tabLst>
                <a:tab pos="1493773" algn="l"/>
                <a:tab pos="3046100" algn="l"/>
                <a:tab pos="3352237" algn="l"/>
                <a:tab pos="4341297" algn="l"/>
                <a:tab pos="5167423" algn="l"/>
              </a:tabLst>
            </a:pPr>
            <a:r>
              <a:rPr sz="2200" spc="-5" dirty="0">
                <a:latin typeface="Trebuchet MS"/>
                <a:cs typeface="Trebuchet MS"/>
              </a:rPr>
              <a:t>gebelikt</a:t>
            </a:r>
            <a:r>
              <a:rPr sz="2200" dirty="0">
                <a:latin typeface="Trebuchet MS"/>
                <a:cs typeface="Trebuchet MS"/>
              </a:rPr>
              <a:t>e	ol</a:t>
            </a:r>
            <a:r>
              <a:rPr sz="2200" spc="-5" dirty="0">
                <a:latin typeface="Trebuchet MS"/>
                <a:cs typeface="Trebuchet MS"/>
              </a:rPr>
              <a:t>uşabilece</a:t>
            </a:r>
            <a:r>
              <a:rPr sz="2200" dirty="0">
                <a:latin typeface="Trebuchet MS"/>
                <a:cs typeface="Trebuchet MS"/>
              </a:rPr>
              <a:t>k		</a:t>
            </a:r>
            <a:r>
              <a:rPr sz="2200" spc="-5" dirty="0">
                <a:latin typeface="Trebuchet MS"/>
                <a:cs typeface="Trebuchet MS"/>
              </a:rPr>
              <a:t>alkal</a:t>
            </a:r>
            <a:r>
              <a:rPr sz="2200" dirty="0">
                <a:latin typeface="Trebuchet MS"/>
                <a:cs typeface="Trebuchet MS"/>
              </a:rPr>
              <a:t>i	</a:t>
            </a:r>
            <a:r>
              <a:rPr sz="2200" spc="-5" dirty="0">
                <a:latin typeface="Trebuchet MS"/>
                <a:cs typeface="Trebuchet MS"/>
              </a:rPr>
              <a:t>durumundan  bikarbona</a:t>
            </a:r>
            <a:r>
              <a:rPr sz="2200" dirty="0">
                <a:latin typeface="Trebuchet MS"/>
                <a:cs typeface="Trebuchet MS"/>
              </a:rPr>
              <a:t>t	</a:t>
            </a:r>
            <a:r>
              <a:rPr sz="2200" spc="-10" dirty="0">
                <a:latin typeface="Trebuchet MS"/>
                <a:cs typeface="Trebuchet MS"/>
              </a:rPr>
              <a:t>konsantrasyon</a:t>
            </a:r>
            <a:r>
              <a:rPr sz="2200" dirty="0">
                <a:latin typeface="Trebuchet MS"/>
                <a:cs typeface="Trebuchet MS"/>
              </a:rPr>
              <a:t>u	</a:t>
            </a:r>
            <a:r>
              <a:rPr sz="2200" spc="-10" dirty="0">
                <a:latin typeface="Trebuchet MS"/>
                <a:cs typeface="Trebuchet MS"/>
              </a:rPr>
              <a:t>uygun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6325" y="2631498"/>
            <a:ext cx="8093331" cy="2304021"/>
          </a:xfrm>
          <a:prstGeom prst="rect">
            <a:avLst/>
          </a:prstGeom>
        </p:spPr>
        <p:txBody>
          <a:bodyPr vert="horz" wrap="square" lIns="0" tIns="79558" rIns="0" bIns="0" rtlCol="0">
            <a:spAutoFit/>
          </a:bodyPr>
          <a:lstStyle/>
          <a:p>
            <a:pPr marL="355781">
              <a:spcBef>
                <a:spcPts val="626"/>
              </a:spcBef>
            </a:pPr>
            <a:r>
              <a:rPr sz="2200" spc="-5" dirty="0">
                <a:latin typeface="Trebuchet MS"/>
                <a:cs typeface="Trebuchet MS"/>
              </a:rPr>
              <a:t>değerlerde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olmalıdır.</a:t>
            </a:r>
            <a:endParaRPr sz="2200" dirty="0">
              <a:latin typeface="Trebuchet MS"/>
              <a:cs typeface="Trebuchet MS"/>
            </a:endParaRPr>
          </a:p>
          <a:p>
            <a:pPr marL="355781" indent="-343689">
              <a:spcBef>
                <a:spcPts val="531"/>
              </a:spcBef>
              <a:buChar char="•"/>
              <a:tabLst>
                <a:tab pos="355781" algn="l"/>
                <a:tab pos="356418" algn="l"/>
              </a:tabLst>
            </a:pPr>
            <a:r>
              <a:rPr sz="2200" spc="-5" dirty="0">
                <a:latin typeface="Trebuchet MS"/>
                <a:cs typeface="Trebuchet MS"/>
              </a:rPr>
              <a:t>Önerilen düzey 25 mEq/l dir.</a:t>
            </a:r>
            <a:endParaRPr sz="2200" dirty="0">
              <a:latin typeface="Trebuchet MS"/>
              <a:cs typeface="Trebuchet MS"/>
            </a:endParaRPr>
          </a:p>
          <a:p>
            <a:pPr marL="355781" marR="5092" indent="-343689">
              <a:spcBef>
                <a:spcPts val="521"/>
              </a:spcBef>
              <a:buChar char="•"/>
              <a:tabLst>
                <a:tab pos="355781" algn="l"/>
                <a:tab pos="356418" algn="l"/>
                <a:tab pos="1268466" algn="l"/>
                <a:tab pos="2488561" algn="l"/>
                <a:tab pos="3778030" algn="l"/>
                <a:tab pos="4221642" algn="l"/>
                <a:tab pos="5495836" algn="l"/>
                <a:tab pos="6911961" algn="l"/>
              </a:tabLst>
            </a:pPr>
            <a:r>
              <a:rPr sz="2200" spc="-5" dirty="0">
                <a:latin typeface="Trebuchet MS"/>
                <a:cs typeface="Trebuchet MS"/>
              </a:rPr>
              <a:t>Ay</a:t>
            </a:r>
            <a:r>
              <a:rPr sz="2200" dirty="0">
                <a:latin typeface="Trebuchet MS"/>
                <a:cs typeface="Trebuchet MS"/>
              </a:rPr>
              <a:t>r</a:t>
            </a:r>
            <a:r>
              <a:rPr sz="2200" spc="-5" dirty="0">
                <a:latin typeface="Trebuchet MS"/>
                <a:cs typeface="Trebuchet MS"/>
              </a:rPr>
              <a:t>ıc</a:t>
            </a:r>
            <a:r>
              <a:rPr sz="2200" dirty="0">
                <a:latin typeface="Trebuchet MS"/>
                <a:cs typeface="Trebuchet MS"/>
              </a:rPr>
              <a:t>a	</a:t>
            </a:r>
            <a:r>
              <a:rPr sz="2200" spc="-5" dirty="0">
                <a:latin typeface="Trebuchet MS"/>
                <a:cs typeface="Trebuchet MS"/>
              </a:rPr>
              <a:t>kalsiyu</a:t>
            </a:r>
            <a:r>
              <a:rPr sz="2200" dirty="0">
                <a:latin typeface="Trebuchet MS"/>
                <a:cs typeface="Trebuchet MS"/>
              </a:rPr>
              <a:t>m	</a:t>
            </a:r>
            <a:r>
              <a:rPr sz="2200" spc="-5" dirty="0">
                <a:latin typeface="Trebuchet MS"/>
                <a:cs typeface="Trebuchet MS"/>
              </a:rPr>
              <a:t>düzeyler</a:t>
            </a:r>
            <a:r>
              <a:rPr sz="2200" dirty="0">
                <a:latin typeface="Trebuchet MS"/>
                <a:cs typeface="Trebuchet MS"/>
              </a:rPr>
              <a:t>i	</a:t>
            </a:r>
            <a:r>
              <a:rPr sz="2200" spc="-5" dirty="0">
                <a:latin typeface="Trebuchet MS"/>
                <a:cs typeface="Trebuchet MS"/>
              </a:rPr>
              <a:t>d</a:t>
            </a:r>
            <a:r>
              <a:rPr sz="2200" dirty="0">
                <a:latin typeface="Trebuchet MS"/>
                <a:cs typeface="Trebuchet MS"/>
              </a:rPr>
              <a:t>e	</a:t>
            </a:r>
            <a:r>
              <a:rPr sz="2200" spc="-5" dirty="0">
                <a:latin typeface="Trebuchet MS"/>
                <a:cs typeface="Trebuchet MS"/>
              </a:rPr>
              <a:t>dengeni</a:t>
            </a:r>
            <a:r>
              <a:rPr sz="2200" dirty="0">
                <a:latin typeface="Trebuchet MS"/>
                <a:cs typeface="Trebuchet MS"/>
              </a:rPr>
              <a:t>n	</a:t>
            </a:r>
            <a:r>
              <a:rPr sz="2200" spc="-5" dirty="0">
                <a:latin typeface="Trebuchet MS"/>
                <a:cs typeface="Trebuchet MS"/>
              </a:rPr>
              <a:t>korunma</a:t>
            </a:r>
            <a:r>
              <a:rPr sz="2200" spc="30" dirty="0">
                <a:latin typeface="Trebuchet MS"/>
                <a:cs typeface="Trebuchet MS"/>
              </a:rPr>
              <a:t>s</a:t>
            </a:r>
            <a:r>
              <a:rPr sz="2200" dirty="0">
                <a:latin typeface="Trebuchet MS"/>
                <a:cs typeface="Trebuchet MS"/>
              </a:rPr>
              <a:t>ı	</a:t>
            </a:r>
            <a:r>
              <a:rPr sz="2200" spc="-10" dirty="0">
                <a:latin typeface="Trebuchet MS"/>
                <a:cs typeface="Trebuchet MS"/>
              </a:rPr>
              <a:t>a</a:t>
            </a:r>
            <a:r>
              <a:rPr sz="2200" spc="-5" dirty="0">
                <a:latin typeface="Trebuchet MS"/>
                <a:cs typeface="Trebuchet MS"/>
              </a:rPr>
              <a:t>çısın</a:t>
            </a:r>
            <a:r>
              <a:rPr sz="2200" spc="-15" dirty="0">
                <a:latin typeface="Trebuchet MS"/>
                <a:cs typeface="Trebuchet MS"/>
              </a:rPr>
              <a:t>d</a:t>
            </a:r>
            <a:r>
              <a:rPr sz="2200" spc="-5" dirty="0">
                <a:latin typeface="Trebuchet MS"/>
                <a:cs typeface="Trebuchet MS"/>
              </a:rPr>
              <a:t>an  önemli olup hipokalsemi </a:t>
            </a:r>
            <a:r>
              <a:rPr sz="2200" dirty="0">
                <a:latin typeface="Trebuchet MS"/>
                <a:cs typeface="Trebuchet MS"/>
              </a:rPr>
              <a:t>ve </a:t>
            </a:r>
            <a:r>
              <a:rPr sz="2200" spc="-5" dirty="0">
                <a:latin typeface="Trebuchet MS"/>
                <a:cs typeface="Trebuchet MS"/>
              </a:rPr>
              <a:t>hiperkalsemiden</a:t>
            </a:r>
            <a:r>
              <a:rPr sz="2200" spc="-1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kaçınılmalıdır.</a:t>
            </a:r>
            <a:endParaRPr sz="2200" dirty="0">
              <a:latin typeface="Trebuchet MS"/>
              <a:cs typeface="Trebuchet MS"/>
            </a:endParaRPr>
          </a:p>
          <a:p>
            <a:pPr marL="355781" indent="-343689">
              <a:spcBef>
                <a:spcPts val="521"/>
              </a:spcBef>
              <a:buChar char="•"/>
              <a:tabLst>
                <a:tab pos="355781" algn="l"/>
                <a:tab pos="356418" algn="l"/>
              </a:tabLst>
            </a:pPr>
            <a:r>
              <a:rPr sz="2200" spc="-5" dirty="0">
                <a:latin typeface="Trebuchet MS"/>
                <a:cs typeface="Trebuchet MS"/>
              </a:rPr>
              <a:t>Vitamin </a:t>
            </a:r>
            <a:r>
              <a:rPr sz="2200" dirty="0">
                <a:latin typeface="Trebuchet MS"/>
                <a:cs typeface="Trebuchet MS"/>
              </a:rPr>
              <a:t>D </a:t>
            </a:r>
            <a:r>
              <a:rPr sz="2200" spc="-5" dirty="0">
                <a:latin typeface="Arial"/>
                <a:cs typeface="Arial"/>
              </a:rPr>
              <a:t>plasentada </a:t>
            </a:r>
            <a:r>
              <a:rPr sz="2200" spc="-5" dirty="0">
                <a:latin typeface="Trebuchet MS"/>
                <a:cs typeface="Trebuchet MS"/>
              </a:rPr>
              <a:t>aktif hale </a:t>
            </a:r>
            <a:r>
              <a:rPr sz="2200" dirty="0">
                <a:latin typeface="Trebuchet MS"/>
                <a:cs typeface="Trebuchet MS"/>
              </a:rPr>
              <a:t>çev</a:t>
            </a:r>
            <a:r>
              <a:rPr sz="2200" dirty="0">
                <a:latin typeface="Arial"/>
                <a:cs typeface="Arial"/>
              </a:rPr>
              <a:t>rilmeye </a:t>
            </a:r>
            <a:r>
              <a:rPr sz="2200" spc="-10" dirty="0">
                <a:latin typeface="Trebuchet MS"/>
                <a:cs typeface="Trebuchet MS"/>
              </a:rPr>
              <a:t>başladığı</a:t>
            </a:r>
            <a:r>
              <a:rPr sz="2200" spc="5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Arial"/>
                <a:cs typeface="Arial"/>
              </a:rPr>
              <a:t>zaman</a:t>
            </a:r>
            <a:endParaRPr sz="2200" dirty="0">
              <a:latin typeface="Arial"/>
              <a:cs typeface="Arial"/>
            </a:endParaRPr>
          </a:p>
          <a:p>
            <a:pPr marL="356418"/>
            <a:r>
              <a:rPr sz="2200" spc="-5" dirty="0">
                <a:latin typeface="Trebuchet MS"/>
                <a:cs typeface="Trebuchet MS"/>
              </a:rPr>
              <a:t>PTH, Ca ve </a:t>
            </a:r>
            <a:r>
              <a:rPr sz="2200" dirty="0">
                <a:latin typeface="Trebuchet MS"/>
                <a:cs typeface="Trebuchet MS"/>
              </a:rPr>
              <a:t>P </a:t>
            </a:r>
            <a:r>
              <a:rPr sz="2200" spc="-5" dirty="0">
                <a:latin typeface="Trebuchet MS"/>
                <a:cs typeface="Trebuchet MS"/>
              </a:rPr>
              <a:t>seviyeleri </a:t>
            </a:r>
            <a:r>
              <a:rPr sz="2200" spc="-10" dirty="0" err="1">
                <a:latin typeface="Trebuchet MS"/>
                <a:cs typeface="Trebuchet MS"/>
              </a:rPr>
              <a:t>yakından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5" dirty="0" err="1" smtClean="0">
                <a:latin typeface="Trebuchet MS"/>
                <a:cs typeface="Trebuchet MS"/>
              </a:rPr>
              <a:t>izlenme</a:t>
            </a:r>
            <a:r>
              <a:rPr lang="tr-TR" sz="2200" spc="-5" dirty="0" err="1" smtClean="0">
                <a:latin typeface="Trebuchet MS"/>
                <a:cs typeface="Trebuchet MS"/>
              </a:rPr>
              <a:t>lidir</a:t>
            </a:r>
            <a:r>
              <a:rPr lang="tr-TR" sz="2200" spc="-5" dirty="0" smtClean="0">
                <a:latin typeface="Trebuchet MS"/>
                <a:cs typeface="Trebuchet MS"/>
              </a:rPr>
              <a:t>.</a:t>
            </a: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01479"/>
            <a:ext cx="8229600" cy="689320"/>
          </a:xfrm>
          <a:prstGeom prst="rect">
            <a:avLst/>
          </a:prstGeom>
        </p:spPr>
        <p:txBody>
          <a:bodyPr vert="horz" wrap="square" lIns="0" tIns="12093" rIns="0" bIns="0" rtlCol="0">
            <a:spAutoFit/>
          </a:bodyPr>
          <a:lstStyle/>
          <a:p>
            <a:pPr marL="12729">
              <a:spcBef>
                <a:spcPts val="95"/>
              </a:spcBef>
            </a:pPr>
            <a:r>
              <a:rPr spc="-5" dirty="0"/>
              <a:t>HEMODİYALİZDE GEBELİK</a:t>
            </a:r>
            <a:r>
              <a:rPr spc="-10" dirty="0"/>
              <a:t> </a:t>
            </a:r>
            <a:r>
              <a:rPr spc="-5" dirty="0"/>
              <a:t>TAKİBİ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3702" y="1287625"/>
            <a:ext cx="8093331" cy="3098824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355781" marR="5728" indent="-343689" algn="just">
              <a:spcBef>
                <a:spcPts val="100"/>
              </a:spcBef>
              <a:buChar char="•"/>
              <a:tabLst>
                <a:tab pos="356418" algn="l"/>
              </a:tabLst>
            </a:pPr>
            <a:r>
              <a:rPr sz="2400" spc="-5" dirty="0">
                <a:latin typeface="Trebuchet MS"/>
                <a:cs typeface="Trebuchet MS"/>
              </a:rPr>
              <a:t>Gebelikte </a:t>
            </a:r>
            <a:r>
              <a:rPr sz="2400" spc="-5" dirty="0">
                <a:latin typeface="Arial"/>
                <a:cs typeface="Arial"/>
              </a:rPr>
              <a:t>sık </a:t>
            </a:r>
            <a:r>
              <a:rPr sz="2400" spc="-5" dirty="0">
                <a:latin typeface="Trebuchet MS"/>
                <a:cs typeface="Trebuchet MS"/>
              </a:rPr>
              <a:t>di</a:t>
            </a:r>
            <a:r>
              <a:rPr sz="2400" spc="-5" dirty="0">
                <a:latin typeface="Arial"/>
                <a:cs typeface="Arial"/>
              </a:rPr>
              <a:t>y</a:t>
            </a:r>
            <a:r>
              <a:rPr sz="2400" spc="-5" dirty="0">
                <a:latin typeface="Trebuchet MS"/>
                <a:cs typeface="Trebuchet MS"/>
              </a:rPr>
              <a:t>aliz </a:t>
            </a:r>
            <a:r>
              <a:rPr sz="2400" dirty="0">
                <a:latin typeface="Arial"/>
                <a:cs typeface="Arial"/>
              </a:rPr>
              <a:t>uygulamasına </a:t>
            </a:r>
            <a:r>
              <a:rPr sz="2400" dirty="0">
                <a:latin typeface="Trebuchet MS"/>
                <a:cs typeface="Trebuchet MS"/>
              </a:rPr>
              <a:t>bağlı hipokalemi </a:t>
            </a:r>
            <a:r>
              <a:rPr sz="2400" dirty="0">
                <a:latin typeface="Arial"/>
                <a:cs typeface="Arial"/>
              </a:rPr>
              <a:t>için  </a:t>
            </a:r>
            <a:r>
              <a:rPr sz="2400" spc="-5" dirty="0">
                <a:latin typeface="Arial"/>
                <a:cs typeface="Arial"/>
              </a:rPr>
              <a:t>önlem </a:t>
            </a:r>
            <a:r>
              <a:rPr sz="2400" dirty="0">
                <a:latin typeface="Arial"/>
                <a:cs typeface="Arial"/>
              </a:rPr>
              <a:t>alınması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gerekebilir</a:t>
            </a:r>
            <a:r>
              <a:rPr sz="2400" spc="-5" dirty="0">
                <a:latin typeface="Trebuchet MS"/>
                <a:cs typeface="Trebuchet MS"/>
              </a:rPr>
              <a:t>.</a:t>
            </a:r>
            <a:endParaRPr sz="2400" dirty="0">
              <a:latin typeface="Trebuchet MS"/>
              <a:cs typeface="Trebuchet MS"/>
            </a:endParaRPr>
          </a:p>
          <a:p>
            <a:pPr marL="356418" marR="5092" indent="-344325" algn="just">
              <a:spcBef>
                <a:spcPts val="561"/>
              </a:spcBef>
              <a:buChar char="•"/>
              <a:tabLst>
                <a:tab pos="356418" algn="l"/>
              </a:tabLst>
            </a:pPr>
            <a:r>
              <a:rPr sz="2400" spc="-5" dirty="0">
                <a:latin typeface="Trebuchet MS"/>
                <a:cs typeface="Trebuchet MS"/>
              </a:rPr>
              <a:t>1g/kg/gün </a:t>
            </a:r>
            <a:r>
              <a:rPr sz="2400" dirty="0">
                <a:latin typeface="Trebuchet MS"/>
                <a:cs typeface="Trebuchet MS"/>
              </a:rPr>
              <a:t>olan protein alımına, fetal </a:t>
            </a:r>
            <a:r>
              <a:rPr sz="2400" spc="-5" dirty="0">
                <a:latin typeface="Trebuchet MS"/>
                <a:cs typeface="Trebuchet MS"/>
              </a:rPr>
              <a:t>gelişimin  </a:t>
            </a:r>
            <a:r>
              <a:rPr sz="2400" dirty="0">
                <a:latin typeface="Trebuchet MS"/>
                <a:cs typeface="Trebuchet MS"/>
              </a:rPr>
              <a:t>sağlanması </a:t>
            </a:r>
            <a:r>
              <a:rPr sz="2400" spc="-5" dirty="0">
                <a:latin typeface="Trebuchet MS"/>
                <a:cs typeface="Trebuchet MS"/>
              </a:rPr>
              <a:t>amacıyla </a:t>
            </a:r>
            <a:r>
              <a:rPr sz="2400" dirty="0">
                <a:latin typeface="Trebuchet MS"/>
                <a:cs typeface="Trebuchet MS"/>
              </a:rPr>
              <a:t>günlük </a:t>
            </a:r>
            <a:r>
              <a:rPr sz="2400" spc="-5" dirty="0">
                <a:latin typeface="Trebuchet MS"/>
                <a:cs typeface="Trebuchet MS"/>
              </a:rPr>
              <a:t>20 </a:t>
            </a:r>
            <a:r>
              <a:rPr sz="2400" dirty="0">
                <a:latin typeface="Trebuchet MS"/>
                <a:cs typeface="Trebuchet MS"/>
              </a:rPr>
              <a:t>g </a:t>
            </a:r>
            <a:r>
              <a:rPr sz="2400" spc="-5" dirty="0">
                <a:latin typeface="Trebuchet MS"/>
                <a:cs typeface="Trebuchet MS"/>
              </a:rPr>
              <a:t>ek </a:t>
            </a:r>
            <a:r>
              <a:rPr sz="2400" dirty="0">
                <a:latin typeface="Trebuchet MS"/>
                <a:cs typeface="Trebuchet MS"/>
              </a:rPr>
              <a:t>alım</a:t>
            </a:r>
            <a:r>
              <a:rPr sz="2400" spc="3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öneril</a:t>
            </a:r>
            <a:r>
              <a:rPr sz="2400" spc="-5" dirty="0">
                <a:latin typeface="Arial"/>
                <a:cs typeface="Arial"/>
              </a:rPr>
              <a:t>mektedir</a:t>
            </a:r>
            <a:r>
              <a:rPr sz="2400" spc="-5" dirty="0">
                <a:latin typeface="Trebuchet MS"/>
                <a:cs typeface="Trebuchet MS"/>
              </a:rPr>
              <a:t>.</a:t>
            </a:r>
            <a:endParaRPr sz="2400" dirty="0">
              <a:latin typeface="Trebuchet MS"/>
              <a:cs typeface="Trebuchet MS"/>
            </a:endParaRPr>
          </a:p>
          <a:p>
            <a:pPr marL="355781" marR="5092" indent="-343689" algn="just">
              <a:spcBef>
                <a:spcPts val="571"/>
              </a:spcBef>
              <a:buChar char="•"/>
              <a:tabLst>
                <a:tab pos="356418" algn="l"/>
              </a:tabLst>
            </a:pPr>
            <a:r>
              <a:rPr sz="2400" spc="-5" dirty="0">
                <a:latin typeface="Trebuchet MS"/>
                <a:cs typeface="Trebuchet MS"/>
              </a:rPr>
              <a:t>Ayrıca </a:t>
            </a:r>
            <a:r>
              <a:rPr sz="2400" dirty="0">
                <a:latin typeface="Trebuchet MS"/>
                <a:cs typeface="Trebuchet MS"/>
              </a:rPr>
              <a:t>yapılan bazı </a:t>
            </a:r>
            <a:r>
              <a:rPr sz="2400" spc="-5" dirty="0">
                <a:latin typeface="Trebuchet MS"/>
                <a:cs typeface="Trebuchet MS"/>
              </a:rPr>
              <a:t>çalışmalarda </a:t>
            </a:r>
            <a:r>
              <a:rPr sz="2400" dirty="0">
                <a:latin typeface="Trebuchet MS"/>
                <a:cs typeface="Trebuchet MS"/>
              </a:rPr>
              <a:t>pozitif </a:t>
            </a:r>
            <a:r>
              <a:rPr sz="2400" spc="-5" dirty="0">
                <a:latin typeface="Trebuchet MS"/>
                <a:cs typeface="Trebuchet MS"/>
              </a:rPr>
              <a:t>nitrojen  </a:t>
            </a:r>
            <a:r>
              <a:rPr sz="2400" dirty="0">
                <a:latin typeface="Trebuchet MS"/>
                <a:cs typeface="Trebuchet MS"/>
              </a:rPr>
              <a:t>dengesinin sağlanması ve fetal </a:t>
            </a:r>
            <a:r>
              <a:rPr sz="2400" spc="-5" dirty="0">
                <a:latin typeface="Trebuchet MS"/>
                <a:cs typeface="Trebuchet MS"/>
              </a:rPr>
              <a:t>gelişimin </a:t>
            </a:r>
            <a:r>
              <a:rPr sz="2400" dirty="0">
                <a:latin typeface="Trebuchet MS"/>
                <a:cs typeface="Trebuchet MS"/>
              </a:rPr>
              <a:t>sağlanması  </a:t>
            </a:r>
            <a:r>
              <a:rPr sz="2400" spc="-5" dirty="0">
                <a:latin typeface="Trebuchet MS"/>
                <a:cs typeface="Trebuchet MS"/>
              </a:rPr>
              <a:t>amacıyla </a:t>
            </a:r>
            <a:r>
              <a:rPr sz="2400" dirty="0">
                <a:latin typeface="Trebuchet MS"/>
                <a:cs typeface="Trebuchet MS"/>
              </a:rPr>
              <a:t>günlük </a:t>
            </a:r>
            <a:r>
              <a:rPr sz="2400" spc="-5" dirty="0">
                <a:latin typeface="Trebuchet MS"/>
                <a:cs typeface="Trebuchet MS"/>
              </a:rPr>
              <a:t>1,4-1,8 </a:t>
            </a:r>
            <a:r>
              <a:rPr sz="2400" dirty="0">
                <a:latin typeface="Trebuchet MS"/>
                <a:cs typeface="Trebuchet MS"/>
              </a:rPr>
              <a:t>g/kg oranında protein alımı  </a:t>
            </a:r>
            <a:r>
              <a:rPr sz="2400" spc="-5" dirty="0">
                <a:latin typeface="Trebuchet MS"/>
                <a:cs typeface="Trebuchet MS"/>
              </a:rPr>
              <a:t>önerilmiştir.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Yuvarlatılmış Dikdörtgen"/>
          <p:cNvSpPr/>
          <p:nvPr/>
        </p:nvSpPr>
        <p:spPr>
          <a:xfrm>
            <a:off x="179512" y="5013176"/>
            <a:ext cx="712879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27 Yuvarlatılmış Dikdörtgen"/>
          <p:cNvSpPr/>
          <p:nvPr/>
        </p:nvSpPr>
        <p:spPr>
          <a:xfrm>
            <a:off x="179512" y="3861048"/>
            <a:ext cx="712879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26 Yuvarlatılmış Dikdörtgen"/>
          <p:cNvSpPr/>
          <p:nvPr/>
        </p:nvSpPr>
        <p:spPr>
          <a:xfrm>
            <a:off x="179512" y="2780928"/>
            <a:ext cx="748883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tr-TR" dirty="0" smtClean="0"/>
              <a:t>İLAÇLARIN VE DİYETİN DÜZENLENMESİ</a:t>
            </a:r>
            <a:endParaRPr lang="tr-TR" dirty="0"/>
          </a:p>
        </p:txBody>
      </p:sp>
      <p:sp>
        <p:nvSpPr>
          <p:cNvPr id="22" name="Dikdörtgen 21"/>
          <p:cNvSpPr/>
          <p:nvPr/>
        </p:nvSpPr>
        <p:spPr>
          <a:xfrm>
            <a:off x="251520" y="4077072"/>
            <a:ext cx="658732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435985" algn="l"/>
              </a:tabLst>
            </a:pPr>
            <a:r>
              <a:rPr lang="tr-TR" b="1" spc="-125" dirty="0">
                <a:latin typeface="Arial"/>
                <a:cs typeface="Arial"/>
              </a:rPr>
              <a:t>Ayrıca</a:t>
            </a:r>
            <a:r>
              <a:rPr lang="tr-TR" b="1" spc="-105" dirty="0">
                <a:latin typeface="Arial"/>
                <a:cs typeface="Arial"/>
              </a:rPr>
              <a:t> </a:t>
            </a:r>
            <a:r>
              <a:rPr lang="tr-TR" b="1" spc="-160" dirty="0">
                <a:latin typeface="Arial"/>
                <a:cs typeface="Arial"/>
              </a:rPr>
              <a:t>suda</a:t>
            </a:r>
            <a:r>
              <a:rPr lang="tr-TR" b="1" spc="-55" dirty="0">
                <a:latin typeface="Arial"/>
                <a:cs typeface="Arial"/>
              </a:rPr>
              <a:t> </a:t>
            </a:r>
            <a:r>
              <a:rPr lang="tr-TR" b="1" spc="-120" dirty="0">
                <a:latin typeface="Arial"/>
                <a:cs typeface="Arial"/>
              </a:rPr>
              <a:t>eriyen</a:t>
            </a:r>
            <a:r>
              <a:rPr lang="tr-TR" b="1" spc="-65" dirty="0">
                <a:latin typeface="Arial"/>
                <a:cs typeface="Arial"/>
              </a:rPr>
              <a:t> </a:t>
            </a:r>
            <a:r>
              <a:rPr lang="tr-TR" b="1" spc="-100" dirty="0" smtClean="0">
                <a:latin typeface="Arial"/>
                <a:cs typeface="Arial"/>
              </a:rPr>
              <a:t>vitaminler</a:t>
            </a:r>
            <a:r>
              <a:rPr lang="tr-TR" b="1" spc="-100" dirty="0">
                <a:latin typeface="Arial"/>
                <a:cs typeface="Arial"/>
              </a:rPr>
              <a:t> </a:t>
            </a:r>
            <a:r>
              <a:rPr lang="tr-TR" b="1" spc="-100" dirty="0" smtClean="0">
                <a:latin typeface="Arial"/>
                <a:cs typeface="Arial"/>
              </a:rPr>
              <a:t>ile </a:t>
            </a:r>
            <a:r>
              <a:rPr lang="tr-TR" b="1" spc="-170" dirty="0" smtClean="0">
                <a:latin typeface="Arial"/>
                <a:cs typeface="Arial"/>
              </a:rPr>
              <a:t>çinko</a:t>
            </a:r>
            <a:r>
              <a:rPr lang="tr-TR" b="1" spc="-70" dirty="0" smtClean="0">
                <a:latin typeface="Arial"/>
                <a:cs typeface="Arial"/>
              </a:rPr>
              <a:t> </a:t>
            </a:r>
            <a:r>
              <a:rPr lang="tr-TR" b="1" spc="-135" dirty="0">
                <a:latin typeface="Arial"/>
                <a:cs typeface="Arial"/>
              </a:rPr>
              <a:t>desteği</a:t>
            </a:r>
            <a:r>
              <a:rPr lang="tr-TR" b="1" spc="-80" dirty="0">
                <a:latin typeface="Arial"/>
                <a:cs typeface="Arial"/>
              </a:rPr>
              <a:t> </a:t>
            </a:r>
            <a:r>
              <a:rPr lang="tr-TR" b="1" spc="-160" dirty="0">
                <a:latin typeface="Arial"/>
                <a:cs typeface="Arial"/>
              </a:rPr>
              <a:t>de</a:t>
            </a:r>
            <a:r>
              <a:rPr lang="tr-TR" b="1" spc="-30" dirty="0">
                <a:latin typeface="Arial"/>
                <a:cs typeface="Arial"/>
              </a:rPr>
              <a:t> </a:t>
            </a:r>
            <a:r>
              <a:rPr lang="tr-TR" b="1" spc="-100" dirty="0">
                <a:latin typeface="Arial"/>
                <a:cs typeface="Arial"/>
              </a:rPr>
              <a:t>sağlanmalıdır.</a:t>
            </a:r>
            <a:endParaRPr lang="tr-TR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tr-TR" sz="2800" dirty="0">
              <a:latin typeface="Arial"/>
              <a:cs typeface="Arial"/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179512" y="5085184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tabLst>
                <a:tab pos="4177029" algn="l"/>
                <a:tab pos="5344795" algn="l"/>
              </a:tabLst>
            </a:pPr>
            <a:r>
              <a:rPr lang="tr-TR" b="1" spc="-175" dirty="0">
                <a:latin typeface="Arial"/>
                <a:cs typeface="Arial"/>
              </a:rPr>
              <a:t>G</a:t>
            </a:r>
            <a:r>
              <a:rPr lang="tr-TR" b="1" spc="-160" dirty="0">
                <a:latin typeface="Arial"/>
                <a:cs typeface="Arial"/>
              </a:rPr>
              <a:t>ün</a:t>
            </a:r>
            <a:r>
              <a:rPr lang="tr-TR" b="1" spc="-65" dirty="0">
                <a:latin typeface="Arial"/>
                <a:cs typeface="Arial"/>
              </a:rPr>
              <a:t>l</a:t>
            </a:r>
            <a:r>
              <a:rPr lang="tr-TR" b="1" spc="-130" dirty="0">
                <a:latin typeface="Arial"/>
                <a:cs typeface="Arial"/>
              </a:rPr>
              <a:t>ü</a:t>
            </a:r>
            <a:r>
              <a:rPr lang="tr-TR" b="1" spc="-160" dirty="0">
                <a:latin typeface="Arial"/>
                <a:cs typeface="Arial"/>
              </a:rPr>
              <a:t>k</a:t>
            </a:r>
            <a:r>
              <a:rPr lang="tr-TR" b="1" spc="-130" dirty="0">
                <a:latin typeface="Arial"/>
                <a:cs typeface="Arial"/>
              </a:rPr>
              <a:t> </a:t>
            </a:r>
            <a:r>
              <a:rPr lang="tr-TR" b="1" spc="-105" dirty="0">
                <a:latin typeface="Arial"/>
                <a:cs typeface="Arial"/>
              </a:rPr>
              <a:t>k</a:t>
            </a:r>
            <a:r>
              <a:rPr lang="tr-TR" b="1" spc="-120" dirty="0">
                <a:latin typeface="Arial"/>
                <a:cs typeface="Arial"/>
              </a:rPr>
              <a:t>a</a:t>
            </a:r>
            <a:r>
              <a:rPr lang="tr-TR" b="1" spc="-65" dirty="0">
                <a:latin typeface="Arial"/>
                <a:cs typeface="Arial"/>
              </a:rPr>
              <a:t>l</a:t>
            </a:r>
            <a:r>
              <a:rPr lang="tr-TR" b="1" spc="-130" dirty="0">
                <a:latin typeface="Arial"/>
                <a:cs typeface="Arial"/>
              </a:rPr>
              <a:t>o</a:t>
            </a:r>
            <a:r>
              <a:rPr lang="tr-TR" b="1" spc="-150" dirty="0">
                <a:latin typeface="Arial"/>
                <a:cs typeface="Arial"/>
              </a:rPr>
              <a:t>r</a:t>
            </a:r>
            <a:r>
              <a:rPr lang="tr-TR" b="1" spc="-35" dirty="0">
                <a:latin typeface="Arial"/>
                <a:cs typeface="Arial"/>
              </a:rPr>
              <a:t>i</a:t>
            </a:r>
            <a:r>
              <a:rPr lang="tr-TR" b="1" spc="-55" dirty="0">
                <a:latin typeface="Arial"/>
                <a:cs typeface="Arial"/>
              </a:rPr>
              <a:t> </a:t>
            </a:r>
            <a:r>
              <a:rPr lang="tr-TR" b="1" spc="-65" dirty="0">
                <a:latin typeface="Arial"/>
                <a:cs typeface="Arial"/>
              </a:rPr>
              <a:t>a</a:t>
            </a:r>
            <a:r>
              <a:rPr lang="tr-TR" b="1" spc="-55" dirty="0">
                <a:latin typeface="Arial"/>
                <a:cs typeface="Arial"/>
              </a:rPr>
              <a:t>lı</a:t>
            </a:r>
            <a:r>
              <a:rPr lang="tr-TR" b="1" spc="-155" dirty="0">
                <a:latin typeface="Arial"/>
                <a:cs typeface="Arial"/>
              </a:rPr>
              <a:t>m</a:t>
            </a:r>
            <a:r>
              <a:rPr lang="tr-TR" b="1" spc="-35" dirty="0">
                <a:latin typeface="Arial"/>
                <a:cs typeface="Arial"/>
              </a:rPr>
              <a:t>ı</a:t>
            </a:r>
            <a:r>
              <a:rPr lang="tr-TR" b="1" spc="-55" dirty="0">
                <a:latin typeface="Arial"/>
                <a:cs typeface="Arial"/>
              </a:rPr>
              <a:t> </a:t>
            </a:r>
            <a:r>
              <a:rPr lang="tr-TR" b="1" spc="-45" dirty="0">
                <a:latin typeface="Arial"/>
                <a:cs typeface="Arial"/>
              </a:rPr>
              <a:t>3</a:t>
            </a:r>
            <a:r>
              <a:rPr lang="tr-TR" b="1" spc="-50" dirty="0">
                <a:latin typeface="Arial"/>
                <a:cs typeface="Arial"/>
              </a:rPr>
              <a:t>0</a:t>
            </a:r>
            <a:r>
              <a:rPr lang="tr-TR" b="1" spc="-30" dirty="0">
                <a:latin typeface="Arial"/>
                <a:cs typeface="Arial"/>
              </a:rPr>
              <a:t>-</a:t>
            </a:r>
            <a:r>
              <a:rPr lang="tr-TR" b="1" spc="-45" dirty="0">
                <a:latin typeface="Arial"/>
                <a:cs typeface="Arial"/>
              </a:rPr>
              <a:t>3</a:t>
            </a:r>
            <a:r>
              <a:rPr lang="tr-TR" b="1" spc="-50" dirty="0">
                <a:latin typeface="Arial"/>
                <a:cs typeface="Arial"/>
              </a:rPr>
              <a:t>5</a:t>
            </a:r>
            <a:r>
              <a:rPr lang="tr-TR" b="1" spc="-75" dirty="0">
                <a:latin typeface="Arial"/>
                <a:cs typeface="Arial"/>
              </a:rPr>
              <a:t> </a:t>
            </a:r>
            <a:r>
              <a:rPr lang="tr-TR" b="1" spc="-240" dirty="0" err="1">
                <a:latin typeface="Arial"/>
                <a:cs typeface="Arial"/>
              </a:rPr>
              <a:t>k</a:t>
            </a:r>
            <a:r>
              <a:rPr lang="tr-TR" b="1" spc="-229" dirty="0" err="1">
                <a:latin typeface="Arial"/>
                <a:cs typeface="Arial"/>
              </a:rPr>
              <a:t>c</a:t>
            </a:r>
            <a:r>
              <a:rPr lang="tr-TR" b="1" spc="-65" dirty="0" err="1">
                <a:latin typeface="Arial"/>
                <a:cs typeface="Arial"/>
              </a:rPr>
              <a:t>a</a:t>
            </a:r>
            <a:r>
              <a:rPr lang="tr-TR" b="1" spc="-35" dirty="0" err="1">
                <a:latin typeface="Arial"/>
                <a:cs typeface="Arial"/>
              </a:rPr>
              <a:t>l</a:t>
            </a:r>
            <a:r>
              <a:rPr lang="tr-TR" b="1" spc="-60" dirty="0">
                <a:latin typeface="Arial"/>
                <a:cs typeface="Arial"/>
              </a:rPr>
              <a:t> </a:t>
            </a:r>
            <a:r>
              <a:rPr lang="tr-TR" b="1" spc="185" dirty="0">
                <a:latin typeface="Arial"/>
                <a:cs typeface="Arial"/>
              </a:rPr>
              <a:t>/</a:t>
            </a:r>
            <a:r>
              <a:rPr lang="tr-TR" b="1" spc="-35" dirty="0">
                <a:latin typeface="Arial"/>
                <a:cs typeface="Arial"/>
              </a:rPr>
              <a:t> </a:t>
            </a:r>
            <a:r>
              <a:rPr lang="tr-TR" b="1" spc="-165" dirty="0">
                <a:latin typeface="Arial"/>
                <a:cs typeface="Arial"/>
              </a:rPr>
              <a:t>kg</a:t>
            </a:r>
            <a:r>
              <a:rPr lang="tr-TR" b="1" spc="-25" dirty="0">
                <a:latin typeface="Arial"/>
                <a:cs typeface="Arial"/>
              </a:rPr>
              <a:t> </a:t>
            </a:r>
            <a:r>
              <a:rPr lang="tr-TR" b="1" spc="-35" dirty="0" smtClean="0">
                <a:latin typeface="Arial"/>
                <a:cs typeface="Arial"/>
              </a:rPr>
              <a:t>,</a:t>
            </a:r>
            <a:r>
              <a:rPr lang="tr-TR" b="1" spc="-260" dirty="0" smtClean="0">
                <a:latin typeface="Arial"/>
                <a:cs typeface="Arial"/>
              </a:rPr>
              <a:t>s</a:t>
            </a:r>
            <a:r>
              <a:rPr lang="tr-TR" b="1" spc="-30" dirty="0" smtClean="0">
                <a:latin typeface="Arial"/>
                <a:cs typeface="Arial"/>
              </a:rPr>
              <a:t>ı</a:t>
            </a:r>
            <a:r>
              <a:rPr lang="tr-TR" b="1" spc="-45" dirty="0" smtClean="0">
                <a:latin typeface="Arial"/>
                <a:cs typeface="Arial"/>
              </a:rPr>
              <a:t>v</a:t>
            </a:r>
            <a:r>
              <a:rPr lang="tr-TR" b="1" spc="-35" dirty="0" smtClean="0">
                <a:latin typeface="Arial"/>
                <a:cs typeface="Arial"/>
              </a:rPr>
              <a:t>ı</a:t>
            </a:r>
            <a:r>
              <a:rPr lang="tr-TR" b="1" spc="-55" dirty="0" smtClean="0">
                <a:latin typeface="Arial"/>
                <a:cs typeface="Arial"/>
              </a:rPr>
              <a:t> </a:t>
            </a:r>
            <a:r>
              <a:rPr lang="tr-TR" b="1" spc="-65" dirty="0" smtClean="0">
                <a:latin typeface="Arial"/>
                <a:cs typeface="Arial"/>
              </a:rPr>
              <a:t>a</a:t>
            </a:r>
            <a:r>
              <a:rPr lang="tr-TR" b="1" spc="-55" dirty="0" smtClean="0">
                <a:latin typeface="Arial"/>
                <a:cs typeface="Arial"/>
              </a:rPr>
              <a:t>lı</a:t>
            </a:r>
            <a:r>
              <a:rPr lang="tr-TR" b="1" spc="-155" dirty="0" smtClean="0">
                <a:latin typeface="Arial"/>
                <a:cs typeface="Arial"/>
              </a:rPr>
              <a:t>m</a:t>
            </a:r>
            <a:r>
              <a:rPr lang="tr-TR" b="1" spc="-35" dirty="0" smtClean="0">
                <a:latin typeface="Arial"/>
                <a:cs typeface="Arial"/>
              </a:rPr>
              <a:t>ı </a:t>
            </a:r>
            <a:r>
              <a:rPr lang="tr-TR" b="1" spc="-45" dirty="0" smtClean="0">
                <a:latin typeface="Arial"/>
                <a:cs typeface="Arial"/>
              </a:rPr>
              <a:t>750</a:t>
            </a:r>
            <a:r>
              <a:rPr lang="tr-TR" b="1" spc="-30" dirty="0" smtClean="0">
                <a:latin typeface="Arial"/>
                <a:cs typeface="Arial"/>
              </a:rPr>
              <a:t>-</a:t>
            </a:r>
            <a:r>
              <a:rPr lang="tr-TR" b="1" spc="-45" dirty="0" smtClean="0">
                <a:latin typeface="Arial"/>
                <a:cs typeface="Arial"/>
              </a:rPr>
              <a:t>150</a:t>
            </a:r>
            <a:r>
              <a:rPr lang="tr-TR" b="1" spc="-50" dirty="0" smtClean="0">
                <a:latin typeface="Arial"/>
                <a:cs typeface="Arial"/>
              </a:rPr>
              <a:t>0</a:t>
            </a:r>
            <a:r>
              <a:rPr lang="tr-TR" b="1" spc="-145" dirty="0" smtClean="0">
                <a:latin typeface="Arial"/>
                <a:cs typeface="Arial"/>
              </a:rPr>
              <a:t> </a:t>
            </a:r>
            <a:r>
              <a:rPr lang="tr-TR" b="1" spc="-340" dirty="0" smtClean="0">
                <a:latin typeface="Arial"/>
                <a:cs typeface="Arial"/>
              </a:rPr>
              <a:t>m l  </a:t>
            </a:r>
            <a:r>
              <a:rPr lang="tr-TR" b="1" spc="-160" dirty="0" smtClean="0">
                <a:latin typeface="Arial"/>
                <a:cs typeface="Arial"/>
              </a:rPr>
              <a:t>gü</a:t>
            </a:r>
            <a:r>
              <a:rPr lang="tr-TR" b="1" spc="-165" dirty="0" smtClean="0">
                <a:latin typeface="Arial"/>
                <a:cs typeface="Arial"/>
              </a:rPr>
              <a:t>n</a:t>
            </a:r>
            <a:r>
              <a:rPr lang="tr-TR" b="1" spc="-50" dirty="0" smtClean="0">
                <a:latin typeface="Arial"/>
                <a:cs typeface="Arial"/>
              </a:rPr>
              <a:t> </a:t>
            </a:r>
            <a:r>
              <a:rPr lang="tr-TR" b="1" spc="-160" dirty="0">
                <a:latin typeface="Arial"/>
                <a:cs typeface="Arial"/>
              </a:rPr>
              <a:t>o</a:t>
            </a:r>
            <a:r>
              <a:rPr lang="tr-TR" b="1" spc="-55" dirty="0">
                <a:latin typeface="Arial"/>
                <a:cs typeface="Arial"/>
              </a:rPr>
              <a:t>l</a:t>
            </a:r>
            <a:r>
              <a:rPr lang="tr-TR" b="1" spc="-165" dirty="0">
                <a:latin typeface="Arial"/>
                <a:cs typeface="Arial"/>
              </a:rPr>
              <a:t>m</a:t>
            </a:r>
            <a:r>
              <a:rPr lang="tr-TR" b="1" spc="-65" dirty="0">
                <a:latin typeface="Arial"/>
                <a:cs typeface="Arial"/>
              </a:rPr>
              <a:t>a</a:t>
            </a:r>
            <a:r>
              <a:rPr lang="tr-TR" b="1" spc="-60" dirty="0">
                <a:latin typeface="Arial"/>
                <a:cs typeface="Arial"/>
              </a:rPr>
              <a:t>lı</a:t>
            </a:r>
            <a:r>
              <a:rPr lang="tr-TR" b="1" spc="-114" dirty="0">
                <a:latin typeface="Arial"/>
                <a:cs typeface="Arial"/>
              </a:rPr>
              <a:t>d</a:t>
            </a:r>
            <a:r>
              <a:rPr lang="tr-TR" b="1" spc="-80" dirty="0">
                <a:latin typeface="Arial"/>
                <a:cs typeface="Arial"/>
              </a:rPr>
              <a:t>ı</a:t>
            </a:r>
            <a:r>
              <a:rPr lang="tr-TR" b="1" spc="-200" dirty="0">
                <a:latin typeface="Arial"/>
                <a:cs typeface="Arial"/>
              </a:rPr>
              <a:t>r</a:t>
            </a:r>
            <a:r>
              <a:rPr lang="tr-TR" b="1" spc="-35" dirty="0">
                <a:latin typeface="Arial"/>
                <a:cs typeface="Arial"/>
              </a:rPr>
              <a:t>.</a:t>
            </a:r>
            <a:endParaRPr lang="tr-TR" dirty="0">
              <a:latin typeface="Arial"/>
              <a:cs typeface="Arial"/>
            </a:endParaRPr>
          </a:p>
        </p:txBody>
      </p:sp>
      <p:sp>
        <p:nvSpPr>
          <p:cNvPr id="26" name="25 Yuvarlatılmış Dikdörtgen"/>
          <p:cNvSpPr/>
          <p:nvPr/>
        </p:nvSpPr>
        <p:spPr>
          <a:xfrm>
            <a:off x="179512" y="1628800"/>
            <a:ext cx="7344816" cy="108012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79512" y="1700808"/>
            <a:ext cx="7488832" cy="2023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2295"/>
              </a:lnSpc>
              <a:spcBef>
                <a:spcPts val="115"/>
              </a:spcBef>
            </a:pPr>
            <a:r>
              <a:rPr lang="tr-TR" b="1" spc="-130" dirty="0">
                <a:latin typeface="Arial"/>
                <a:cs typeface="Arial"/>
              </a:rPr>
              <a:t>Başarılı</a:t>
            </a:r>
            <a:r>
              <a:rPr lang="tr-TR" b="1" spc="-90" dirty="0">
                <a:latin typeface="Arial"/>
                <a:cs typeface="Arial"/>
              </a:rPr>
              <a:t> </a:t>
            </a:r>
            <a:r>
              <a:rPr lang="tr-TR" b="1" spc="-120" dirty="0">
                <a:latin typeface="Arial"/>
                <a:cs typeface="Arial"/>
              </a:rPr>
              <a:t>bir</a:t>
            </a:r>
            <a:r>
              <a:rPr lang="tr-TR" b="1" spc="-35" dirty="0">
                <a:latin typeface="Arial"/>
                <a:cs typeface="Arial"/>
              </a:rPr>
              <a:t> </a:t>
            </a:r>
            <a:r>
              <a:rPr lang="tr-TR" b="1" spc="-125" dirty="0">
                <a:latin typeface="Arial"/>
                <a:cs typeface="Arial"/>
              </a:rPr>
              <a:t>gebelik</a:t>
            </a:r>
            <a:r>
              <a:rPr lang="tr-TR" b="1" spc="-75" dirty="0">
                <a:latin typeface="Arial"/>
                <a:cs typeface="Arial"/>
              </a:rPr>
              <a:t> </a:t>
            </a:r>
            <a:r>
              <a:rPr lang="tr-TR" b="1" spc="-135" dirty="0">
                <a:latin typeface="Arial"/>
                <a:cs typeface="Arial"/>
              </a:rPr>
              <a:t>için</a:t>
            </a:r>
            <a:r>
              <a:rPr lang="tr-TR" b="1" spc="-40" dirty="0">
                <a:latin typeface="Arial"/>
                <a:cs typeface="Arial"/>
              </a:rPr>
              <a:t> </a:t>
            </a:r>
            <a:r>
              <a:rPr lang="tr-TR" b="1" spc="-160" dirty="0">
                <a:latin typeface="Arial"/>
                <a:cs typeface="Arial"/>
              </a:rPr>
              <a:t>beslenme</a:t>
            </a:r>
            <a:r>
              <a:rPr lang="tr-TR" b="1" spc="-100" dirty="0">
                <a:latin typeface="Arial"/>
                <a:cs typeface="Arial"/>
              </a:rPr>
              <a:t> </a:t>
            </a:r>
            <a:r>
              <a:rPr lang="tr-TR" b="1" spc="-75" dirty="0">
                <a:latin typeface="Arial"/>
                <a:cs typeface="Arial"/>
              </a:rPr>
              <a:t>ile</a:t>
            </a:r>
            <a:r>
              <a:rPr lang="tr-TR" b="1" spc="-45" dirty="0">
                <a:latin typeface="Arial"/>
                <a:cs typeface="Arial"/>
              </a:rPr>
              <a:t> </a:t>
            </a:r>
            <a:r>
              <a:rPr lang="tr-TR" b="1" spc="-55" dirty="0">
                <a:latin typeface="Arial"/>
                <a:cs typeface="Arial"/>
              </a:rPr>
              <a:t>ilgili</a:t>
            </a:r>
            <a:r>
              <a:rPr lang="tr-TR" b="1" spc="-45" dirty="0">
                <a:latin typeface="Arial"/>
                <a:cs typeface="Arial"/>
              </a:rPr>
              <a:t> </a:t>
            </a:r>
            <a:r>
              <a:rPr lang="tr-TR" b="1" spc="-145" dirty="0">
                <a:latin typeface="Arial"/>
                <a:cs typeface="Arial"/>
              </a:rPr>
              <a:t>hususlara</a:t>
            </a:r>
            <a:r>
              <a:rPr lang="tr-TR" b="1" spc="-130" dirty="0">
                <a:latin typeface="Arial"/>
                <a:cs typeface="Arial"/>
              </a:rPr>
              <a:t> </a:t>
            </a:r>
            <a:r>
              <a:rPr lang="tr-TR" b="1" spc="-114" dirty="0">
                <a:latin typeface="Arial"/>
                <a:cs typeface="Arial"/>
              </a:rPr>
              <a:t>dikkat</a:t>
            </a:r>
            <a:r>
              <a:rPr lang="tr-TR" b="1" spc="-45" dirty="0">
                <a:latin typeface="Arial"/>
                <a:cs typeface="Arial"/>
              </a:rPr>
              <a:t> </a:t>
            </a:r>
            <a:r>
              <a:rPr lang="tr-TR" b="1" spc="-130" dirty="0">
                <a:latin typeface="Arial"/>
                <a:cs typeface="Arial"/>
              </a:rPr>
              <a:t>edilmesi</a:t>
            </a:r>
            <a:r>
              <a:rPr lang="tr-TR" b="1" spc="-70" dirty="0">
                <a:latin typeface="Arial"/>
                <a:cs typeface="Arial"/>
              </a:rPr>
              <a:t> </a:t>
            </a:r>
            <a:r>
              <a:rPr lang="tr-TR" b="1" spc="-120" dirty="0">
                <a:latin typeface="Arial"/>
                <a:cs typeface="Arial"/>
              </a:rPr>
              <a:t>önemlidir,</a:t>
            </a:r>
            <a:r>
              <a:rPr lang="tr-TR" b="1" spc="-114" dirty="0">
                <a:latin typeface="Arial"/>
                <a:cs typeface="Arial"/>
              </a:rPr>
              <a:t> </a:t>
            </a:r>
            <a:r>
              <a:rPr lang="tr-TR" b="1" spc="-190" dirty="0">
                <a:latin typeface="Arial"/>
                <a:cs typeface="Arial"/>
              </a:rPr>
              <a:t>çünkü</a:t>
            </a:r>
            <a:r>
              <a:rPr lang="tr-TR" b="1" spc="-65" dirty="0">
                <a:latin typeface="Arial"/>
                <a:cs typeface="Arial"/>
              </a:rPr>
              <a:t> </a:t>
            </a:r>
            <a:r>
              <a:rPr lang="tr-TR" b="1" spc="-285" dirty="0">
                <a:latin typeface="Arial"/>
                <a:cs typeface="Arial"/>
              </a:rPr>
              <a:t>SDBY</a:t>
            </a:r>
            <a:r>
              <a:rPr lang="tr-TR" b="1" spc="-55" dirty="0">
                <a:latin typeface="Arial"/>
                <a:cs typeface="Arial"/>
              </a:rPr>
              <a:t> </a:t>
            </a:r>
            <a:r>
              <a:rPr lang="tr-TR" b="1" spc="-105" dirty="0" smtClean="0">
                <a:latin typeface="Arial"/>
                <a:cs typeface="Arial"/>
              </a:rPr>
              <a:t>olan </a:t>
            </a:r>
            <a:r>
              <a:rPr lang="tr-TR" b="1" spc="-160" dirty="0" smtClean="0">
                <a:latin typeface="Arial"/>
                <a:cs typeface="Arial"/>
              </a:rPr>
              <a:t>h</a:t>
            </a:r>
            <a:r>
              <a:rPr lang="tr-TR" b="1" spc="-65" dirty="0" smtClean="0">
                <a:latin typeface="Arial"/>
                <a:cs typeface="Arial"/>
              </a:rPr>
              <a:t>a</a:t>
            </a:r>
            <a:r>
              <a:rPr lang="tr-TR" b="1" spc="-260" dirty="0" smtClean="0">
                <a:latin typeface="Arial"/>
                <a:cs typeface="Arial"/>
              </a:rPr>
              <a:t>s</a:t>
            </a:r>
            <a:r>
              <a:rPr lang="tr-TR" b="1" spc="-70" dirty="0" smtClean="0">
                <a:latin typeface="Arial"/>
                <a:cs typeface="Arial"/>
              </a:rPr>
              <a:t>tal</a:t>
            </a:r>
            <a:r>
              <a:rPr lang="tr-TR" b="1" spc="-110" dirty="0" smtClean="0">
                <a:latin typeface="Arial"/>
                <a:cs typeface="Arial"/>
              </a:rPr>
              <a:t>a</a:t>
            </a:r>
            <a:r>
              <a:rPr lang="tr-TR" b="1" spc="-150" dirty="0" smtClean="0">
                <a:latin typeface="Arial"/>
                <a:cs typeface="Arial"/>
              </a:rPr>
              <a:t>r</a:t>
            </a:r>
            <a:r>
              <a:rPr lang="tr-TR" b="1" spc="-100" dirty="0" smtClean="0">
                <a:latin typeface="Arial"/>
                <a:cs typeface="Arial"/>
              </a:rPr>
              <a:t>ın</a:t>
            </a:r>
            <a:r>
              <a:rPr lang="tr-TR" b="1" spc="-95" dirty="0" smtClean="0">
                <a:latin typeface="Arial"/>
                <a:cs typeface="Arial"/>
              </a:rPr>
              <a:t> </a:t>
            </a:r>
            <a:r>
              <a:rPr lang="tr-TR" b="1" spc="-160" dirty="0" smtClean="0">
                <a:latin typeface="Arial"/>
                <a:cs typeface="Arial"/>
              </a:rPr>
              <a:t>g</a:t>
            </a:r>
            <a:r>
              <a:rPr lang="tr-TR" b="1" spc="-155" dirty="0" smtClean="0">
                <a:latin typeface="Arial"/>
                <a:cs typeface="Arial"/>
              </a:rPr>
              <a:t>e</a:t>
            </a:r>
            <a:r>
              <a:rPr lang="tr-TR" b="1" spc="-165" dirty="0" smtClean="0">
                <a:latin typeface="Arial"/>
                <a:cs typeface="Arial"/>
              </a:rPr>
              <a:t>b</a:t>
            </a:r>
            <a:r>
              <a:rPr lang="tr-TR" b="1" spc="-110" dirty="0" smtClean="0">
                <a:latin typeface="Arial"/>
                <a:cs typeface="Arial"/>
              </a:rPr>
              <a:t>elikle</a:t>
            </a:r>
            <a:r>
              <a:rPr lang="tr-TR" b="1" spc="-85" dirty="0" smtClean="0">
                <a:latin typeface="Arial"/>
                <a:cs typeface="Arial"/>
              </a:rPr>
              <a:t>r</a:t>
            </a:r>
            <a:r>
              <a:rPr lang="tr-TR" b="1" spc="-65" dirty="0" smtClean="0">
                <a:latin typeface="Arial"/>
                <a:cs typeface="Arial"/>
              </a:rPr>
              <a:t>i</a:t>
            </a:r>
            <a:r>
              <a:rPr lang="tr-TR" b="1" spc="-130" dirty="0" smtClean="0">
                <a:latin typeface="Arial"/>
                <a:cs typeface="Arial"/>
              </a:rPr>
              <a:t>n</a:t>
            </a:r>
            <a:r>
              <a:rPr lang="tr-TR" b="1" spc="-180" dirty="0" smtClean="0">
                <a:latin typeface="Arial"/>
                <a:cs typeface="Arial"/>
              </a:rPr>
              <a:t>d</a:t>
            </a:r>
            <a:r>
              <a:rPr lang="tr-TR" b="1" spc="-160" dirty="0" smtClean="0">
                <a:latin typeface="Arial"/>
                <a:cs typeface="Arial"/>
              </a:rPr>
              <a:t>e</a:t>
            </a:r>
            <a:r>
              <a:rPr lang="tr-TR" b="1" spc="-145" dirty="0" smtClean="0">
                <a:latin typeface="Arial"/>
                <a:cs typeface="Arial"/>
              </a:rPr>
              <a:t> </a:t>
            </a:r>
            <a:r>
              <a:rPr lang="tr-TR" b="1" spc="-190" dirty="0" err="1" smtClean="0">
                <a:latin typeface="Arial"/>
                <a:cs typeface="Arial"/>
              </a:rPr>
              <a:t>m</a:t>
            </a:r>
            <a:r>
              <a:rPr lang="tr-TR" b="1" spc="-65" dirty="0" err="1" smtClean="0">
                <a:latin typeface="Arial"/>
                <a:cs typeface="Arial"/>
              </a:rPr>
              <a:t>al</a:t>
            </a:r>
            <a:r>
              <a:rPr lang="tr-TR" b="1" spc="-130" dirty="0" err="1" smtClean="0">
                <a:latin typeface="Arial"/>
                <a:cs typeface="Arial"/>
              </a:rPr>
              <a:t>n</a:t>
            </a:r>
            <a:r>
              <a:rPr lang="tr-TR" b="1" spc="-160" dirty="0" err="1" smtClean="0">
                <a:latin typeface="Arial"/>
                <a:cs typeface="Arial"/>
              </a:rPr>
              <a:t>ü</a:t>
            </a:r>
            <a:r>
              <a:rPr lang="tr-TR" b="1" spc="-145" dirty="0" err="1" smtClean="0">
                <a:latin typeface="Arial"/>
                <a:cs typeface="Arial"/>
              </a:rPr>
              <a:t>t</a:t>
            </a:r>
            <a:r>
              <a:rPr lang="tr-TR" b="1" spc="-155" dirty="0" err="1" smtClean="0">
                <a:latin typeface="Arial"/>
                <a:cs typeface="Arial"/>
              </a:rPr>
              <a:t>r</a:t>
            </a:r>
            <a:r>
              <a:rPr lang="tr-TR" b="1" spc="-105" dirty="0" err="1" smtClean="0">
                <a:latin typeface="Arial"/>
                <a:cs typeface="Arial"/>
              </a:rPr>
              <a:t>i</a:t>
            </a:r>
            <a:r>
              <a:rPr lang="tr-TR" b="1" spc="-195" dirty="0" err="1" smtClean="0">
                <a:latin typeface="Arial"/>
                <a:cs typeface="Arial"/>
              </a:rPr>
              <a:t>s</a:t>
            </a:r>
            <a:r>
              <a:rPr lang="tr-TR" b="1" spc="-65" dirty="0" err="1" smtClean="0">
                <a:latin typeface="Arial"/>
                <a:cs typeface="Arial"/>
              </a:rPr>
              <a:t>y</a:t>
            </a:r>
            <a:r>
              <a:rPr lang="tr-TR" b="1" spc="-160" dirty="0" err="1" smtClean="0">
                <a:latin typeface="Arial"/>
                <a:cs typeface="Arial"/>
              </a:rPr>
              <a:t>o</a:t>
            </a:r>
            <a:r>
              <a:rPr lang="tr-TR" b="1" spc="-165" dirty="0" err="1" smtClean="0">
                <a:latin typeface="Arial"/>
                <a:cs typeface="Arial"/>
              </a:rPr>
              <a:t>n</a:t>
            </a:r>
            <a:r>
              <a:rPr lang="tr-TR" b="1" spc="-155" dirty="0" smtClean="0">
                <a:latin typeface="Arial"/>
                <a:cs typeface="Arial"/>
              </a:rPr>
              <a:t> </a:t>
            </a:r>
            <a:r>
              <a:rPr lang="tr-TR" b="1" spc="-45" dirty="0" smtClean="0">
                <a:latin typeface="Arial"/>
                <a:cs typeface="Arial"/>
              </a:rPr>
              <a:t>y</a:t>
            </a:r>
            <a:r>
              <a:rPr lang="tr-TR" b="1" spc="-65" dirty="0" smtClean="0">
                <a:latin typeface="Arial"/>
                <a:cs typeface="Arial"/>
              </a:rPr>
              <a:t>a</a:t>
            </a:r>
            <a:r>
              <a:rPr lang="tr-TR" b="1" spc="-45" dirty="0" smtClean="0">
                <a:latin typeface="Arial"/>
                <a:cs typeface="Arial"/>
              </a:rPr>
              <a:t>y</a:t>
            </a:r>
            <a:r>
              <a:rPr lang="tr-TR" b="1" spc="-160" dirty="0" smtClean="0">
                <a:latin typeface="Arial"/>
                <a:cs typeface="Arial"/>
              </a:rPr>
              <a:t>g</a:t>
            </a:r>
            <a:r>
              <a:rPr lang="tr-TR" b="1" spc="-65" dirty="0" smtClean="0">
                <a:latin typeface="Arial"/>
                <a:cs typeface="Arial"/>
              </a:rPr>
              <a:t>ı</a:t>
            </a:r>
            <a:r>
              <a:rPr lang="tr-TR" b="1" spc="-130" dirty="0" smtClean="0">
                <a:latin typeface="Arial"/>
                <a:cs typeface="Arial"/>
              </a:rPr>
              <a:t>n</a:t>
            </a:r>
            <a:r>
              <a:rPr lang="tr-TR" b="1" spc="-160" dirty="0" smtClean="0">
                <a:latin typeface="Arial"/>
                <a:cs typeface="Arial"/>
              </a:rPr>
              <a:t>d</a:t>
            </a:r>
            <a:r>
              <a:rPr lang="tr-TR" b="1" spc="-100" dirty="0" smtClean="0">
                <a:latin typeface="Arial"/>
                <a:cs typeface="Arial"/>
              </a:rPr>
              <a:t>ır.</a:t>
            </a:r>
          </a:p>
          <a:p>
            <a:pPr marL="12700">
              <a:lnSpc>
                <a:spcPts val="2295"/>
              </a:lnSpc>
              <a:spcBef>
                <a:spcPts val="115"/>
              </a:spcBef>
            </a:pPr>
            <a:endParaRPr lang="tr-TR" dirty="0">
              <a:latin typeface="Arial"/>
              <a:cs typeface="Arial"/>
            </a:endParaRPr>
          </a:p>
          <a:p>
            <a:pPr marL="12700">
              <a:lnSpc>
                <a:spcPts val="2295"/>
              </a:lnSpc>
            </a:pPr>
            <a:endParaRPr lang="tr-TR" dirty="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r>
              <a:rPr lang="tr-TR" sz="1600" b="1" spc="-190" dirty="0">
                <a:latin typeface="Arial"/>
                <a:cs typeface="Arial"/>
              </a:rPr>
              <a:t>Fetüsün</a:t>
            </a:r>
            <a:r>
              <a:rPr lang="tr-TR" sz="1600" b="1" spc="-95" dirty="0">
                <a:latin typeface="Arial"/>
                <a:cs typeface="Arial"/>
              </a:rPr>
              <a:t> </a:t>
            </a:r>
            <a:r>
              <a:rPr lang="tr-TR" sz="1600" b="1" spc="-150" dirty="0">
                <a:latin typeface="Arial"/>
                <a:cs typeface="Arial"/>
              </a:rPr>
              <a:t>büyümesi</a:t>
            </a:r>
            <a:r>
              <a:rPr lang="tr-TR" sz="1600" b="1" spc="-120" dirty="0">
                <a:latin typeface="Arial"/>
                <a:cs typeface="Arial"/>
              </a:rPr>
              <a:t> </a:t>
            </a:r>
            <a:r>
              <a:rPr lang="tr-TR" sz="1600" b="1" spc="-110" dirty="0">
                <a:latin typeface="Arial"/>
                <a:cs typeface="Arial"/>
              </a:rPr>
              <a:t>ve</a:t>
            </a:r>
            <a:r>
              <a:rPr lang="tr-TR" sz="1600" b="1" spc="-30" dirty="0">
                <a:latin typeface="Arial"/>
                <a:cs typeface="Arial"/>
              </a:rPr>
              <a:t> </a:t>
            </a:r>
            <a:r>
              <a:rPr lang="tr-TR" sz="1600" b="1" spc="-145" dirty="0">
                <a:latin typeface="Arial"/>
                <a:cs typeface="Arial"/>
              </a:rPr>
              <a:t>gelişmesi</a:t>
            </a:r>
            <a:r>
              <a:rPr lang="tr-TR" sz="1600" b="1" spc="-120" dirty="0">
                <a:latin typeface="Arial"/>
                <a:cs typeface="Arial"/>
              </a:rPr>
              <a:t> </a:t>
            </a:r>
            <a:r>
              <a:rPr lang="tr-TR" sz="1600" b="1" spc="-135" dirty="0">
                <a:latin typeface="Arial"/>
                <a:cs typeface="Arial"/>
              </a:rPr>
              <a:t>için</a:t>
            </a:r>
            <a:r>
              <a:rPr lang="tr-TR" sz="1600" b="1" spc="-40" dirty="0">
                <a:latin typeface="Arial"/>
                <a:cs typeface="Arial"/>
              </a:rPr>
              <a:t> </a:t>
            </a:r>
            <a:r>
              <a:rPr lang="tr-TR" sz="1600" b="1" spc="-130" dirty="0">
                <a:latin typeface="Arial"/>
                <a:cs typeface="Arial"/>
              </a:rPr>
              <a:t>annenin</a:t>
            </a:r>
            <a:r>
              <a:rPr lang="tr-TR" sz="1600" b="1" spc="-65" dirty="0">
                <a:latin typeface="Arial"/>
                <a:cs typeface="Arial"/>
              </a:rPr>
              <a:t> </a:t>
            </a:r>
            <a:r>
              <a:rPr lang="tr-TR" sz="1600" b="1" spc="-100" dirty="0">
                <a:latin typeface="Arial"/>
                <a:cs typeface="Arial"/>
              </a:rPr>
              <a:t>yeterli</a:t>
            </a:r>
            <a:r>
              <a:rPr lang="tr-TR" sz="1600" b="1" spc="-70" dirty="0">
                <a:latin typeface="Arial"/>
                <a:cs typeface="Arial"/>
              </a:rPr>
              <a:t> </a:t>
            </a:r>
            <a:r>
              <a:rPr lang="tr-TR" sz="1600" b="1" spc="-140" dirty="0">
                <a:latin typeface="Arial"/>
                <a:cs typeface="Arial"/>
              </a:rPr>
              <a:t>protein</a:t>
            </a:r>
            <a:r>
              <a:rPr lang="tr-TR" sz="1600" b="1" spc="-90" dirty="0">
                <a:latin typeface="Arial"/>
                <a:cs typeface="Arial"/>
              </a:rPr>
              <a:t> </a:t>
            </a:r>
            <a:r>
              <a:rPr lang="tr-TR" sz="1600" b="1" spc="-40" dirty="0">
                <a:latin typeface="Arial"/>
                <a:cs typeface="Arial"/>
              </a:rPr>
              <a:t>(1</a:t>
            </a:r>
            <a:r>
              <a:rPr lang="tr-TR" sz="1600" b="1" spc="-45" dirty="0">
                <a:latin typeface="Arial"/>
                <a:cs typeface="Arial"/>
              </a:rPr>
              <a:t> </a:t>
            </a:r>
            <a:r>
              <a:rPr lang="tr-TR" sz="1600" b="1" spc="-75" dirty="0">
                <a:latin typeface="Arial"/>
                <a:cs typeface="Arial"/>
              </a:rPr>
              <a:t>g/kg/gün</a:t>
            </a:r>
            <a:r>
              <a:rPr lang="tr-TR" sz="1600" b="1" spc="-95" dirty="0">
                <a:latin typeface="Arial"/>
                <a:cs typeface="Arial"/>
              </a:rPr>
              <a:t> </a:t>
            </a:r>
            <a:r>
              <a:rPr lang="tr-TR" sz="1600" b="1" spc="180" dirty="0">
                <a:latin typeface="Arial"/>
                <a:cs typeface="Arial"/>
              </a:rPr>
              <a:t>+</a:t>
            </a:r>
            <a:r>
              <a:rPr lang="tr-TR" sz="1600" b="1" spc="-15" dirty="0">
                <a:latin typeface="Arial"/>
                <a:cs typeface="Arial"/>
              </a:rPr>
              <a:t> </a:t>
            </a:r>
            <a:r>
              <a:rPr lang="tr-TR" sz="1600" b="1" spc="-45" dirty="0">
                <a:latin typeface="Arial"/>
                <a:cs typeface="Arial"/>
              </a:rPr>
              <a:t>20 </a:t>
            </a:r>
            <a:r>
              <a:rPr lang="tr-TR" sz="1600" b="1" spc="-85" dirty="0">
                <a:latin typeface="Arial"/>
                <a:cs typeface="Arial"/>
              </a:rPr>
              <a:t>g/gün)</a:t>
            </a:r>
            <a:r>
              <a:rPr lang="tr-TR" sz="1600" b="1" spc="-90" dirty="0">
                <a:latin typeface="Arial"/>
                <a:cs typeface="Arial"/>
              </a:rPr>
              <a:t> </a:t>
            </a:r>
            <a:r>
              <a:rPr lang="tr-TR" sz="1600" b="1" spc="-110" dirty="0">
                <a:latin typeface="Arial"/>
                <a:cs typeface="Arial"/>
              </a:rPr>
              <a:t>ve</a:t>
            </a:r>
            <a:r>
              <a:rPr lang="tr-TR" sz="1600" b="1" spc="-30" dirty="0">
                <a:latin typeface="Arial"/>
                <a:cs typeface="Arial"/>
              </a:rPr>
              <a:t> </a:t>
            </a:r>
            <a:r>
              <a:rPr lang="tr-TR" sz="1600" b="1" spc="-100" dirty="0">
                <a:latin typeface="Arial"/>
                <a:cs typeface="Arial"/>
              </a:rPr>
              <a:t>kalori </a:t>
            </a:r>
            <a:r>
              <a:rPr lang="tr-TR" sz="1600" b="1" spc="-570" dirty="0">
                <a:latin typeface="Arial"/>
                <a:cs typeface="Arial"/>
              </a:rPr>
              <a:t> </a:t>
            </a:r>
            <a:r>
              <a:rPr lang="tr-TR" sz="1600" b="1" spc="-80" dirty="0">
                <a:latin typeface="Arial"/>
                <a:cs typeface="Arial"/>
              </a:rPr>
              <a:t>alınımı</a:t>
            </a:r>
            <a:r>
              <a:rPr lang="tr-TR" sz="1600" b="1" spc="-105" dirty="0">
                <a:latin typeface="Arial"/>
                <a:cs typeface="Arial"/>
              </a:rPr>
              <a:t> </a:t>
            </a:r>
            <a:r>
              <a:rPr lang="tr-TR" sz="1600" b="1" spc="-100" dirty="0">
                <a:latin typeface="Arial"/>
                <a:cs typeface="Arial"/>
              </a:rPr>
              <a:t>sağlanmalıdır.</a:t>
            </a:r>
            <a:endParaRPr lang="tr-TR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tr-TR" sz="16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04" y="980728"/>
            <a:ext cx="8964488" cy="68407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6828" y="98888"/>
            <a:ext cx="5868829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0" dirty="0"/>
              <a:t>İLAÇLARIN</a:t>
            </a:r>
            <a:r>
              <a:rPr sz="3200" spc="-65" dirty="0"/>
              <a:t> </a:t>
            </a:r>
            <a:r>
              <a:rPr sz="3200" spc="-10" dirty="0"/>
              <a:t>VE </a:t>
            </a:r>
            <a:r>
              <a:rPr sz="3200" spc="-15" dirty="0"/>
              <a:t>DİYETİN</a:t>
            </a:r>
            <a:r>
              <a:rPr sz="3200" spc="40" dirty="0"/>
              <a:t> </a:t>
            </a:r>
            <a:r>
              <a:rPr sz="3200" spc="-10" dirty="0"/>
              <a:t>DÜZENLENMESİ</a:t>
            </a:r>
            <a:endParaRPr sz="3200"/>
          </a:p>
        </p:txBody>
      </p:sp>
      <p:grpSp>
        <p:nvGrpSpPr>
          <p:cNvPr id="5" name="object 2"/>
          <p:cNvGrpSpPr/>
          <p:nvPr/>
        </p:nvGrpSpPr>
        <p:grpSpPr>
          <a:xfrm>
            <a:off x="390373" y="1401180"/>
            <a:ext cx="8961353" cy="2042886"/>
            <a:chOff x="-37623" y="218476"/>
            <a:chExt cx="11948470" cy="2042886"/>
          </a:xfrm>
        </p:grpSpPr>
        <p:sp>
          <p:nvSpPr>
            <p:cNvPr id="6" name="object 3"/>
            <p:cNvSpPr/>
            <p:nvPr/>
          </p:nvSpPr>
          <p:spPr>
            <a:xfrm>
              <a:off x="-37623" y="218476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11497030" y="0"/>
                  </a:moveTo>
                  <a:lnTo>
                    <a:pt x="162242" y="0"/>
                  </a:lnTo>
                  <a:lnTo>
                    <a:pt x="119109" y="5796"/>
                  </a:lnTo>
                  <a:lnTo>
                    <a:pt x="80352" y="22154"/>
                  </a:lnTo>
                  <a:lnTo>
                    <a:pt x="47517" y="47529"/>
                  </a:lnTo>
                  <a:lnTo>
                    <a:pt x="22149" y="80376"/>
                  </a:lnTo>
                  <a:lnTo>
                    <a:pt x="5794" y="119150"/>
                  </a:lnTo>
                  <a:lnTo>
                    <a:pt x="0" y="162305"/>
                  </a:lnTo>
                  <a:lnTo>
                    <a:pt x="0" y="811275"/>
                  </a:lnTo>
                  <a:lnTo>
                    <a:pt x="5794" y="854377"/>
                  </a:lnTo>
                  <a:lnTo>
                    <a:pt x="22149" y="893115"/>
                  </a:lnTo>
                  <a:lnTo>
                    <a:pt x="47517" y="925941"/>
                  </a:lnTo>
                  <a:lnTo>
                    <a:pt x="80352" y="951305"/>
                  </a:lnTo>
                  <a:lnTo>
                    <a:pt x="119109" y="967659"/>
                  </a:lnTo>
                  <a:lnTo>
                    <a:pt x="162242" y="973454"/>
                  </a:lnTo>
                  <a:lnTo>
                    <a:pt x="11497030" y="973454"/>
                  </a:lnTo>
                  <a:lnTo>
                    <a:pt x="11540132" y="967659"/>
                  </a:lnTo>
                  <a:lnTo>
                    <a:pt x="11578870" y="951305"/>
                  </a:lnTo>
                  <a:lnTo>
                    <a:pt x="11611695" y="925941"/>
                  </a:lnTo>
                  <a:lnTo>
                    <a:pt x="11637059" y="893115"/>
                  </a:lnTo>
                  <a:lnTo>
                    <a:pt x="11653414" y="854377"/>
                  </a:lnTo>
                  <a:lnTo>
                    <a:pt x="11659209" y="811275"/>
                  </a:lnTo>
                  <a:lnTo>
                    <a:pt x="11659209" y="162305"/>
                  </a:lnTo>
                  <a:lnTo>
                    <a:pt x="11653414" y="119150"/>
                  </a:lnTo>
                  <a:lnTo>
                    <a:pt x="11637059" y="80376"/>
                  </a:lnTo>
                  <a:lnTo>
                    <a:pt x="11611695" y="47529"/>
                  </a:lnTo>
                  <a:lnTo>
                    <a:pt x="11578870" y="22154"/>
                  </a:lnTo>
                  <a:lnTo>
                    <a:pt x="11540132" y="5796"/>
                  </a:lnTo>
                  <a:lnTo>
                    <a:pt x="11497030" y="0"/>
                  </a:lnTo>
                  <a:close/>
                </a:path>
              </a:pathLst>
            </a:custGeom>
            <a:solidFill>
              <a:srgbClr val="8AB9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0" y="162305"/>
                  </a:moveTo>
                  <a:lnTo>
                    <a:pt x="5794" y="119150"/>
                  </a:lnTo>
                  <a:lnTo>
                    <a:pt x="22149" y="80376"/>
                  </a:lnTo>
                  <a:lnTo>
                    <a:pt x="47517" y="47529"/>
                  </a:lnTo>
                  <a:lnTo>
                    <a:pt x="80352" y="22154"/>
                  </a:lnTo>
                  <a:lnTo>
                    <a:pt x="119109" y="5796"/>
                  </a:lnTo>
                  <a:lnTo>
                    <a:pt x="162242" y="0"/>
                  </a:lnTo>
                  <a:lnTo>
                    <a:pt x="11497030" y="0"/>
                  </a:lnTo>
                  <a:lnTo>
                    <a:pt x="11540132" y="5796"/>
                  </a:lnTo>
                  <a:lnTo>
                    <a:pt x="11578870" y="22154"/>
                  </a:lnTo>
                  <a:lnTo>
                    <a:pt x="11611695" y="47529"/>
                  </a:lnTo>
                  <a:lnTo>
                    <a:pt x="11637059" y="80376"/>
                  </a:lnTo>
                  <a:lnTo>
                    <a:pt x="11653414" y="119150"/>
                  </a:lnTo>
                  <a:lnTo>
                    <a:pt x="11659209" y="162305"/>
                  </a:lnTo>
                  <a:lnTo>
                    <a:pt x="11659209" y="811275"/>
                  </a:lnTo>
                  <a:lnTo>
                    <a:pt x="11653414" y="854377"/>
                  </a:lnTo>
                  <a:lnTo>
                    <a:pt x="11637059" y="893115"/>
                  </a:lnTo>
                  <a:lnTo>
                    <a:pt x="11611695" y="925941"/>
                  </a:lnTo>
                  <a:lnTo>
                    <a:pt x="11578870" y="951305"/>
                  </a:lnTo>
                  <a:lnTo>
                    <a:pt x="11540132" y="967659"/>
                  </a:lnTo>
                  <a:lnTo>
                    <a:pt x="11497030" y="973454"/>
                  </a:lnTo>
                  <a:lnTo>
                    <a:pt x="162242" y="973454"/>
                  </a:lnTo>
                  <a:lnTo>
                    <a:pt x="119109" y="967659"/>
                  </a:lnTo>
                  <a:lnTo>
                    <a:pt x="80352" y="951305"/>
                  </a:lnTo>
                  <a:lnTo>
                    <a:pt x="47517" y="925941"/>
                  </a:lnTo>
                  <a:lnTo>
                    <a:pt x="22149" y="893115"/>
                  </a:lnTo>
                  <a:lnTo>
                    <a:pt x="5794" y="854377"/>
                  </a:lnTo>
                  <a:lnTo>
                    <a:pt x="0" y="811275"/>
                  </a:lnTo>
                  <a:lnTo>
                    <a:pt x="0" y="16230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2"/>
          <p:cNvGrpSpPr/>
          <p:nvPr/>
        </p:nvGrpSpPr>
        <p:grpSpPr>
          <a:xfrm>
            <a:off x="378467" y="2453056"/>
            <a:ext cx="8756333" cy="989330"/>
            <a:chOff x="243674" y="1279969"/>
            <a:chExt cx="11675110" cy="989330"/>
          </a:xfrm>
        </p:grpSpPr>
        <p:sp>
          <p:nvSpPr>
            <p:cNvPr id="9" name="object 3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11497030" y="0"/>
                  </a:moveTo>
                  <a:lnTo>
                    <a:pt x="162242" y="0"/>
                  </a:lnTo>
                  <a:lnTo>
                    <a:pt x="119109" y="5796"/>
                  </a:lnTo>
                  <a:lnTo>
                    <a:pt x="80352" y="22154"/>
                  </a:lnTo>
                  <a:lnTo>
                    <a:pt x="47517" y="47529"/>
                  </a:lnTo>
                  <a:lnTo>
                    <a:pt x="22149" y="80376"/>
                  </a:lnTo>
                  <a:lnTo>
                    <a:pt x="5794" y="119150"/>
                  </a:lnTo>
                  <a:lnTo>
                    <a:pt x="0" y="162305"/>
                  </a:lnTo>
                  <a:lnTo>
                    <a:pt x="0" y="811275"/>
                  </a:lnTo>
                  <a:lnTo>
                    <a:pt x="5794" y="854377"/>
                  </a:lnTo>
                  <a:lnTo>
                    <a:pt x="22149" y="893115"/>
                  </a:lnTo>
                  <a:lnTo>
                    <a:pt x="47517" y="925941"/>
                  </a:lnTo>
                  <a:lnTo>
                    <a:pt x="80352" y="951305"/>
                  </a:lnTo>
                  <a:lnTo>
                    <a:pt x="119109" y="967659"/>
                  </a:lnTo>
                  <a:lnTo>
                    <a:pt x="162242" y="973454"/>
                  </a:lnTo>
                  <a:lnTo>
                    <a:pt x="11497030" y="973454"/>
                  </a:lnTo>
                  <a:lnTo>
                    <a:pt x="11540132" y="967659"/>
                  </a:lnTo>
                  <a:lnTo>
                    <a:pt x="11578870" y="951305"/>
                  </a:lnTo>
                  <a:lnTo>
                    <a:pt x="11611695" y="925941"/>
                  </a:lnTo>
                  <a:lnTo>
                    <a:pt x="11637059" y="893115"/>
                  </a:lnTo>
                  <a:lnTo>
                    <a:pt x="11653414" y="854377"/>
                  </a:lnTo>
                  <a:lnTo>
                    <a:pt x="11659209" y="811275"/>
                  </a:lnTo>
                  <a:lnTo>
                    <a:pt x="11659209" y="162305"/>
                  </a:lnTo>
                  <a:lnTo>
                    <a:pt x="11653414" y="119150"/>
                  </a:lnTo>
                  <a:lnTo>
                    <a:pt x="11637059" y="80376"/>
                  </a:lnTo>
                  <a:lnTo>
                    <a:pt x="11611695" y="47529"/>
                  </a:lnTo>
                  <a:lnTo>
                    <a:pt x="11578870" y="22154"/>
                  </a:lnTo>
                  <a:lnTo>
                    <a:pt x="11540132" y="5796"/>
                  </a:lnTo>
                  <a:lnTo>
                    <a:pt x="11497030" y="0"/>
                  </a:lnTo>
                  <a:close/>
                </a:path>
              </a:pathLst>
            </a:custGeom>
            <a:solidFill>
              <a:srgbClr val="8AB9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0" y="162305"/>
                  </a:moveTo>
                  <a:lnTo>
                    <a:pt x="5794" y="119150"/>
                  </a:lnTo>
                  <a:lnTo>
                    <a:pt x="22149" y="80376"/>
                  </a:lnTo>
                  <a:lnTo>
                    <a:pt x="47517" y="47529"/>
                  </a:lnTo>
                  <a:lnTo>
                    <a:pt x="80352" y="22154"/>
                  </a:lnTo>
                  <a:lnTo>
                    <a:pt x="119109" y="5796"/>
                  </a:lnTo>
                  <a:lnTo>
                    <a:pt x="162242" y="0"/>
                  </a:lnTo>
                  <a:lnTo>
                    <a:pt x="11497030" y="0"/>
                  </a:lnTo>
                  <a:lnTo>
                    <a:pt x="11540132" y="5796"/>
                  </a:lnTo>
                  <a:lnTo>
                    <a:pt x="11578870" y="22154"/>
                  </a:lnTo>
                  <a:lnTo>
                    <a:pt x="11611695" y="47529"/>
                  </a:lnTo>
                  <a:lnTo>
                    <a:pt x="11637059" y="80376"/>
                  </a:lnTo>
                  <a:lnTo>
                    <a:pt x="11653414" y="119150"/>
                  </a:lnTo>
                  <a:lnTo>
                    <a:pt x="11659209" y="162305"/>
                  </a:lnTo>
                  <a:lnTo>
                    <a:pt x="11659209" y="811275"/>
                  </a:lnTo>
                  <a:lnTo>
                    <a:pt x="11653414" y="854377"/>
                  </a:lnTo>
                  <a:lnTo>
                    <a:pt x="11637059" y="893115"/>
                  </a:lnTo>
                  <a:lnTo>
                    <a:pt x="11611695" y="925941"/>
                  </a:lnTo>
                  <a:lnTo>
                    <a:pt x="11578870" y="951305"/>
                  </a:lnTo>
                  <a:lnTo>
                    <a:pt x="11540132" y="967659"/>
                  </a:lnTo>
                  <a:lnTo>
                    <a:pt x="11497030" y="973454"/>
                  </a:lnTo>
                  <a:lnTo>
                    <a:pt x="162242" y="973454"/>
                  </a:lnTo>
                  <a:lnTo>
                    <a:pt x="119109" y="967659"/>
                  </a:lnTo>
                  <a:lnTo>
                    <a:pt x="80352" y="951305"/>
                  </a:lnTo>
                  <a:lnTo>
                    <a:pt x="47517" y="925941"/>
                  </a:lnTo>
                  <a:lnTo>
                    <a:pt x="22149" y="893115"/>
                  </a:lnTo>
                  <a:lnTo>
                    <a:pt x="5794" y="854377"/>
                  </a:lnTo>
                  <a:lnTo>
                    <a:pt x="0" y="811275"/>
                  </a:lnTo>
                  <a:lnTo>
                    <a:pt x="0" y="16230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2"/>
          <p:cNvGrpSpPr/>
          <p:nvPr/>
        </p:nvGrpSpPr>
        <p:grpSpPr>
          <a:xfrm>
            <a:off x="378467" y="3616347"/>
            <a:ext cx="8756333" cy="1262858"/>
            <a:chOff x="243674" y="1279969"/>
            <a:chExt cx="11675110" cy="989330"/>
          </a:xfrm>
        </p:grpSpPr>
        <p:sp>
          <p:nvSpPr>
            <p:cNvPr id="12" name="object 3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11497030" y="0"/>
                  </a:moveTo>
                  <a:lnTo>
                    <a:pt x="162242" y="0"/>
                  </a:lnTo>
                  <a:lnTo>
                    <a:pt x="119109" y="5796"/>
                  </a:lnTo>
                  <a:lnTo>
                    <a:pt x="80352" y="22154"/>
                  </a:lnTo>
                  <a:lnTo>
                    <a:pt x="47517" y="47529"/>
                  </a:lnTo>
                  <a:lnTo>
                    <a:pt x="22149" y="80376"/>
                  </a:lnTo>
                  <a:lnTo>
                    <a:pt x="5794" y="119150"/>
                  </a:lnTo>
                  <a:lnTo>
                    <a:pt x="0" y="162305"/>
                  </a:lnTo>
                  <a:lnTo>
                    <a:pt x="0" y="811275"/>
                  </a:lnTo>
                  <a:lnTo>
                    <a:pt x="5794" y="854377"/>
                  </a:lnTo>
                  <a:lnTo>
                    <a:pt x="22149" y="893115"/>
                  </a:lnTo>
                  <a:lnTo>
                    <a:pt x="47517" y="925941"/>
                  </a:lnTo>
                  <a:lnTo>
                    <a:pt x="80352" y="951305"/>
                  </a:lnTo>
                  <a:lnTo>
                    <a:pt x="119109" y="967659"/>
                  </a:lnTo>
                  <a:lnTo>
                    <a:pt x="162242" y="973454"/>
                  </a:lnTo>
                  <a:lnTo>
                    <a:pt x="11497030" y="973454"/>
                  </a:lnTo>
                  <a:lnTo>
                    <a:pt x="11540132" y="967659"/>
                  </a:lnTo>
                  <a:lnTo>
                    <a:pt x="11578870" y="951305"/>
                  </a:lnTo>
                  <a:lnTo>
                    <a:pt x="11611695" y="925941"/>
                  </a:lnTo>
                  <a:lnTo>
                    <a:pt x="11637059" y="893115"/>
                  </a:lnTo>
                  <a:lnTo>
                    <a:pt x="11653414" y="854377"/>
                  </a:lnTo>
                  <a:lnTo>
                    <a:pt x="11659209" y="811275"/>
                  </a:lnTo>
                  <a:lnTo>
                    <a:pt x="11659209" y="162305"/>
                  </a:lnTo>
                  <a:lnTo>
                    <a:pt x="11653414" y="119150"/>
                  </a:lnTo>
                  <a:lnTo>
                    <a:pt x="11637059" y="80376"/>
                  </a:lnTo>
                  <a:lnTo>
                    <a:pt x="11611695" y="47529"/>
                  </a:lnTo>
                  <a:lnTo>
                    <a:pt x="11578870" y="22154"/>
                  </a:lnTo>
                  <a:lnTo>
                    <a:pt x="11540132" y="5796"/>
                  </a:lnTo>
                  <a:lnTo>
                    <a:pt x="11497030" y="0"/>
                  </a:lnTo>
                  <a:close/>
                </a:path>
              </a:pathLst>
            </a:custGeom>
            <a:solidFill>
              <a:srgbClr val="8AB9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0" y="162305"/>
                  </a:moveTo>
                  <a:lnTo>
                    <a:pt x="5794" y="119150"/>
                  </a:lnTo>
                  <a:lnTo>
                    <a:pt x="22149" y="80376"/>
                  </a:lnTo>
                  <a:lnTo>
                    <a:pt x="47517" y="47529"/>
                  </a:lnTo>
                  <a:lnTo>
                    <a:pt x="80352" y="22154"/>
                  </a:lnTo>
                  <a:lnTo>
                    <a:pt x="119109" y="5796"/>
                  </a:lnTo>
                  <a:lnTo>
                    <a:pt x="162242" y="0"/>
                  </a:lnTo>
                  <a:lnTo>
                    <a:pt x="11497030" y="0"/>
                  </a:lnTo>
                  <a:lnTo>
                    <a:pt x="11540132" y="5796"/>
                  </a:lnTo>
                  <a:lnTo>
                    <a:pt x="11578870" y="22154"/>
                  </a:lnTo>
                  <a:lnTo>
                    <a:pt x="11611695" y="47529"/>
                  </a:lnTo>
                  <a:lnTo>
                    <a:pt x="11637059" y="80376"/>
                  </a:lnTo>
                  <a:lnTo>
                    <a:pt x="11653414" y="119150"/>
                  </a:lnTo>
                  <a:lnTo>
                    <a:pt x="11659209" y="162305"/>
                  </a:lnTo>
                  <a:lnTo>
                    <a:pt x="11659209" y="811275"/>
                  </a:lnTo>
                  <a:lnTo>
                    <a:pt x="11653414" y="854377"/>
                  </a:lnTo>
                  <a:lnTo>
                    <a:pt x="11637059" y="893115"/>
                  </a:lnTo>
                  <a:lnTo>
                    <a:pt x="11611695" y="925941"/>
                  </a:lnTo>
                  <a:lnTo>
                    <a:pt x="11578870" y="951305"/>
                  </a:lnTo>
                  <a:lnTo>
                    <a:pt x="11540132" y="967659"/>
                  </a:lnTo>
                  <a:lnTo>
                    <a:pt x="11497030" y="973454"/>
                  </a:lnTo>
                  <a:lnTo>
                    <a:pt x="162242" y="973454"/>
                  </a:lnTo>
                  <a:lnTo>
                    <a:pt x="119109" y="967659"/>
                  </a:lnTo>
                  <a:lnTo>
                    <a:pt x="80352" y="951305"/>
                  </a:lnTo>
                  <a:lnTo>
                    <a:pt x="47517" y="925941"/>
                  </a:lnTo>
                  <a:lnTo>
                    <a:pt x="22149" y="893115"/>
                  </a:lnTo>
                  <a:lnTo>
                    <a:pt x="5794" y="854377"/>
                  </a:lnTo>
                  <a:lnTo>
                    <a:pt x="0" y="811275"/>
                  </a:lnTo>
                  <a:lnTo>
                    <a:pt x="0" y="16230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2"/>
          <p:cNvGrpSpPr/>
          <p:nvPr/>
        </p:nvGrpSpPr>
        <p:grpSpPr>
          <a:xfrm>
            <a:off x="393621" y="4932275"/>
            <a:ext cx="8756333" cy="989330"/>
            <a:chOff x="243674" y="1279969"/>
            <a:chExt cx="11675110" cy="989330"/>
          </a:xfrm>
        </p:grpSpPr>
        <p:sp>
          <p:nvSpPr>
            <p:cNvPr id="15" name="object 3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11497030" y="0"/>
                  </a:moveTo>
                  <a:lnTo>
                    <a:pt x="162242" y="0"/>
                  </a:lnTo>
                  <a:lnTo>
                    <a:pt x="119109" y="5796"/>
                  </a:lnTo>
                  <a:lnTo>
                    <a:pt x="80352" y="22154"/>
                  </a:lnTo>
                  <a:lnTo>
                    <a:pt x="47517" y="47529"/>
                  </a:lnTo>
                  <a:lnTo>
                    <a:pt x="22149" y="80376"/>
                  </a:lnTo>
                  <a:lnTo>
                    <a:pt x="5794" y="119150"/>
                  </a:lnTo>
                  <a:lnTo>
                    <a:pt x="0" y="162305"/>
                  </a:lnTo>
                  <a:lnTo>
                    <a:pt x="0" y="811275"/>
                  </a:lnTo>
                  <a:lnTo>
                    <a:pt x="5794" y="854377"/>
                  </a:lnTo>
                  <a:lnTo>
                    <a:pt x="22149" y="893115"/>
                  </a:lnTo>
                  <a:lnTo>
                    <a:pt x="47517" y="925941"/>
                  </a:lnTo>
                  <a:lnTo>
                    <a:pt x="80352" y="951305"/>
                  </a:lnTo>
                  <a:lnTo>
                    <a:pt x="119109" y="967659"/>
                  </a:lnTo>
                  <a:lnTo>
                    <a:pt x="162242" y="973454"/>
                  </a:lnTo>
                  <a:lnTo>
                    <a:pt x="11497030" y="973454"/>
                  </a:lnTo>
                  <a:lnTo>
                    <a:pt x="11540132" y="967659"/>
                  </a:lnTo>
                  <a:lnTo>
                    <a:pt x="11578870" y="951305"/>
                  </a:lnTo>
                  <a:lnTo>
                    <a:pt x="11611695" y="925941"/>
                  </a:lnTo>
                  <a:lnTo>
                    <a:pt x="11637059" y="893115"/>
                  </a:lnTo>
                  <a:lnTo>
                    <a:pt x="11653414" y="854377"/>
                  </a:lnTo>
                  <a:lnTo>
                    <a:pt x="11659209" y="811275"/>
                  </a:lnTo>
                  <a:lnTo>
                    <a:pt x="11659209" y="162305"/>
                  </a:lnTo>
                  <a:lnTo>
                    <a:pt x="11653414" y="119150"/>
                  </a:lnTo>
                  <a:lnTo>
                    <a:pt x="11637059" y="80376"/>
                  </a:lnTo>
                  <a:lnTo>
                    <a:pt x="11611695" y="47529"/>
                  </a:lnTo>
                  <a:lnTo>
                    <a:pt x="11578870" y="22154"/>
                  </a:lnTo>
                  <a:lnTo>
                    <a:pt x="11540132" y="5796"/>
                  </a:lnTo>
                  <a:lnTo>
                    <a:pt x="11497030" y="0"/>
                  </a:lnTo>
                  <a:close/>
                </a:path>
              </a:pathLst>
            </a:custGeom>
            <a:solidFill>
              <a:srgbClr val="8AB9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0" y="162305"/>
                  </a:moveTo>
                  <a:lnTo>
                    <a:pt x="5794" y="119150"/>
                  </a:lnTo>
                  <a:lnTo>
                    <a:pt x="22149" y="80376"/>
                  </a:lnTo>
                  <a:lnTo>
                    <a:pt x="47517" y="47529"/>
                  </a:lnTo>
                  <a:lnTo>
                    <a:pt x="80352" y="22154"/>
                  </a:lnTo>
                  <a:lnTo>
                    <a:pt x="119109" y="5796"/>
                  </a:lnTo>
                  <a:lnTo>
                    <a:pt x="162242" y="0"/>
                  </a:lnTo>
                  <a:lnTo>
                    <a:pt x="11497030" y="0"/>
                  </a:lnTo>
                  <a:lnTo>
                    <a:pt x="11540132" y="5796"/>
                  </a:lnTo>
                  <a:lnTo>
                    <a:pt x="11578870" y="22154"/>
                  </a:lnTo>
                  <a:lnTo>
                    <a:pt x="11611695" y="47529"/>
                  </a:lnTo>
                  <a:lnTo>
                    <a:pt x="11637059" y="80376"/>
                  </a:lnTo>
                  <a:lnTo>
                    <a:pt x="11653414" y="119150"/>
                  </a:lnTo>
                  <a:lnTo>
                    <a:pt x="11659209" y="162305"/>
                  </a:lnTo>
                  <a:lnTo>
                    <a:pt x="11659209" y="811275"/>
                  </a:lnTo>
                  <a:lnTo>
                    <a:pt x="11653414" y="854377"/>
                  </a:lnTo>
                  <a:lnTo>
                    <a:pt x="11637059" y="893115"/>
                  </a:lnTo>
                  <a:lnTo>
                    <a:pt x="11611695" y="925941"/>
                  </a:lnTo>
                  <a:lnTo>
                    <a:pt x="11578870" y="951305"/>
                  </a:lnTo>
                  <a:lnTo>
                    <a:pt x="11540132" y="967659"/>
                  </a:lnTo>
                  <a:lnTo>
                    <a:pt x="11497030" y="973454"/>
                  </a:lnTo>
                  <a:lnTo>
                    <a:pt x="162242" y="973454"/>
                  </a:lnTo>
                  <a:lnTo>
                    <a:pt x="119109" y="967659"/>
                  </a:lnTo>
                  <a:lnTo>
                    <a:pt x="80352" y="951305"/>
                  </a:lnTo>
                  <a:lnTo>
                    <a:pt x="47517" y="925941"/>
                  </a:lnTo>
                  <a:lnTo>
                    <a:pt x="22149" y="893115"/>
                  </a:lnTo>
                  <a:lnTo>
                    <a:pt x="5794" y="854377"/>
                  </a:lnTo>
                  <a:lnTo>
                    <a:pt x="0" y="811275"/>
                  </a:lnTo>
                  <a:lnTo>
                    <a:pt x="0" y="16230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2"/>
          <p:cNvGrpSpPr/>
          <p:nvPr/>
        </p:nvGrpSpPr>
        <p:grpSpPr>
          <a:xfrm>
            <a:off x="406441" y="6021288"/>
            <a:ext cx="8756333" cy="989330"/>
            <a:chOff x="243674" y="1279969"/>
            <a:chExt cx="11675110" cy="989330"/>
          </a:xfrm>
        </p:grpSpPr>
        <p:sp>
          <p:nvSpPr>
            <p:cNvPr id="18" name="object 3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11497030" y="0"/>
                  </a:moveTo>
                  <a:lnTo>
                    <a:pt x="162242" y="0"/>
                  </a:lnTo>
                  <a:lnTo>
                    <a:pt x="119109" y="5796"/>
                  </a:lnTo>
                  <a:lnTo>
                    <a:pt x="80352" y="22154"/>
                  </a:lnTo>
                  <a:lnTo>
                    <a:pt x="47517" y="47529"/>
                  </a:lnTo>
                  <a:lnTo>
                    <a:pt x="22149" y="80376"/>
                  </a:lnTo>
                  <a:lnTo>
                    <a:pt x="5794" y="119150"/>
                  </a:lnTo>
                  <a:lnTo>
                    <a:pt x="0" y="162305"/>
                  </a:lnTo>
                  <a:lnTo>
                    <a:pt x="0" y="811275"/>
                  </a:lnTo>
                  <a:lnTo>
                    <a:pt x="5794" y="854377"/>
                  </a:lnTo>
                  <a:lnTo>
                    <a:pt x="22149" y="893115"/>
                  </a:lnTo>
                  <a:lnTo>
                    <a:pt x="47517" y="925941"/>
                  </a:lnTo>
                  <a:lnTo>
                    <a:pt x="80352" y="951305"/>
                  </a:lnTo>
                  <a:lnTo>
                    <a:pt x="119109" y="967659"/>
                  </a:lnTo>
                  <a:lnTo>
                    <a:pt x="162242" y="973454"/>
                  </a:lnTo>
                  <a:lnTo>
                    <a:pt x="11497030" y="973454"/>
                  </a:lnTo>
                  <a:lnTo>
                    <a:pt x="11540132" y="967659"/>
                  </a:lnTo>
                  <a:lnTo>
                    <a:pt x="11578870" y="951305"/>
                  </a:lnTo>
                  <a:lnTo>
                    <a:pt x="11611695" y="925941"/>
                  </a:lnTo>
                  <a:lnTo>
                    <a:pt x="11637059" y="893115"/>
                  </a:lnTo>
                  <a:lnTo>
                    <a:pt x="11653414" y="854377"/>
                  </a:lnTo>
                  <a:lnTo>
                    <a:pt x="11659209" y="811275"/>
                  </a:lnTo>
                  <a:lnTo>
                    <a:pt x="11659209" y="162305"/>
                  </a:lnTo>
                  <a:lnTo>
                    <a:pt x="11653414" y="119150"/>
                  </a:lnTo>
                  <a:lnTo>
                    <a:pt x="11637059" y="80376"/>
                  </a:lnTo>
                  <a:lnTo>
                    <a:pt x="11611695" y="47529"/>
                  </a:lnTo>
                  <a:lnTo>
                    <a:pt x="11578870" y="22154"/>
                  </a:lnTo>
                  <a:lnTo>
                    <a:pt x="11540132" y="5796"/>
                  </a:lnTo>
                  <a:lnTo>
                    <a:pt x="11497030" y="0"/>
                  </a:lnTo>
                  <a:close/>
                </a:path>
              </a:pathLst>
            </a:custGeom>
            <a:solidFill>
              <a:srgbClr val="8AB9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4"/>
            <p:cNvSpPr/>
            <p:nvPr/>
          </p:nvSpPr>
          <p:spPr>
            <a:xfrm>
              <a:off x="251612" y="1287907"/>
              <a:ext cx="11659235" cy="973455"/>
            </a:xfrm>
            <a:custGeom>
              <a:avLst/>
              <a:gdLst/>
              <a:ahLst/>
              <a:cxnLst/>
              <a:rect l="l" t="t" r="r" b="b"/>
              <a:pathLst>
                <a:path w="11659235" h="973455">
                  <a:moveTo>
                    <a:pt x="0" y="162305"/>
                  </a:moveTo>
                  <a:lnTo>
                    <a:pt x="5794" y="119150"/>
                  </a:lnTo>
                  <a:lnTo>
                    <a:pt x="22149" y="80376"/>
                  </a:lnTo>
                  <a:lnTo>
                    <a:pt x="47517" y="47529"/>
                  </a:lnTo>
                  <a:lnTo>
                    <a:pt x="80352" y="22154"/>
                  </a:lnTo>
                  <a:lnTo>
                    <a:pt x="119109" y="5796"/>
                  </a:lnTo>
                  <a:lnTo>
                    <a:pt x="162242" y="0"/>
                  </a:lnTo>
                  <a:lnTo>
                    <a:pt x="11497030" y="0"/>
                  </a:lnTo>
                  <a:lnTo>
                    <a:pt x="11540132" y="5796"/>
                  </a:lnTo>
                  <a:lnTo>
                    <a:pt x="11578870" y="22154"/>
                  </a:lnTo>
                  <a:lnTo>
                    <a:pt x="11611695" y="47529"/>
                  </a:lnTo>
                  <a:lnTo>
                    <a:pt x="11637059" y="80376"/>
                  </a:lnTo>
                  <a:lnTo>
                    <a:pt x="11653414" y="119150"/>
                  </a:lnTo>
                  <a:lnTo>
                    <a:pt x="11659209" y="162305"/>
                  </a:lnTo>
                  <a:lnTo>
                    <a:pt x="11659209" y="811275"/>
                  </a:lnTo>
                  <a:lnTo>
                    <a:pt x="11653414" y="854377"/>
                  </a:lnTo>
                  <a:lnTo>
                    <a:pt x="11637059" y="893115"/>
                  </a:lnTo>
                  <a:lnTo>
                    <a:pt x="11611695" y="925941"/>
                  </a:lnTo>
                  <a:lnTo>
                    <a:pt x="11578870" y="951305"/>
                  </a:lnTo>
                  <a:lnTo>
                    <a:pt x="11540132" y="967659"/>
                  </a:lnTo>
                  <a:lnTo>
                    <a:pt x="11497030" y="973454"/>
                  </a:lnTo>
                  <a:lnTo>
                    <a:pt x="162242" y="973454"/>
                  </a:lnTo>
                  <a:lnTo>
                    <a:pt x="119109" y="967659"/>
                  </a:lnTo>
                  <a:lnTo>
                    <a:pt x="80352" y="951305"/>
                  </a:lnTo>
                  <a:lnTo>
                    <a:pt x="47517" y="925941"/>
                  </a:lnTo>
                  <a:lnTo>
                    <a:pt x="22149" y="893115"/>
                  </a:lnTo>
                  <a:lnTo>
                    <a:pt x="5794" y="854377"/>
                  </a:lnTo>
                  <a:lnTo>
                    <a:pt x="0" y="811275"/>
                  </a:lnTo>
                  <a:lnTo>
                    <a:pt x="0" y="162305"/>
                  </a:lnTo>
                  <a:close/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Dikdörtgen 20"/>
          <p:cNvSpPr/>
          <p:nvPr/>
        </p:nvSpPr>
        <p:spPr>
          <a:xfrm>
            <a:off x="557648" y="1441649"/>
            <a:ext cx="744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1300" algn="l"/>
                <a:tab pos="7874634" algn="l"/>
              </a:tabLst>
            </a:pPr>
            <a:r>
              <a:rPr lang="tr-TR" spc="-120" dirty="0">
                <a:latin typeface="Arial"/>
                <a:cs typeface="Arial"/>
              </a:rPr>
              <a:t>Her</a:t>
            </a:r>
            <a:r>
              <a:rPr lang="tr-TR" spc="-20" dirty="0">
                <a:latin typeface="Arial"/>
                <a:cs typeface="Arial"/>
              </a:rPr>
              <a:t> </a:t>
            </a:r>
            <a:r>
              <a:rPr lang="tr-TR" spc="-245" dirty="0">
                <a:latin typeface="Arial"/>
                <a:cs typeface="Arial"/>
              </a:rPr>
              <a:t>üç</a:t>
            </a:r>
            <a:r>
              <a:rPr lang="tr-TR" spc="5" dirty="0">
                <a:latin typeface="Arial"/>
                <a:cs typeface="Arial"/>
              </a:rPr>
              <a:t> </a:t>
            </a:r>
            <a:r>
              <a:rPr lang="tr-TR" spc="-95" dirty="0" err="1">
                <a:latin typeface="Arial"/>
                <a:cs typeface="Arial"/>
              </a:rPr>
              <a:t>trimesterde</a:t>
            </a:r>
            <a:r>
              <a:rPr lang="tr-TR" spc="10" dirty="0">
                <a:latin typeface="Arial"/>
                <a:cs typeface="Arial"/>
              </a:rPr>
              <a:t> </a:t>
            </a:r>
            <a:r>
              <a:rPr lang="tr-TR" spc="-65" dirty="0">
                <a:latin typeface="Arial"/>
                <a:cs typeface="Arial"/>
              </a:rPr>
              <a:t>de</a:t>
            </a:r>
            <a:r>
              <a:rPr lang="tr-TR" spc="-10" dirty="0">
                <a:latin typeface="Arial"/>
                <a:cs typeface="Arial"/>
              </a:rPr>
              <a:t> </a:t>
            </a:r>
            <a:r>
              <a:rPr lang="tr-TR" spc="-55" dirty="0">
                <a:latin typeface="Arial"/>
                <a:cs typeface="Arial"/>
              </a:rPr>
              <a:t>25-OH</a:t>
            </a:r>
            <a:r>
              <a:rPr lang="tr-TR" spc="15" dirty="0">
                <a:latin typeface="Arial"/>
                <a:cs typeface="Arial"/>
              </a:rPr>
              <a:t> </a:t>
            </a:r>
            <a:r>
              <a:rPr lang="tr-TR" spc="-240" dirty="0">
                <a:latin typeface="Arial"/>
                <a:cs typeface="Arial"/>
              </a:rPr>
              <a:t>D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spc="-100" dirty="0">
                <a:latin typeface="Arial"/>
                <a:cs typeface="Arial"/>
              </a:rPr>
              <a:t>vitamini</a:t>
            </a:r>
            <a:r>
              <a:rPr lang="tr-TR" spc="40" dirty="0">
                <a:latin typeface="Arial"/>
                <a:cs typeface="Arial"/>
              </a:rPr>
              <a:t> </a:t>
            </a:r>
            <a:r>
              <a:rPr lang="tr-TR" spc="-125" dirty="0">
                <a:latin typeface="Arial"/>
                <a:cs typeface="Arial"/>
              </a:rPr>
              <a:t>ölçülmeli,</a:t>
            </a:r>
            <a:r>
              <a:rPr lang="tr-TR" spc="45" dirty="0">
                <a:latin typeface="Arial"/>
                <a:cs typeface="Arial"/>
              </a:rPr>
              <a:t> </a:t>
            </a:r>
            <a:r>
              <a:rPr lang="tr-TR" spc="-55" dirty="0">
                <a:latin typeface="Arial"/>
                <a:cs typeface="Arial"/>
              </a:rPr>
              <a:t>eğer</a:t>
            </a:r>
            <a:r>
              <a:rPr lang="tr-TR" spc="-20" dirty="0">
                <a:latin typeface="Arial"/>
                <a:cs typeface="Arial"/>
              </a:rPr>
              <a:t> </a:t>
            </a:r>
            <a:r>
              <a:rPr lang="tr-TR" spc="-100" dirty="0">
                <a:latin typeface="Arial"/>
                <a:cs typeface="Arial"/>
              </a:rPr>
              <a:t>seviyeler</a:t>
            </a:r>
            <a:r>
              <a:rPr lang="tr-TR" spc="10" dirty="0">
                <a:latin typeface="Arial"/>
                <a:cs typeface="Arial"/>
              </a:rPr>
              <a:t> </a:t>
            </a:r>
            <a:r>
              <a:rPr lang="tr-TR" spc="-195" dirty="0">
                <a:latin typeface="Arial"/>
                <a:cs typeface="Arial"/>
              </a:rPr>
              <a:t>düşük</a:t>
            </a:r>
            <a:r>
              <a:rPr lang="tr-TR" spc="10" dirty="0">
                <a:latin typeface="Arial"/>
                <a:cs typeface="Arial"/>
              </a:rPr>
              <a:t> </a:t>
            </a:r>
            <a:r>
              <a:rPr lang="tr-TR" spc="-160" dirty="0" smtClean="0">
                <a:latin typeface="Arial"/>
                <a:cs typeface="Arial"/>
              </a:rPr>
              <a:t>ise </a:t>
            </a:r>
            <a:r>
              <a:rPr lang="tr-TR" spc="-110" dirty="0" smtClean="0">
                <a:latin typeface="Arial"/>
                <a:cs typeface="Arial"/>
              </a:rPr>
              <a:t>desteklenmelidir</a:t>
            </a:r>
            <a:r>
              <a:rPr lang="tr-TR" spc="-110" dirty="0">
                <a:latin typeface="Arial"/>
                <a:cs typeface="Arial"/>
              </a:rPr>
              <a:t>.</a:t>
            </a:r>
            <a:endParaRPr lang="tr-TR" dirty="0">
              <a:latin typeface="Arial"/>
              <a:cs typeface="Arial"/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602859" y="2450603"/>
            <a:ext cx="8469133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2175"/>
              </a:lnSpc>
              <a:tabLst>
                <a:tab pos="241300" algn="l"/>
              </a:tabLst>
            </a:pPr>
            <a:r>
              <a:rPr lang="tr-TR" spc="-135" dirty="0" err="1">
                <a:latin typeface="Arial"/>
                <a:cs typeface="Arial"/>
              </a:rPr>
              <a:t>Primer</a:t>
            </a:r>
            <a:r>
              <a:rPr lang="tr-TR" spc="-15" dirty="0">
                <a:latin typeface="Arial"/>
                <a:cs typeface="Arial"/>
              </a:rPr>
              <a:t> </a:t>
            </a:r>
            <a:r>
              <a:rPr lang="tr-TR" spc="-70" dirty="0" err="1">
                <a:latin typeface="Arial"/>
                <a:cs typeface="Arial"/>
              </a:rPr>
              <a:t>hiperparatiroidizm</a:t>
            </a:r>
            <a:r>
              <a:rPr lang="tr-TR" spc="-70" dirty="0">
                <a:latin typeface="Arial"/>
                <a:cs typeface="Arial"/>
              </a:rPr>
              <a:t>,</a:t>
            </a:r>
            <a:r>
              <a:rPr lang="tr-TR" spc="20" dirty="0">
                <a:latin typeface="Arial"/>
                <a:cs typeface="Arial"/>
              </a:rPr>
              <a:t> </a:t>
            </a:r>
            <a:r>
              <a:rPr lang="tr-TR" spc="-120" dirty="0">
                <a:latin typeface="Arial"/>
                <a:cs typeface="Arial"/>
              </a:rPr>
              <a:t>erken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145" dirty="0">
                <a:latin typeface="Arial"/>
                <a:cs typeface="Arial"/>
              </a:rPr>
              <a:t>doğum</a:t>
            </a:r>
            <a:r>
              <a:rPr lang="tr-TR" spc="20" dirty="0">
                <a:latin typeface="Arial"/>
                <a:cs typeface="Arial"/>
              </a:rPr>
              <a:t> </a:t>
            </a:r>
            <a:r>
              <a:rPr lang="tr-TR" spc="-140" dirty="0">
                <a:latin typeface="Arial"/>
                <a:cs typeface="Arial"/>
              </a:rPr>
              <a:t>sıklığını</a:t>
            </a:r>
            <a:r>
              <a:rPr lang="tr-TR" spc="70" dirty="0">
                <a:latin typeface="Arial"/>
                <a:cs typeface="Arial"/>
              </a:rPr>
              <a:t> </a:t>
            </a:r>
            <a:r>
              <a:rPr lang="tr-TR" spc="-120" dirty="0">
                <a:latin typeface="Arial"/>
                <a:cs typeface="Arial"/>
              </a:rPr>
              <a:t>%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spc="-10" dirty="0">
                <a:latin typeface="Arial"/>
                <a:cs typeface="Arial"/>
              </a:rPr>
              <a:t>10-20</a:t>
            </a:r>
            <a:r>
              <a:rPr lang="tr-TR" spc="10" dirty="0">
                <a:latin typeface="Arial"/>
                <a:cs typeface="Arial"/>
              </a:rPr>
              <a:t> </a:t>
            </a:r>
            <a:r>
              <a:rPr lang="tr-TR" spc="-100" dirty="0">
                <a:latin typeface="Arial"/>
                <a:cs typeface="Arial"/>
              </a:rPr>
              <a:t>oranında</a:t>
            </a:r>
            <a:r>
              <a:rPr lang="tr-TR" spc="30" dirty="0">
                <a:latin typeface="Arial"/>
                <a:cs typeface="Arial"/>
              </a:rPr>
              <a:t> </a:t>
            </a:r>
            <a:r>
              <a:rPr lang="tr-TR" spc="-40" dirty="0">
                <a:latin typeface="Arial"/>
                <a:cs typeface="Arial"/>
              </a:rPr>
              <a:t>artırdığı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135" dirty="0">
                <a:latin typeface="Arial"/>
                <a:cs typeface="Arial"/>
              </a:rPr>
              <a:t>bilinmesine</a:t>
            </a:r>
            <a:r>
              <a:rPr lang="tr-TR" spc="35" dirty="0">
                <a:latin typeface="Arial"/>
                <a:cs typeface="Arial"/>
              </a:rPr>
              <a:t> </a:t>
            </a:r>
            <a:r>
              <a:rPr lang="tr-TR" spc="-125" dirty="0" smtClean="0">
                <a:latin typeface="Arial"/>
                <a:cs typeface="Arial"/>
              </a:rPr>
              <a:t>rağmen,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spc="-65" dirty="0" err="1" smtClean="0">
                <a:latin typeface="Arial"/>
                <a:cs typeface="Arial"/>
              </a:rPr>
              <a:t>hiperparatiroidinin</a:t>
            </a:r>
            <a:r>
              <a:rPr lang="tr-TR" dirty="0" smtClean="0">
                <a:latin typeface="Arial"/>
                <a:cs typeface="Arial"/>
              </a:rPr>
              <a:t> </a:t>
            </a:r>
            <a:r>
              <a:rPr lang="tr-TR" spc="-120" dirty="0" err="1">
                <a:latin typeface="Arial"/>
                <a:cs typeface="Arial"/>
              </a:rPr>
              <a:t>fetus</a:t>
            </a:r>
            <a:r>
              <a:rPr lang="tr-TR" spc="15" dirty="0">
                <a:latin typeface="Arial"/>
                <a:cs typeface="Arial"/>
              </a:rPr>
              <a:t> </a:t>
            </a:r>
            <a:r>
              <a:rPr lang="tr-TR" spc="-105" dirty="0">
                <a:latin typeface="Arial"/>
                <a:cs typeface="Arial"/>
              </a:rPr>
              <a:t>üzerindeki</a:t>
            </a:r>
            <a:r>
              <a:rPr lang="tr-TR" spc="15" dirty="0">
                <a:latin typeface="Arial"/>
                <a:cs typeface="Arial"/>
              </a:rPr>
              <a:t> </a:t>
            </a:r>
            <a:r>
              <a:rPr lang="tr-TR" spc="-50" dirty="0">
                <a:latin typeface="Arial"/>
                <a:cs typeface="Arial"/>
              </a:rPr>
              <a:t>etkileri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100" dirty="0" smtClean="0">
                <a:latin typeface="Arial"/>
                <a:cs typeface="Arial"/>
              </a:rPr>
              <a:t>bilinmemektedir.</a:t>
            </a:r>
            <a:endParaRPr lang="tr-TR" dirty="0">
              <a:latin typeface="Arial"/>
              <a:cs typeface="Arial"/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467544" y="3714267"/>
            <a:ext cx="867645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2185"/>
              </a:lnSpc>
              <a:tabLst>
                <a:tab pos="241300" algn="l"/>
              </a:tabLst>
            </a:pPr>
            <a:r>
              <a:rPr lang="tr-TR" spc="-290" dirty="0">
                <a:latin typeface="Arial"/>
                <a:cs typeface="Arial"/>
              </a:rPr>
              <a:t>Bu</a:t>
            </a:r>
            <a:r>
              <a:rPr lang="tr-TR" spc="-40" dirty="0">
                <a:latin typeface="Arial"/>
                <a:cs typeface="Arial"/>
              </a:rPr>
              <a:t> </a:t>
            </a:r>
            <a:r>
              <a:rPr lang="tr-TR" spc="-45" dirty="0">
                <a:latin typeface="Arial"/>
                <a:cs typeface="Arial"/>
              </a:rPr>
              <a:t>vakalarda</a:t>
            </a:r>
            <a:r>
              <a:rPr lang="tr-TR" spc="30" dirty="0">
                <a:latin typeface="Arial"/>
                <a:cs typeface="Arial"/>
              </a:rPr>
              <a:t> </a:t>
            </a:r>
            <a:r>
              <a:rPr lang="tr-TR" spc="-235" dirty="0">
                <a:latin typeface="Arial"/>
                <a:cs typeface="Arial"/>
              </a:rPr>
              <a:t>hem</a:t>
            </a:r>
            <a:r>
              <a:rPr lang="tr-TR" spc="25" dirty="0">
                <a:latin typeface="Arial"/>
                <a:cs typeface="Arial"/>
              </a:rPr>
              <a:t> </a:t>
            </a:r>
            <a:r>
              <a:rPr lang="tr-TR" spc="-45" dirty="0" err="1">
                <a:latin typeface="Arial"/>
                <a:cs typeface="Arial"/>
              </a:rPr>
              <a:t>hiperparatiroidi</a:t>
            </a:r>
            <a:r>
              <a:rPr lang="tr-TR" spc="5" dirty="0">
                <a:latin typeface="Arial"/>
                <a:cs typeface="Arial"/>
              </a:rPr>
              <a:t> </a:t>
            </a:r>
            <a:r>
              <a:rPr lang="tr-TR" spc="-235" dirty="0">
                <a:latin typeface="Arial"/>
                <a:cs typeface="Arial"/>
              </a:rPr>
              <a:t>hem</a:t>
            </a:r>
            <a:r>
              <a:rPr lang="tr-TR" spc="15" dirty="0">
                <a:latin typeface="Arial"/>
                <a:cs typeface="Arial"/>
              </a:rPr>
              <a:t> </a:t>
            </a:r>
            <a:r>
              <a:rPr lang="tr-TR" spc="-65" dirty="0">
                <a:latin typeface="Arial"/>
                <a:cs typeface="Arial"/>
              </a:rPr>
              <a:t>de</a:t>
            </a:r>
            <a:r>
              <a:rPr lang="tr-TR" spc="10" dirty="0">
                <a:latin typeface="Arial"/>
                <a:cs typeface="Arial"/>
              </a:rPr>
              <a:t> </a:t>
            </a:r>
            <a:r>
              <a:rPr lang="tr-TR" spc="-55" dirty="0">
                <a:latin typeface="Arial"/>
                <a:cs typeface="Arial"/>
              </a:rPr>
              <a:t>25-OH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240" dirty="0">
                <a:latin typeface="Arial"/>
                <a:cs typeface="Arial"/>
              </a:rPr>
              <a:t>D</a:t>
            </a:r>
            <a:r>
              <a:rPr lang="tr-TR" spc="-10" dirty="0">
                <a:latin typeface="Arial"/>
                <a:cs typeface="Arial"/>
              </a:rPr>
              <a:t> </a:t>
            </a:r>
            <a:r>
              <a:rPr lang="tr-TR" spc="-100" dirty="0">
                <a:latin typeface="Arial"/>
                <a:cs typeface="Arial"/>
              </a:rPr>
              <a:t>vitamini</a:t>
            </a:r>
            <a:r>
              <a:rPr lang="tr-TR" spc="40" dirty="0">
                <a:latin typeface="Arial"/>
                <a:cs typeface="Arial"/>
              </a:rPr>
              <a:t> </a:t>
            </a:r>
            <a:r>
              <a:rPr lang="tr-TR" spc="-95" dirty="0">
                <a:latin typeface="Arial"/>
                <a:cs typeface="Arial"/>
              </a:rPr>
              <a:t>eksikliğini</a:t>
            </a:r>
            <a:r>
              <a:rPr lang="tr-TR" spc="60" dirty="0">
                <a:latin typeface="Arial"/>
                <a:cs typeface="Arial"/>
              </a:rPr>
              <a:t> </a:t>
            </a:r>
            <a:r>
              <a:rPr lang="tr-TR" spc="-100" dirty="0">
                <a:latin typeface="Arial"/>
                <a:cs typeface="Arial"/>
              </a:rPr>
              <a:t>kontrol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140" dirty="0">
                <a:latin typeface="Arial"/>
                <a:cs typeface="Arial"/>
              </a:rPr>
              <a:t>etmek</a:t>
            </a:r>
            <a:r>
              <a:rPr lang="tr-TR" spc="-15" dirty="0">
                <a:latin typeface="Arial"/>
                <a:cs typeface="Arial"/>
              </a:rPr>
              <a:t> </a:t>
            </a:r>
            <a:r>
              <a:rPr lang="tr-TR" spc="-130" dirty="0">
                <a:latin typeface="Arial"/>
                <a:cs typeface="Arial"/>
              </a:rPr>
              <a:t>için</a:t>
            </a:r>
            <a:r>
              <a:rPr lang="tr-TR" spc="55" dirty="0">
                <a:latin typeface="Arial"/>
                <a:cs typeface="Arial"/>
              </a:rPr>
              <a:t> </a:t>
            </a:r>
            <a:r>
              <a:rPr lang="tr-TR" spc="-65" dirty="0" err="1" smtClean="0">
                <a:latin typeface="Arial"/>
                <a:cs typeface="Arial"/>
              </a:rPr>
              <a:t>kalsitriol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spc="-145" dirty="0" smtClean="0">
                <a:latin typeface="Arial"/>
                <a:cs typeface="Arial"/>
              </a:rPr>
              <a:t>kullanımı</a:t>
            </a:r>
            <a:r>
              <a:rPr lang="tr-TR" spc="35" dirty="0" smtClean="0">
                <a:latin typeface="Arial"/>
                <a:cs typeface="Arial"/>
              </a:rPr>
              <a:t> </a:t>
            </a:r>
            <a:r>
              <a:rPr lang="tr-TR" spc="-95" dirty="0" err="1">
                <a:latin typeface="Arial"/>
                <a:cs typeface="Arial"/>
              </a:rPr>
              <a:t>endikedir</a:t>
            </a:r>
            <a:r>
              <a:rPr lang="tr-TR" spc="-95" dirty="0">
                <a:latin typeface="Arial"/>
                <a:cs typeface="Arial"/>
              </a:rPr>
              <a:t>.</a:t>
            </a:r>
            <a:r>
              <a:rPr lang="tr-TR" spc="45" dirty="0">
                <a:latin typeface="Arial"/>
                <a:cs typeface="Arial"/>
              </a:rPr>
              <a:t> </a:t>
            </a:r>
            <a:r>
              <a:rPr lang="tr-TR" spc="-160" dirty="0">
                <a:latin typeface="Arial"/>
                <a:cs typeface="Arial"/>
              </a:rPr>
              <a:t>Doz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55" dirty="0">
                <a:latin typeface="Arial"/>
                <a:cs typeface="Arial"/>
              </a:rPr>
              <a:t>ayarlamaları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55" dirty="0">
                <a:latin typeface="Arial"/>
                <a:cs typeface="Arial"/>
              </a:rPr>
              <a:t>haftalık</a:t>
            </a:r>
            <a:r>
              <a:rPr lang="tr-TR" spc="15" dirty="0">
                <a:latin typeface="Arial"/>
                <a:cs typeface="Arial"/>
              </a:rPr>
              <a:t> </a:t>
            </a:r>
            <a:r>
              <a:rPr lang="tr-TR" spc="-140" dirty="0">
                <a:latin typeface="Arial"/>
                <a:cs typeface="Arial"/>
              </a:rPr>
              <a:t>kalsiyum</a:t>
            </a:r>
            <a:r>
              <a:rPr lang="tr-TR" spc="45" dirty="0">
                <a:latin typeface="Arial"/>
                <a:cs typeface="Arial"/>
              </a:rPr>
              <a:t> </a:t>
            </a:r>
            <a:r>
              <a:rPr lang="tr-TR" spc="-155" dirty="0">
                <a:latin typeface="Arial"/>
                <a:cs typeface="Arial"/>
              </a:rPr>
              <a:t>ve</a:t>
            </a:r>
            <a:r>
              <a:rPr lang="tr-TR" spc="5" dirty="0">
                <a:latin typeface="Arial"/>
                <a:cs typeface="Arial"/>
              </a:rPr>
              <a:t> </a:t>
            </a:r>
            <a:r>
              <a:rPr lang="tr-TR" spc="-70" dirty="0">
                <a:latin typeface="Arial"/>
                <a:cs typeface="Arial"/>
              </a:rPr>
              <a:t>fosfor</a:t>
            </a:r>
            <a:r>
              <a:rPr lang="tr-TR" spc="-15" dirty="0">
                <a:latin typeface="Arial"/>
                <a:cs typeface="Arial"/>
              </a:rPr>
              <a:t> </a:t>
            </a:r>
            <a:r>
              <a:rPr lang="tr-TR" spc="-135" dirty="0">
                <a:latin typeface="Arial"/>
                <a:cs typeface="Arial"/>
              </a:rPr>
              <a:t>ölçümlerine</a:t>
            </a:r>
            <a:r>
              <a:rPr lang="tr-TR" spc="30" dirty="0">
                <a:latin typeface="Arial"/>
                <a:cs typeface="Arial"/>
              </a:rPr>
              <a:t> </a:t>
            </a:r>
            <a:r>
              <a:rPr lang="tr-TR" spc="-60" dirty="0">
                <a:latin typeface="Arial"/>
                <a:cs typeface="Arial"/>
              </a:rPr>
              <a:t>göre</a:t>
            </a:r>
            <a:r>
              <a:rPr lang="tr-TR" spc="-10" dirty="0">
                <a:latin typeface="Arial"/>
                <a:cs typeface="Arial"/>
              </a:rPr>
              <a:t> </a:t>
            </a:r>
            <a:r>
              <a:rPr lang="tr-TR" spc="-70" dirty="0" smtClean="0">
                <a:latin typeface="Arial"/>
                <a:cs typeface="Arial"/>
              </a:rPr>
              <a:t>ayarlanmalıdır.</a:t>
            </a:r>
            <a:endParaRPr lang="tr-TR" dirty="0">
              <a:latin typeface="Arial"/>
              <a:cs typeface="Arial"/>
            </a:endParaRPr>
          </a:p>
        </p:txBody>
      </p:sp>
      <p:sp>
        <p:nvSpPr>
          <p:cNvPr id="24" name="Dikdörtgen 23"/>
          <p:cNvSpPr/>
          <p:nvPr/>
        </p:nvSpPr>
        <p:spPr>
          <a:xfrm>
            <a:off x="493352" y="4940213"/>
            <a:ext cx="835718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ts val="2185"/>
              </a:lnSpc>
              <a:tabLst>
                <a:tab pos="241300" algn="l"/>
              </a:tabLst>
            </a:pPr>
            <a:r>
              <a:rPr lang="tr-TR" b="1" spc="-150" dirty="0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Sevelamer</a:t>
            </a:r>
            <a:r>
              <a:rPr lang="tr-TR" b="1" spc="-15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,</a:t>
            </a:r>
            <a:r>
              <a:rPr lang="tr-TR" b="1" spc="-6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25" dirty="0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lantanum</a:t>
            </a:r>
            <a:r>
              <a:rPr lang="tr-TR" b="1" spc="-1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2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karbonat,</a:t>
            </a:r>
            <a:r>
              <a:rPr lang="tr-TR" b="1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25" dirty="0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aluminyum</a:t>
            </a:r>
            <a:r>
              <a:rPr lang="tr-TR" b="1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3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hidroksit,</a:t>
            </a:r>
            <a:r>
              <a:rPr lang="tr-TR" b="1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40" dirty="0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sinakalset</a:t>
            </a:r>
            <a:r>
              <a:rPr lang="tr-TR" b="1" spc="-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2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ve</a:t>
            </a:r>
            <a:r>
              <a:rPr lang="tr-TR" b="1" spc="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14" dirty="0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paricalcitol</a:t>
            </a:r>
            <a:r>
              <a:rPr lang="tr-TR" b="1" spc="-114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,</a:t>
            </a:r>
            <a:r>
              <a:rPr lang="tr-TR" b="1" spc="-9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2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gebelik</a:t>
            </a:r>
            <a:r>
              <a:rPr lang="tr-TR" b="1" spc="-2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2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ve</a:t>
            </a:r>
            <a:r>
              <a:rPr lang="tr-TR" b="1" spc="-2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30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emzirme</a:t>
            </a:r>
            <a:r>
              <a:rPr lang="tr-TR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55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döneminde</a:t>
            </a:r>
            <a:r>
              <a:rPr lang="tr-TR" b="1" spc="-20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0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kullanılmak</a:t>
            </a:r>
            <a:r>
              <a:rPr lang="tr-TR" b="1" spc="-3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3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üzere</a:t>
            </a:r>
            <a:r>
              <a:rPr lang="tr-TR" b="1" spc="-2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8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test</a:t>
            </a:r>
            <a:r>
              <a:rPr lang="tr-TR" b="1" spc="-2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4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edilmemiş</a:t>
            </a:r>
            <a:r>
              <a:rPr lang="tr-TR" b="1" spc="-3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2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ve</a:t>
            </a:r>
            <a:r>
              <a:rPr lang="tr-TR" b="1" spc="-2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05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kullanılması</a:t>
            </a:r>
            <a:r>
              <a:rPr lang="tr-TR" b="1" spc="-4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tr-TR" b="1" spc="-140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önerilmemektedir.</a:t>
            </a:r>
            <a:endParaRPr lang="tr-TR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6" name="Dikdörtgen 25"/>
          <p:cNvSpPr/>
          <p:nvPr/>
        </p:nvSpPr>
        <p:spPr>
          <a:xfrm>
            <a:off x="467544" y="6165304"/>
            <a:ext cx="90010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300" marR="848994" indent="-229235">
              <a:lnSpc>
                <a:spcPts val="1939"/>
              </a:lnSpc>
              <a:tabLst>
                <a:tab pos="241300" algn="l"/>
              </a:tabLst>
            </a:pPr>
            <a:r>
              <a:rPr lang="tr-TR" spc="-90" dirty="0" err="1">
                <a:latin typeface="Arial"/>
                <a:cs typeface="Arial"/>
              </a:rPr>
              <a:t>Heparin</a:t>
            </a:r>
            <a:r>
              <a:rPr lang="tr-TR" spc="-30" dirty="0">
                <a:latin typeface="Arial"/>
                <a:cs typeface="Arial"/>
              </a:rPr>
              <a:t> </a:t>
            </a:r>
            <a:r>
              <a:rPr lang="tr-TR" spc="-90" dirty="0">
                <a:latin typeface="Arial"/>
                <a:cs typeface="Arial"/>
              </a:rPr>
              <a:t>plasentayı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spc="-165" dirty="0">
                <a:latin typeface="Arial"/>
                <a:cs typeface="Arial"/>
              </a:rPr>
              <a:t>geçmez</a:t>
            </a:r>
            <a:r>
              <a:rPr lang="tr-TR" spc="20" dirty="0">
                <a:latin typeface="Arial"/>
                <a:cs typeface="Arial"/>
              </a:rPr>
              <a:t> </a:t>
            </a:r>
            <a:r>
              <a:rPr lang="tr-TR" spc="-155" dirty="0">
                <a:latin typeface="Arial"/>
                <a:cs typeface="Arial"/>
              </a:rPr>
              <a:t>ve</a:t>
            </a:r>
            <a:r>
              <a:rPr lang="tr-TR" spc="55" dirty="0">
                <a:latin typeface="Arial"/>
                <a:cs typeface="Arial"/>
              </a:rPr>
              <a:t> </a:t>
            </a:r>
            <a:r>
              <a:rPr lang="tr-TR" spc="-75" dirty="0" err="1">
                <a:latin typeface="Arial"/>
                <a:cs typeface="Arial"/>
              </a:rPr>
              <a:t>teratojenik</a:t>
            </a:r>
            <a:r>
              <a:rPr lang="tr-TR" spc="-20" dirty="0">
                <a:latin typeface="Arial"/>
                <a:cs typeface="Arial"/>
              </a:rPr>
              <a:t> </a:t>
            </a:r>
            <a:r>
              <a:rPr lang="tr-TR" spc="-50" dirty="0">
                <a:latin typeface="Arial"/>
                <a:cs typeface="Arial"/>
              </a:rPr>
              <a:t>değildir.</a:t>
            </a:r>
            <a:r>
              <a:rPr lang="tr-TR" spc="25" dirty="0">
                <a:latin typeface="Arial"/>
                <a:cs typeface="Arial"/>
              </a:rPr>
              <a:t> </a:t>
            </a:r>
            <a:r>
              <a:rPr lang="tr-TR" spc="-145" dirty="0" err="1">
                <a:latin typeface="Arial"/>
                <a:cs typeface="Arial"/>
              </a:rPr>
              <a:t>Vasküler</a:t>
            </a:r>
            <a:r>
              <a:rPr lang="tr-TR" spc="40" dirty="0">
                <a:latin typeface="Arial"/>
                <a:cs typeface="Arial"/>
              </a:rPr>
              <a:t> </a:t>
            </a:r>
            <a:r>
              <a:rPr lang="tr-TR" spc="-75" dirty="0">
                <a:latin typeface="Arial"/>
                <a:cs typeface="Arial"/>
              </a:rPr>
              <a:t>girişlerin</a:t>
            </a:r>
            <a:r>
              <a:rPr lang="tr-TR" spc="15" dirty="0">
                <a:latin typeface="Arial"/>
                <a:cs typeface="Arial"/>
              </a:rPr>
              <a:t> </a:t>
            </a:r>
            <a:r>
              <a:rPr lang="tr-TR" spc="-150" dirty="0" smtClean="0">
                <a:latin typeface="Arial"/>
                <a:cs typeface="Arial"/>
              </a:rPr>
              <a:t>pıhtılaşmasını </a:t>
            </a:r>
          </a:p>
          <a:p>
            <a:pPr marL="241300" marR="848994" indent="-229235">
              <a:lnSpc>
                <a:spcPts val="1939"/>
              </a:lnSpc>
              <a:tabLst>
                <a:tab pos="241300" algn="l"/>
              </a:tabLst>
            </a:pPr>
            <a:r>
              <a:rPr lang="tr-TR" spc="-150" dirty="0" smtClean="0">
                <a:latin typeface="Arial"/>
                <a:cs typeface="Arial"/>
              </a:rPr>
              <a:t> </a:t>
            </a:r>
            <a:r>
              <a:rPr lang="tr-TR" spc="-155" dirty="0" smtClean="0">
                <a:latin typeface="Arial"/>
                <a:cs typeface="Arial"/>
              </a:rPr>
              <a:t>önlemek</a:t>
            </a:r>
            <a:r>
              <a:rPr lang="tr-TR" spc="15" dirty="0" smtClean="0">
                <a:latin typeface="Arial"/>
                <a:cs typeface="Arial"/>
              </a:rPr>
              <a:t> </a:t>
            </a:r>
            <a:r>
              <a:rPr lang="tr-TR" spc="-130" dirty="0">
                <a:latin typeface="Arial"/>
                <a:cs typeface="Arial"/>
              </a:rPr>
              <a:t>için </a:t>
            </a:r>
            <a:r>
              <a:rPr lang="tr-TR" spc="-540" dirty="0">
                <a:latin typeface="Arial"/>
                <a:cs typeface="Arial"/>
              </a:rPr>
              <a:t> </a:t>
            </a:r>
            <a:r>
              <a:rPr lang="tr-TR" spc="-110" dirty="0">
                <a:latin typeface="Arial"/>
                <a:cs typeface="Arial"/>
              </a:rPr>
              <a:t>kullanılmalıdır.</a:t>
            </a:r>
            <a:r>
              <a:rPr lang="tr-TR" spc="55" dirty="0">
                <a:latin typeface="Arial"/>
                <a:cs typeface="Arial"/>
              </a:rPr>
              <a:t> </a:t>
            </a:r>
            <a:r>
              <a:rPr lang="tr-TR" spc="-55" dirty="0" err="1">
                <a:latin typeface="Arial"/>
                <a:cs typeface="Arial"/>
              </a:rPr>
              <a:t>Varfarin</a:t>
            </a:r>
            <a:r>
              <a:rPr lang="tr-TR" spc="10" dirty="0">
                <a:latin typeface="Arial"/>
                <a:cs typeface="Arial"/>
              </a:rPr>
              <a:t> </a:t>
            </a:r>
            <a:r>
              <a:rPr lang="tr-TR" spc="-90" dirty="0">
                <a:latin typeface="Arial"/>
                <a:cs typeface="Arial"/>
              </a:rPr>
              <a:t>plasentayı</a:t>
            </a:r>
            <a:r>
              <a:rPr lang="tr-TR" spc="-10" dirty="0">
                <a:latin typeface="Arial"/>
                <a:cs typeface="Arial"/>
              </a:rPr>
              <a:t> </a:t>
            </a:r>
            <a:r>
              <a:rPr lang="tr-TR" spc="-105" dirty="0">
                <a:latin typeface="Arial"/>
                <a:cs typeface="Arial"/>
              </a:rPr>
              <a:t>geçer</a:t>
            </a:r>
            <a:r>
              <a:rPr lang="tr-TR" spc="-25" dirty="0">
                <a:latin typeface="Arial"/>
                <a:cs typeface="Arial"/>
              </a:rPr>
              <a:t> </a:t>
            </a:r>
            <a:r>
              <a:rPr lang="tr-TR" spc="-155" dirty="0">
                <a:latin typeface="Arial"/>
                <a:cs typeface="Arial"/>
              </a:rPr>
              <a:t>ve</a:t>
            </a:r>
            <a:r>
              <a:rPr lang="tr-TR" spc="30" dirty="0">
                <a:latin typeface="Arial"/>
                <a:cs typeface="Arial"/>
              </a:rPr>
              <a:t> </a:t>
            </a:r>
            <a:r>
              <a:rPr lang="tr-TR" spc="-130" dirty="0">
                <a:latin typeface="Arial"/>
                <a:cs typeface="Arial"/>
              </a:rPr>
              <a:t>bu</a:t>
            </a:r>
            <a:r>
              <a:rPr lang="tr-TR" spc="-5" dirty="0">
                <a:latin typeface="Arial"/>
                <a:cs typeface="Arial"/>
              </a:rPr>
              <a:t> </a:t>
            </a:r>
            <a:r>
              <a:rPr lang="tr-TR" spc="-65" dirty="0" smtClean="0">
                <a:latin typeface="Arial"/>
                <a:cs typeface="Arial"/>
              </a:rPr>
              <a:t>hastalarda</a:t>
            </a:r>
            <a:r>
              <a:rPr lang="tr-TR" spc="25" dirty="0" smtClean="0">
                <a:latin typeface="Arial"/>
                <a:cs typeface="Arial"/>
              </a:rPr>
              <a:t> </a:t>
            </a:r>
            <a:r>
              <a:rPr lang="tr-TR" spc="-90" dirty="0" err="1" smtClean="0">
                <a:latin typeface="Arial"/>
                <a:cs typeface="Arial"/>
              </a:rPr>
              <a:t>kontrendikedir</a:t>
            </a:r>
            <a:r>
              <a:rPr lang="tr-TR" spc="-90" dirty="0" smtClean="0">
                <a:latin typeface="Arial"/>
                <a:cs typeface="Arial"/>
              </a:rPr>
              <a:t>.</a:t>
            </a:r>
            <a:endParaRPr lang="tr-TR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1871" y="473826"/>
            <a:ext cx="6521148" cy="45359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</a:pPr>
            <a:r>
              <a:rPr sz="2800" spc="-5" dirty="0"/>
              <a:t>PERİTON DİYALİZİ veya</a:t>
            </a:r>
            <a:r>
              <a:rPr sz="2800" spc="-45" dirty="0"/>
              <a:t> </a:t>
            </a:r>
            <a:r>
              <a:rPr sz="2800" spc="-5" dirty="0"/>
              <a:t>HEMODİYALİZ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525601" y="921950"/>
            <a:ext cx="8094605" cy="4480189"/>
          </a:xfrm>
          <a:prstGeom prst="rect">
            <a:avLst/>
          </a:prstGeom>
        </p:spPr>
        <p:txBody>
          <a:bodyPr vert="horz" wrap="square" lIns="0" tIns="50280" rIns="0" bIns="0" rtlCol="0">
            <a:spAutoFit/>
          </a:bodyPr>
          <a:lstStyle/>
          <a:p>
            <a:pPr marL="355781" marR="5092" indent="-343689" algn="just">
              <a:lnSpc>
                <a:spcPts val="2385"/>
              </a:lnSpc>
              <a:spcBef>
                <a:spcPts val="396"/>
              </a:spcBef>
              <a:buChar char="•"/>
              <a:tabLst>
                <a:tab pos="356418" algn="l"/>
              </a:tabLst>
            </a:pPr>
            <a:r>
              <a:rPr sz="2200" spc="-5" dirty="0">
                <a:latin typeface="Trebuchet MS"/>
                <a:cs typeface="Trebuchet MS"/>
              </a:rPr>
              <a:t>H</a:t>
            </a:r>
            <a:r>
              <a:rPr sz="2200" spc="-5" dirty="0">
                <a:latin typeface="Arial"/>
                <a:cs typeface="Arial"/>
              </a:rPr>
              <a:t>emodiyaliz </a:t>
            </a:r>
            <a:r>
              <a:rPr sz="2200" spc="-5" dirty="0">
                <a:latin typeface="Trebuchet MS"/>
                <a:cs typeface="Trebuchet MS"/>
              </a:rPr>
              <a:t>hastalarında başarılı gebelik takibi yapılırken,  aynı şekilde kronik </a:t>
            </a:r>
            <a:r>
              <a:rPr sz="2200" dirty="0">
                <a:latin typeface="Trebuchet MS"/>
                <a:cs typeface="Trebuchet MS"/>
              </a:rPr>
              <a:t>P</a:t>
            </a:r>
            <a:r>
              <a:rPr sz="2200" dirty="0">
                <a:latin typeface="Arial"/>
                <a:cs typeface="Arial"/>
              </a:rPr>
              <a:t>eriton </a:t>
            </a:r>
            <a:r>
              <a:rPr sz="2200" spc="-5" dirty="0">
                <a:latin typeface="Arial"/>
                <a:cs typeface="Arial"/>
              </a:rPr>
              <a:t>Diyalizi </a:t>
            </a:r>
            <a:r>
              <a:rPr sz="2200" spc="-5" dirty="0">
                <a:latin typeface="Trebuchet MS"/>
                <a:cs typeface="Trebuchet MS"/>
              </a:rPr>
              <a:t>hastalarında da başarılı  gebelikler bildirilmektedir.</a:t>
            </a:r>
            <a:endParaRPr sz="2200" dirty="0">
              <a:latin typeface="Trebuchet MS"/>
              <a:cs typeface="Trebuchet MS"/>
            </a:endParaRPr>
          </a:p>
          <a:p>
            <a:pPr>
              <a:spcBef>
                <a:spcPts val="40"/>
              </a:spcBef>
              <a:buFont typeface="Trebuchet MS"/>
              <a:buChar char="•"/>
            </a:pPr>
            <a:endParaRPr sz="2900" dirty="0">
              <a:latin typeface="Trebuchet MS"/>
              <a:cs typeface="Trebuchet MS"/>
            </a:endParaRPr>
          </a:p>
          <a:p>
            <a:pPr marL="355781" marR="6365" indent="-343689" algn="just">
              <a:lnSpc>
                <a:spcPts val="2385"/>
              </a:lnSpc>
              <a:buChar char="•"/>
              <a:tabLst>
                <a:tab pos="356418" algn="l"/>
              </a:tabLst>
            </a:pPr>
            <a:r>
              <a:rPr sz="2200" spc="-5" dirty="0">
                <a:latin typeface="Trebuchet MS"/>
                <a:cs typeface="Trebuchet MS"/>
              </a:rPr>
              <a:t>P</a:t>
            </a:r>
            <a:r>
              <a:rPr sz="2200" spc="-5" dirty="0">
                <a:latin typeface="Arial"/>
                <a:cs typeface="Arial"/>
              </a:rPr>
              <a:t>eriton Diyalizi </a:t>
            </a:r>
            <a:r>
              <a:rPr sz="2200" spc="-5" dirty="0">
                <a:latin typeface="Trebuchet MS"/>
                <a:cs typeface="Trebuchet MS"/>
              </a:rPr>
              <a:t>hastalarında gebelik </a:t>
            </a:r>
            <a:r>
              <a:rPr sz="2200" spc="-5" dirty="0">
                <a:latin typeface="Arial"/>
                <a:cs typeface="Arial"/>
              </a:rPr>
              <a:t>hemodiyaliz </a:t>
            </a:r>
            <a:r>
              <a:rPr sz="2200" spc="-5" dirty="0">
                <a:latin typeface="Trebuchet MS"/>
                <a:cs typeface="Trebuchet MS"/>
              </a:rPr>
              <a:t>hastalarına  göre </a:t>
            </a:r>
            <a:r>
              <a:rPr sz="2200" spc="-10" dirty="0">
                <a:latin typeface="Trebuchet MS"/>
                <a:cs typeface="Trebuchet MS"/>
              </a:rPr>
              <a:t>2-3 kat </a:t>
            </a:r>
            <a:r>
              <a:rPr sz="2200" spc="-5" dirty="0">
                <a:latin typeface="Trebuchet MS"/>
                <a:cs typeface="Trebuchet MS"/>
              </a:rPr>
              <a:t>daha az</a:t>
            </a:r>
            <a:r>
              <a:rPr sz="2200" spc="-1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rastlanılmaktadır.</a:t>
            </a:r>
            <a:endParaRPr sz="2200" dirty="0">
              <a:latin typeface="Trebuchet MS"/>
              <a:cs typeface="Trebuchet MS"/>
            </a:endParaRPr>
          </a:p>
          <a:p>
            <a:pPr>
              <a:spcBef>
                <a:spcPts val="50"/>
              </a:spcBef>
            </a:pPr>
            <a:endParaRPr sz="2900" dirty="0">
              <a:latin typeface="Trebuchet MS"/>
              <a:cs typeface="Trebuchet MS"/>
            </a:endParaRPr>
          </a:p>
          <a:p>
            <a:pPr marL="355781" marR="6365" indent="-343689" algn="just">
              <a:lnSpc>
                <a:spcPts val="2385"/>
              </a:lnSpc>
              <a:spcBef>
                <a:spcPts val="5"/>
              </a:spcBef>
              <a:buChar char="•"/>
              <a:tabLst>
                <a:tab pos="356418" algn="l"/>
              </a:tabLst>
            </a:pPr>
            <a:r>
              <a:rPr sz="2200" spc="-5" dirty="0">
                <a:latin typeface="Arial"/>
                <a:cs typeface="Arial"/>
              </a:rPr>
              <a:t>P</a:t>
            </a:r>
            <a:r>
              <a:rPr sz="2200" spc="-5" dirty="0">
                <a:latin typeface="Trebuchet MS"/>
                <a:cs typeface="Trebuchet MS"/>
              </a:rPr>
              <a:t>eritonda hipertonik di</a:t>
            </a:r>
            <a:r>
              <a:rPr sz="2200" spc="-5" dirty="0">
                <a:latin typeface="Arial"/>
                <a:cs typeface="Arial"/>
              </a:rPr>
              <a:t>y</a:t>
            </a:r>
            <a:r>
              <a:rPr sz="2200" spc="-5" dirty="0">
                <a:latin typeface="Trebuchet MS"/>
                <a:cs typeface="Trebuchet MS"/>
              </a:rPr>
              <a:t>alizat </a:t>
            </a:r>
            <a:r>
              <a:rPr sz="2200" spc="-5" dirty="0">
                <a:latin typeface="Arial"/>
                <a:cs typeface="Arial"/>
              </a:rPr>
              <a:t>ve/</a:t>
            </a:r>
            <a:r>
              <a:rPr sz="2200" spc="-5" dirty="0">
                <a:latin typeface="Trebuchet MS"/>
                <a:cs typeface="Trebuchet MS"/>
              </a:rPr>
              <a:t>veya peritonit ataklarına  bağlı </a:t>
            </a:r>
            <a:r>
              <a:rPr sz="2200" spc="-5" dirty="0">
                <a:latin typeface="Arial"/>
                <a:cs typeface="Arial"/>
              </a:rPr>
              <a:t>yapışıklıklar gebelik oluşumunu </a:t>
            </a:r>
            <a:r>
              <a:rPr sz="2200" dirty="0">
                <a:latin typeface="Arial"/>
                <a:cs typeface="Arial"/>
              </a:rPr>
              <a:t>olumsuz</a:t>
            </a:r>
            <a:r>
              <a:rPr sz="2200" spc="5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etkiler</a:t>
            </a:r>
            <a:r>
              <a:rPr sz="2200" dirty="0">
                <a:latin typeface="Trebuchet MS"/>
                <a:cs typeface="Trebuchet MS"/>
              </a:rPr>
              <a:t>.</a:t>
            </a:r>
          </a:p>
          <a:p>
            <a:pPr>
              <a:spcBef>
                <a:spcPts val="40"/>
              </a:spcBef>
              <a:buFont typeface="Arial"/>
              <a:buChar char="•"/>
            </a:pPr>
            <a:endParaRPr sz="2900" dirty="0">
              <a:latin typeface="Trebuchet MS"/>
              <a:cs typeface="Trebuchet MS"/>
            </a:endParaRPr>
          </a:p>
          <a:p>
            <a:pPr marL="355781" marR="7001" indent="-343689" algn="just">
              <a:lnSpc>
                <a:spcPts val="2385"/>
              </a:lnSpc>
              <a:spcBef>
                <a:spcPts val="5"/>
              </a:spcBef>
              <a:buChar char="•"/>
              <a:tabLst>
                <a:tab pos="356418" algn="l"/>
              </a:tabLst>
            </a:pPr>
            <a:r>
              <a:rPr sz="2200" spc="-5" dirty="0">
                <a:latin typeface="Arial"/>
                <a:cs typeface="Arial"/>
              </a:rPr>
              <a:t>Bununla birlikte </a:t>
            </a:r>
            <a:r>
              <a:rPr sz="2200" dirty="0">
                <a:latin typeface="Arial"/>
                <a:cs typeface="Arial"/>
              </a:rPr>
              <a:t>Periton </a:t>
            </a:r>
            <a:r>
              <a:rPr sz="2200" spc="-5" dirty="0">
                <a:latin typeface="Arial"/>
                <a:cs typeface="Arial"/>
              </a:rPr>
              <a:t>Diyalizinde </a:t>
            </a:r>
            <a:r>
              <a:rPr sz="2200" dirty="0">
                <a:latin typeface="Arial"/>
                <a:cs typeface="Arial"/>
              </a:rPr>
              <a:t>stabil kardiyovasküler ve  metabolik </a:t>
            </a:r>
            <a:r>
              <a:rPr sz="2200" spc="-5" dirty="0">
                <a:latin typeface="Arial"/>
                <a:cs typeface="Arial"/>
              </a:rPr>
              <a:t>düzeyler</a:t>
            </a:r>
            <a:r>
              <a:rPr sz="2200" spc="-5" dirty="0">
                <a:latin typeface="Trebuchet MS"/>
                <a:cs typeface="Trebuchet MS"/>
              </a:rPr>
              <a:t>, antikoagülan kullan</a:t>
            </a:r>
            <a:r>
              <a:rPr sz="2200" spc="-5" dirty="0">
                <a:latin typeface="Arial"/>
                <a:cs typeface="Arial"/>
              </a:rPr>
              <a:t>ılmaması </a:t>
            </a:r>
            <a:r>
              <a:rPr sz="2200" spc="-5" dirty="0">
                <a:latin typeface="Trebuchet MS"/>
                <a:cs typeface="Trebuchet MS"/>
              </a:rPr>
              <a:t>ve daha  yüksek hemoglobin düzeyleri </a:t>
            </a:r>
            <a:r>
              <a:rPr sz="2200" dirty="0">
                <a:latin typeface="Arial"/>
                <a:cs typeface="Arial"/>
              </a:rPr>
              <a:t>avantaj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dirty="0" err="1">
                <a:latin typeface="Arial"/>
                <a:cs typeface="Arial"/>
              </a:rPr>
              <a:t>oluşturmaktadır</a:t>
            </a:r>
            <a:r>
              <a:rPr sz="2200" dirty="0" smtClean="0">
                <a:latin typeface="Trebuchet MS"/>
                <a:cs typeface="Trebuchet MS"/>
              </a:rPr>
              <a:t>.</a:t>
            </a: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5159" y="899810"/>
            <a:ext cx="6521148" cy="45359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</a:pPr>
            <a:r>
              <a:rPr sz="2800" spc="-5" dirty="0"/>
              <a:t>PERİTON DİYALİZİ </a:t>
            </a:r>
            <a:r>
              <a:rPr sz="2800" dirty="0"/>
              <a:t>veya</a:t>
            </a:r>
            <a:r>
              <a:rPr sz="2800" spc="-55" dirty="0"/>
              <a:t> </a:t>
            </a:r>
            <a:r>
              <a:rPr sz="2800" spc="-5" dirty="0"/>
              <a:t>HEMODİYALİZ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608114" y="1466262"/>
            <a:ext cx="8095879" cy="4675668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355781" marR="5092" indent="-343689" algn="just">
              <a:spcBef>
                <a:spcPts val="100"/>
              </a:spcBef>
              <a:buChar char="•"/>
              <a:tabLst>
                <a:tab pos="356418" algn="l"/>
              </a:tabLst>
            </a:pPr>
            <a:r>
              <a:rPr sz="2400" dirty="0">
                <a:latin typeface="Trebuchet MS"/>
                <a:cs typeface="Trebuchet MS"/>
              </a:rPr>
              <a:t>Bazı </a:t>
            </a:r>
            <a:r>
              <a:rPr sz="2400" spc="-5" dirty="0">
                <a:latin typeface="Trebuchet MS"/>
                <a:cs typeface="Trebuchet MS"/>
              </a:rPr>
              <a:t>çalışmalarda, </a:t>
            </a:r>
            <a:r>
              <a:rPr sz="2400" dirty="0">
                <a:latin typeface="Trebuchet MS"/>
                <a:cs typeface="Trebuchet MS"/>
              </a:rPr>
              <a:t>gebelikte meydana gelen </a:t>
            </a:r>
            <a:r>
              <a:rPr sz="2400" spc="-5" dirty="0">
                <a:latin typeface="Trebuchet MS"/>
                <a:cs typeface="Trebuchet MS"/>
              </a:rPr>
              <a:t>akut  </a:t>
            </a:r>
            <a:r>
              <a:rPr sz="2400" dirty="0">
                <a:latin typeface="Trebuchet MS"/>
                <a:cs typeface="Trebuchet MS"/>
              </a:rPr>
              <a:t>böbrek yetmezliğinde </a:t>
            </a:r>
            <a:r>
              <a:rPr sz="2400" spc="-5" dirty="0">
                <a:latin typeface="Trebuchet MS"/>
                <a:cs typeface="Trebuchet MS"/>
              </a:rPr>
              <a:t>tedavi </a:t>
            </a:r>
            <a:r>
              <a:rPr sz="2400" dirty="0">
                <a:latin typeface="Trebuchet MS"/>
                <a:cs typeface="Trebuchet MS"/>
              </a:rPr>
              <a:t>seçeneği olarak PD ‘nin  HD’e </a:t>
            </a:r>
            <a:r>
              <a:rPr sz="2400" spc="-5" dirty="0">
                <a:latin typeface="Trebuchet MS"/>
                <a:cs typeface="Trebuchet MS"/>
              </a:rPr>
              <a:t>üstün </a:t>
            </a:r>
            <a:r>
              <a:rPr sz="2400" dirty="0">
                <a:latin typeface="Trebuchet MS"/>
                <a:cs typeface="Trebuchet MS"/>
              </a:rPr>
              <a:t>olduğu öne </a:t>
            </a:r>
            <a:r>
              <a:rPr sz="2400" spc="-5" dirty="0">
                <a:latin typeface="Trebuchet MS"/>
                <a:cs typeface="Trebuchet MS"/>
              </a:rPr>
              <a:t>sürülmüştür.</a:t>
            </a:r>
            <a:endParaRPr sz="2400" dirty="0">
              <a:latin typeface="Trebuchet MS"/>
              <a:cs typeface="Trebuchet MS"/>
            </a:endParaRPr>
          </a:p>
          <a:p>
            <a:pPr marL="356418" marR="5092" indent="-343689" algn="just">
              <a:spcBef>
                <a:spcPts val="556"/>
              </a:spcBef>
              <a:buChar char="•"/>
              <a:tabLst>
                <a:tab pos="356418" algn="l"/>
              </a:tabLst>
            </a:pPr>
            <a:r>
              <a:rPr sz="2400" spc="-5" dirty="0">
                <a:latin typeface="Trebuchet MS"/>
                <a:cs typeface="Trebuchet MS"/>
              </a:rPr>
              <a:t>Ayrıca </a:t>
            </a:r>
            <a:r>
              <a:rPr sz="2400" dirty="0">
                <a:latin typeface="Trebuchet MS"/>
                <a:cs typeface="Trebuchet MS"/>
              </a:rPr>
              <a:t>HD </a:t>
            </a:r>
            <a:r>
              <a:rPr sz="2400" spc="-5" dirty="0">
                <a:latin typeface="Trebuchet MS"/>
                <a:cs typeface="Trebuchet MS"/>
              </a:rPr>
              <a:t>hastalarında </a:t>
            </a:r>
            <a:r>
              <a:rPr sz="2400" dirty="0">
                <a:latin typeface="Trebuchet MS"/>
                <a:cs typeface="Trebuchet MS"/>
              </a:rPr>
              <a:t>polihidroamnios riskinin artış  </a:t>
            </a:r>
            <a:r>
              <a:rPr sz="2400" spc="-5" dirty="0">
                <a:latin typeface="Trebuchet MS"/>
                <a:cs typeface="Trebuchet MS"/>
              </a:rPr>
              <a:t>gösterdiği </a:t>
            </a:r>
            <a:r>
              <a:rPr sz="2400" dirty="0">
                <a:latin typeface="Trebuchet MS"/>
                <a:cs typeface="Trebuchet MS"/>
              </a:rPr>
              <a:t>ve </a:t>
            </a:r>
            <a:r>
              <a:rPr sz="2400" spc="-5" dirty="0">
                <a:latin typeface="Trebuchet MS"/>
                <a:cs typeface="Trebuchet MS"/>
              </a:rPr>
              <a:t>bunun da amniotik </a:t>
            </a:r>
            <a:r>
              <a:rPr sz="2400" dirty="0">
                <a:latin typeface="Trebuchet MS"/>
                <a:cs typeface="Trebuchet MS"/>
              </a:rPr>
              <a:t>sıvı volümündeki  artışa bağlı olarak </a:t>
            </a:r>
            <a:r>
              <a:rPr sz="2400" spc="-5" dirty="0">
                <a:latin typeface="Trebuchet MS"/>
                <a:cs typeface="Trebuchet MS"/>
              </a:rPr>
              <a:t>geliştiği </a:t>
            </a:r>
            <a:r>
              <a:rPr sz="2400" dirty="0">
                <a:latin typeface="Trebuchet MS"/>
                <a:cs typeface="Trebuchet MS"/>
              </a:rPr>
              <a:t>düşünülmüştür.</a:t>
            </a:r>
          </a:p>
          <a:p>
            <a:pPr marL="355781" marR="7638" indent="-343689" algn="just">
              <a:spcBef>
                <a:spcPts val="561"/>
              </a:spcBef>
              <a:buChar char="•"/>
              <a:tabLst>
                <a:tab pos="356418" algn="l"/>
              </a:tabLst>
            </a:pPr>
            <a:r>
              <a:rPr sz="2400" spc="-5" dirty="0">
                <a:latin typeface="Trebuchet MS"/>
                <a:cs typeface="Trebuchet MS"/>
              </a:rPr>
              <a:t>Bu </a:t>
            </a:r>
            <a:r>
              <a:rPr sz="2400" dirty="0">
                <a:latin typeface="Trebuchet MS"/>
                <a:cs typeface="Trebuchet MS"/>
              </a:rPr>
              <a:t>artışın ise </a:t>
            </a:r>
            <a:r>
              <a:rPr sz="2400" spc="-5" dirty="0">
                <a:latin typeface="Trebuchet MS"/>
                <a:cs typeface="Trebuchet MS"/>
              </a:rPr>
              <a:t>normal </a:t>
            </a:r>
            <a:r>
              <a:rPr sz="2400" dirty="0">
                <a:latin typeface="Trebuchet MS"/>
                <a:cs typeface="Trebuchet MS"/>
              </a:rPr>
              <a:t>gelişimi olan fetal böbrekten  yüksek kan üre seviyesine bağlı olarak </a:t>
            </a:r>
            <a:r>
              <a:rPr sz="2400" spc="-5" dirty="0">
                <a:latin typeface="Trebuchet MS"/>
                <a:cs typeface="Trebuchet MS"/>
              </a:rPr>
              <a:t>oluşan </a:t>
            </a:r>
            <a:r>
              <a:rPr sz="2400" dirty="0">
                <a:latin typeface="Trebuchet MS"/>
                <a:cs typeface="Trebuchet MS"/>
              </a:rPr>
              <a:t>solüt  diürez sonucu </a:t>
            </a:r>
            <a:r>
              <a:rPr sz="2400" spc="-5" dirty="0">
                <a:latin typeface="Trebuchet MS"/>
                <a:cs typeface="Trebuchet MS"/>
              </a:rPr>
              <a:t>oluştuğu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düşünülmüştür.</a:t>
            </a:r>
          </a:p>
          <a:p>
            <a:pPr marL="355781" marR="7638" indent="-343689" algn="just">
              <a:spcBef>
                <a:spcPts val="566"/>
              </a:spcBef>
              <a:buChar char="•"/>
              <a:tabLst>
                <a:tab pos="356418" algn="l"/>
              </a:tabLst>
            </a:pPr>
            <a:r>
              <a:rPr sz="2400" dirty="0">
                <a:latin typeface="Trebuchet MS"/>
                <a:cs typeface="Trebuchet MS"/>
              </a:rPr>
              <a:t>PD </a:t>
            </a:r>
            <a:r>
              <a:rPr sz="2400" spc="-5" dirty="0">
                <a:latin typeface="Trebuchet MS"/>
                <a:cs typeface="Trebuchet MS"/>
              </a:rPr>
              <a:t>kullanarak total </a:t>
            </a:r>
            <a:r>
              <a:rPr sz="2400" dirty="0">
                <a:latin typeface="Trebuchet MS"/>
                <a:cs typeface="Trebuchet MS"/>
              </a:rPr>
              <a:t>dializ süresini uzatıp böylece üre  düzeyini </a:t>
            </a:r>
            <a:r>
              <a:rPr sz="2400" spc="-5" dirty="0">
                <a:latin typeface="Trebuchet MS"/>
                <a:cs typeface="Trebuchet MS"/>
              </a:rPr>
              <a:t>düşürerek </a:t>
            </a:r>
            <a:r>
              <a:rPr sz="2400" dirty="0">
                <a:latin typeface="Trebuchet MS"/>
                <a:cs typeface="Trebuchet MS"/>
              </a:rPr>
              <a:t>bu </a:t>
            </a:r>
            <a:r>
              <a:rPr sz="2400" spc="-5" dirty="0">
                <a:latin typeface="Trebuchet MS"/>
                <a:cs typeface="Trebuchet MS"/>
              </a:rPr>
              <a:t>komplikasyonun </a:t>
            </a:r>
            <a:r>
              <a:rPr sz="2400" dirty="0">
                <a:latin typeface="Trebuchet MS"/>
                <a:cs typeface="Trebuchet MS"/>
              </a:rPr>
              <a:t>azaltılabileceği  </a:t>
            </a:r>
            <a:r>
              <a:rPr sz="2400" dirty="0" err="1">
                <a:latin typeface="Trebuchet MS"/>
                <a:cs typeface="Trebuchet MS"/>
              </a:rPr>
              <a:t>düşünülmüştür</a:t>
            </a:r>
            <a:r>
              <a:rPr sz="2400" dirty="0" smtClean="0">
                <a:latin typeface="Trebuchet MS"/>
                <a:cs typeface="Trebuchet MS"/>
              </a:rPr>
              <a:t>.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3665" y="841027"/>
            <a:ext cx="6521148" cy="45359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</a:pPr>
            <a:r>
              <a:rPr sz="2800" spc="-5" dirty="0"/>
              <a:t>PERİTON DİYALİZİ </a:t>
            </a:r>
            <a:r>
              <a:rPr sz="2800" dirty="0"/>
              <a:t>veya</a:t>
            </a:r>
            <a:r>
              <a:rPr sz="2800" spc="-55" dirty="0"/>
              <a:t> </a:t>
            </a:r>
            <a:r>
              <a:rPr sz="2800" spc="-5" dirty="0"/>
              <a:t>HEMODİYALİZ</a:t>
            </a:r>
            <a:endParaRPr sz="2800" dirty="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2532943"/>
          </a:xfrm>
          <a:prstGeom prst="rect">
            <a:avLst/>
          </a:prstGeom>
        </p:spPr>
        <p:txBody>
          <a:bodyPr vert="horz" wrap="square" lIns="0" tIns="85286" rIns="0" bIns="0" rtlCol="0">
            <a:spAutoFit/>
          </a:bodyPr>
          <a:lstStyle/>
          <a:p>
            <a:pPr marL="356418" indent="-344325" algn="just">
              <a:spcBef>
                <a:spcPts val="672"/>
              </a:spcBef>
              <a:tabLst>
                <a:tab pos="357054" algn="l"/>
              </a:tabLst>
            </a:pPr>
            <a:r>
              <a:rPr dirty="0"/>
              <a:t>PD kusma ve malnütrisyonu</a:t>
            </a:r>
            <a:r>
              <a:rPr spc="-15" dirty="0"/>
              <a:t> </a:t>
            </a:r>
            <a:r>
              <a:rPr spc="-5" dirty="0"/>
              <a:t>arttırabilir.</a:t>
            </a:r>
          </a:p>
          <a:p>
            <a:pPr marL="356418" marR="5092" indent="-343689" algn="just">
              <a:spcBef>
                <a:spcPts val="571"/>
              </a:spcBef>
              <a:tabLst>
                <a:tab pos="356418" algn="l"/>
              </a:tabLst>
            </a:pPr>
            <a:r>
              <a:rPr dirty="0"/>
              <a:t>PD tedavisi peritondan sürekli protein kaybı </a:t>
            </a:r>
            <a:r>
              <a:rPr spc="-5" dirty="0"/>
              <a:t>yanısıra  </a:t>
            </a:r>
            <a:r>
              <a:rPr dirty="0"/>
              <a:t>glukoz absorbsiyonu ve abdominal </a:t>
            </a:r>
            <a:r>
              <a:rPr spc="-5" dirty="0"/>
              <a:t>şişkinlik </a:t>
            </a:r>
            <a:r>
              <a:rPr dirty="0"/>
              <a:t>nedeniyle  </a:t>
            </a:r>
            <a:r>
              <a:rPr spc="-5" dirty="0"/>
              <a:t>iştah </a:t>
            </a:r>
            <a:r>
              <a:rPr dirty="0"/>
              <a:t>azalması </a:t>
            </a:r>
            <a:r>
              <a:rPr dirty="0" err="1"/>
              <a:t>nedeniyle</a:t>
            </a:r>
            <a:r>
              <a:rPr dirty="0"/>
              <a:t> </a:t>
            </a:r>
            <a:r>
              <a:rPr dirty="0" err="1" smtClean="0"/>
              <a:t>hipoalbu</a:t>
            </a:r>
            <a:r>
              <a:rPr lang="tr-TR" dirty="0" err="1" smtClean="0"/>
              <a:t>nemiye</a:t>
            </a:r>
            <a:r>
              <a:rPr lang="tr-TR" dirty="0" smtClean="0"/>
              <a:t> </a:t>
            </a:r>
            <a:r>
              <a:rPr dirty="0" smtClean="0"/>
              <a:t> </a:t>
            </a:r>
            <a:r>
              <a:rPr dirty="0"/>
              <a:t>neden  </a:t>
            </a:r>
            <a:r>
              <a:rPr dirty="0" err="1"/>
              <a:t>olabilir</a:t>
            </a:r>
            <a:r>
              <a:rPr dirty="0" smtClean="0"/>
              <a:t>.</a:t>
            </a:r>
            <a:endParaRPr spc="-5" dirty="0"/>
          </a:p>
          <a:p>
            <a:pPr marL="356418" marR="5728" indent="-343689" algn="just">
              <a:spcBef>
                <a:spcPts val="566"/>
              </a:spcBef>
              <a:tabLst>
                <a:tab pos="357054" algn="l"/>
              </a:tabLst>
            </a:pPr>
            <a:r>
              <a:rPr spc="-5" dirty="0"/>
              <a:t>Fakat </a:t>
            </a:r>
            <a:r>
              <a:rPr dirty="0"/>
              <a:t>daha az preeklampsi, </a:t>
            </a:r>
            <a:r>
              <a:rPr spc="-5" dirty="0"/>
              <a:t>hipotansiyon </a:t>
            </a:r>
            <a:r>
              <a:rPr dirty="0"/>
              <a:t>ve yüksek  doğum oranları gibi HD’e </a:t>
            </a:r>
            <a:r>
              <a:rPr spc="-5" dirty="0"/>
              <a:t>üstün taraflarına rağmen  </a:t>
            </a:r>
            <a:r>
              <a:rPr dirty="0"/>
              <a:t>preterm doğum oranları daha</a:t>
            </a:r>
            <a:r>
              <a:rPr spc="-20" dirty="0"/>
              <a:t> </a:t>
            </a:r>
            <a:r>
              <a:rPr dirty="0" err="1"/>
              <a:t>yüksektir</a:t>
            </a:r>
            <a:r>
              <a:rPr dirty="0" smtClean="0"/>
              <a:t>.</a:t>
            </a:r>
            <a:endParaRPr lang="tr-TR" dirty="0" smtClean="0"/>
          </a:p>
          <a:p>
            <a:pPr marL="356418" marR="5728" indent="-343689" algn="just">
              <a:spcBef>
                <a:spcPts val="566"/>
              </a:spcBef>
              <a:tabLst>
                <a:tab pos="357054" algn="l"/>
              </a:tabLst>
            </a:pPr>
            <a:r>
              <a:rPr lang="tr-TR" dirty="0" smtClean="0"/>
              <a:t>Hedef </a:t>
            </a:r>
            <a:r>
              <a:rPr lang="tr-TR" dirty="0" smtClean="0">
                <a:solidFill>
                  <a:srgbClr val="FF0000"/>
                </a:solidFill>
              </a:rPr>
              <a:t>KT/V</a:t>
            </a:r>
            <a:r>
              <a:rPr lang="tr-TR" dirty="0" smtClean="0"/>
              <a:t>  oranları </a:t>
            </a:r>
            <a:r>
              <a:rPr lang="tr-TR" dirty="0" smtClean="0">
                <a:solidFill>
                  <a:srgbClr val="FF0000"/>
                </a:solidFill>
              </a:rPr>
              <a:t>1.5-1.7</a:t>
            </a:r>
            <a:r>
              <a:rPr lang="tr-TR" dirty="0" smtClean="0"/>
              <a:t> olmak üzere,</a:t>
            </a:r>
            <a:r>
              <a:rPr lang="tr-TR" dirty="0" err="1" smtClean="0"/>
              <a:t>HD’de</a:t>
            </a:r>
            <a:r>
              <a:rPr lang="tr-TR" dirty="0" smtClean="0"/>
              <a:t> h/6 diyaliz,</a:t>
            </a:r>
            <a:r>
              <a:rPr lang="tr-TR" dirty="0" err="1" smtClean="0"/>
              <a:t>PD’de</a:t>
            </a:r>
            <a:r>
              <a:rPr lang="tr-TR" dirty="0" smtClean="0"/>
              <a:t> ise 24 </a:t>
            </a:r>
            <a:r>
              <a:rPr lang="tr-TR" dirty="0" err="1" smtClean="0"/>
              <a:t>st</a:t>
            </a:r>
            <a:r>
              <a:rPr lang="tr-TR" dirty="0" smtClean="0"/>
              <a:t>.’</a:t>
            </a:r>
            <a:r>
              <a:rPr lang="tr-TR" dirty="0" err="1" smtClean="0"/>
              <a:t>te</a:t>
            </a:r>
            <a:r>
              <a:rPr lang="tr-TR" dirty="0" smtClean="0"/>
              <a:t> 6-8 kez değişim önerilir.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556792"/>
            <a:ext cx="6347714" cy="3880773"/>
          </a:xfrm>
        </p:spPr>
        <p:txBody>
          <a:bodyPr/>
          <a:lstStyle/>
          <a:p>
            <a:r>
              <a:rPr lang="tr-TR" dirty="0" smtClean="0"/>
              <a:t>Gebe kalma olasılığı </a:t>
            </a:r>
            <a:r>
              <a:rPr lang="tr-TR" dirty="0" err="1" smtClean="0"/>
              <a:t>PD’de</a:t>
            </a:r>
            <a:r>
              <a:rPr lang="tr-TR" dirty="0" smtClean="0"/>
              <a:t>, </a:t>
            </a:r>
            <a:r>
              <a:rPr lang="tr-TR" dirty="0" err="1" smtClean="0"/>
              <a:t>HD’e</a:t>
            </a:r>
            <a:r>
              <a:rPr lang="tr-TR" dirty="0" smtClean="0"/>
              <a:t> göre daha düşüktür.</a:t>
            </a:r>
          </a:p>
          <a:p>
            <a:r>
              <a:rPr lang="tr-TR" dirty="0" smtClean="0"/>
              <a:t>HD  % 2,5</a:t>
            </a:r>
          </a:p>
          <a:p>
            <a:r>
              <a:rPr lang="tr-TR" dirty="0" smtClean="0"/>
              <a:t>PD  % 1,06  </a:t>
            </a:r>
          </a:p>
          <a:p>
            <a:r>
              <a:rPr lang="tr-TR" dirty="0" smtClean="0"/>
              <a:t>Canlı bebek doğum oranlarında ise fark yoktur.</a:t>
            </a:r>
          </a:p>
          <a:p>
            <a:r>
              <a:rPr lang="tr-TR" dirty="0" smtClean="0"/>
              <a:t>HD % 39,5</a:t>
            </a:r>
          </a:p>
          <a:p>
            <a:r>
              <a:rPr lang="tr-TR" dirty="0" smtClean="0"/>
              <a:t>PD  % 37    (</a:t>
            </a:r>
            <a:r>
              <a:rPr lang="tr-TR" dirty="0" err="1" smtClean="0"/>
              <a:t>Shair</a:t>
            </a:r>
            <a:r>
              <a:rPr lang="tr-TR" dirty="0" smtClean="0"/>
              <a:t> ve Arkadaşları 2008)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3665" y="841027"/>
            <a:ext cx="6521148" cy="45359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</a:pPr>
            <a:r>
              <a:rPr sz="2800" spc="-5" dirty="0"/>
              <a:t>PERİTON DİYALİZİ </a:t>
            </a:r>
            <a:r>
              <a:rPr sz="2800" dirty="0"/>
              <a:t>veya</a:t>
            </a:r>
            <a:r>
              <a:rPr sz="2800" spc="-55" dirty="0"/>
              <a:t> </a:t>
            </a:r>
            <a:r>
              <a:rPr sz="2800" spc="-5" dirty="0"/>
              <a:t>HEMODİYALİZ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536287" y="1360912"/>
            <a:ext cx="8094605" cy="3937004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356418" marR="5092" indent="-344325" algn="just">
              <a:spcBef>
                <a:spcPts val="100"/>
              </a:spcBef>
              <a:buChar char="•"/>
              <a:tabLst>
                <a:tab pos="356418" algn="l"/>
              </a:tabLst>
            </a:pPr>
            <a:r>
              <a:rPr sz="2400" dirty="0">
                <a:latin typeface="Arial"/>
                <a:cs typeface="Arial"/>
              </a:rPr>
              <a:t>PD li hastalarda gebeliğin ilerlemesi ile birlikte yeterli </a:t>
            </a:r>
            <a:r>
              <a:rPr sz="2400" spc="5" dirty="0">
                <a:latin typeface="Arial"/>
                <a:cs typeface="Arial"/>
              </a:rPr>
              <a:t>sıvı  </a:t>
            </a:r>
            <a:r>
              <a:rPr sz="2400" spc="-5" dirty="0">
                <a:latin typeface="Arial"/>
                <a:cs typeface="Arial"/>
              </a:rPr>
              <a:t>alışverişi</a:t>
            </a:r>
            <a:r>
              <a:rPr sz="2400" dirty="0">
                <a:latin typeface="Arial"/>
                <a:cs typeface="Arial"/>
              </a:rPr>
              <a:t> olamayabilir.</a:t>
            </a:r>
          </a:p>
          <a:p>
            <a:pPr marL="355781" marR="5092" indent="-343689" algn="just">
              <a:spcBef>
                <a:spcPts val="566"/>
              </a:spcBef>
              <a:buChar char="•"/>
              <a:tabLst>
                <a:tab pos="357054" algn="l"/>
              </a:tabLst>
            </a:pPr>
            <a:r>
              <a:rPr lang="tr-TR" sz="2400" dirty="0" smtClean="0">
                <a:latin typeface="Arial"/>
                <a:cs typeface="Arial"/>
              </a:rPr>
              <a:t>Gebeliğin geç dönemlerinde karnın </a:t>
            </a:r>
            <a:r>
              <a:rPr lang="tr-TR" sz="2400" dirty="0" err="1" smtClean="0">
                <a:latin typeface="Arial"/>
                <a:cs typeface="Arial"/>
              </a:rPr>
              <a:t>distasyonu</a:t>
            </a:r>
            <a:r>
              <a:rPr lang="tr-TR" sz="2400" dirty="0" smtClean="0">
                <a:latin typeface="Arial"/>
                <a:cs typeface="Arial"/>
              </a:rPr>
              <a:t> sorun olduğu için yeterli </a:t>
            </a:r>
            <a:r>
              <a:rPr lang="tr-TR" sz="2400" dirty="0" err="1" smtClean="0">
                <a:latin typeface="Arial"/>
                <a:cs typeface="Arial"/>
              </a:rPr>
              <a:t>klirensi</a:t>
            </a:r>
            <a:r>
              <a:rPr lang="tr-TR" sz="2400" dirty="0" smtClean="0">
                <a:latin typeface="Arial"/>
                <a:cs typeface="Arial"/>
              </a:rPr>
              <a:t> sağlamak için değişim volümü azaltılıp,değişim sıklığı arttırılır.</a:t>
            </a:r>
            <a:endParaRPr sz="2400" dirty="0">
              <a:latin typeface="Arial"/>
              <a:cs typeface="Arial"/>
            </a:endParaRPr>
          </a:p>
          <a:p>
            <a:pPr marL="355781" marR="7638" indent="-343689" algn="just">
              <a:spcBef>
                <a:spcPts val="561"/>
              </a:spcBef>
              <a:buChar char="•"/>
              <a:tabLst>
                <a:tab pos="356418" algn="l"/>
              </a:tabLst>
            </a:pPr>
            <a:r>
              <a:rPr sz="2400" dirty="0">
                <a:latin typeface="Arial"/>
                <a:cs typeface="Arial"/>
              </a:rPr>
              <a:t>Spesifik komplikasyon ise peritonit ve mekanik  </a:t>
            </a:r>
            <a:r>
              <a:rPr sz="2400" spc="-5" dirty="0">
                <a:latin typeface="Arial"/>
                <a:cs typeface="Arial"/>
              </a:rPr>
              <a:t>zorluklardır. </a:t>
            </a:r>
            <a:r>
              <a:rPr sz="2400" dirty="0">
                <a:latin typeface="Arial"/>
                <a:cs typeface="Arial"/>
              </a:rPr>
              <a:t>Peritonit </a:t>
            </a:r>
            <a:r>
              <a:rPr sz="2400" spc="-5" dirty="0">
                <a:latin typeface="Arial"/>
                <a:cs typeface="Arial"/>
              </a:rPr>
              <a:t>kaynağı bazı </a:t>
            </a:r>
            <a:r>
              <a:rPr sz="2400" dirty="0">
                <a:latin typeface="Arial"/>
                <a:cs typeface="Arial"/>
              </a:rPr>
              <a:t>vakalarda vajendeki  endojen </a:t>
            </a:r>
            <a:r>
              <a:rPr sz="2400" spc="-5" dirty="0" err="1">
                <a:latin typeface="Arial"/>
                <a:cs typeface="Arial"/>
              </a:rPr>
              <a:t>mikroorganizmalardan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kaynaklanmaktadı</a:t>
            </a:r>
            <a:r>
              <a:rPr lang="tr-TR" sz="2400" dirty="0" smtClean="0">
                <a:latin typeface="Arial"/>
                <a:cs typeface="Arial"/>
              </a:rPr>
              <a:t>r.</a:t>
            </a:r>
          </a:p>
          <a:p>
            <a:pPr marL="355781" marR="7638" indent="-343689" algn="just">
              <a:spcBef>
                <a:spcPts val="561"/>
              </a:spcBef>
              <a:buChar char="•"/>
              <a:tabLst>
                <a:tab pos="356418" algn="l"/>
              </a:tabLst>
            </a:pPr>
            <a:r>
              <a:rPr lang="tr-TR" sz="2400" dirty="0" smtClean="0">
                <a:latin typeface="Arial"/>
                <a:cs typeface="Arial"/>
              </a:rPr>
              <a:t>Hasta peritonitten korunmalı,doğumdan 24 </a:t>
            </a:r>
            <a:r>
              <a:rPr lang="tr-TR" sz="2400" dirty="0" err="1" smtClean="0">
                <a:latin typeface="Arial"/>
                <a:cs typeface="Arial"/>
              </a:rPr>
              <a:t>st</a:t>
            </a:r>
            <a:r>
              <a:rPr lang="tr-TR" sz="2400" dirty="0" smtClean="0">
                <a:latin typeface="Arial"/>
                <a:cs typeface="Arial"/>
              </a:rPr>
              <a:t>.sonra </a:t>
            </a:r>
            <a:r>
              <a:rPr lang="tr-TR" sz="2400" dirty="0" err="1" smtClean="0">
                <a:latin typeface="Arial"/>
                <a:cs typeface="Arial"/>
              </a:rPr>
              <a:t>PD’ye</a:t>
            </a:r>
            <a:r>
              <a:rPr lang="tr-TR" sz="2400" dirty="0" smtClean="0">
                <a:latin typeface="Arial"/>
                <a:cs typeface="Arial"/>
              </a:rPr>
              <a:t> başlanmalıdır.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3665" y="841027"/>
            <a:ext cx="6521148" cy="453595"/>
          </a:xfrm>
          <a:prstGeom prst="rect">
            <a:avLst/>
          </a:prstGeom>
        </p:spPr>
        <p:txBody>
          <a:bodyPr vert="horz" wrap="square" lIns="0" tIns="12729" rIns="0" bIns="0" rtlCol="0">
            <a:spAutoFit/>
          </a:bodyPr>
          <a:lstStyle/>
          <a:p>
            <a:pPr marL="12729">
              <a:spcBef>
                <a:spcPts val="100"/>
              </a:spcBef>
            </a:pPr>
            <a:r>
              <a:rPr sz="2800" spc="-5" dirty="0"/>
              <a:t>PERİTON DİYALİZİ </a:t>
            </a:r>
            <a:r>
              <a:rPr sz="2800" dirty="0"/>
              <a:t>veya</a:t>
            </a:r>
            <a:r>
              <a:rPr sz="2800" spc="-55" dirty="0"/>
              <a:t> </a:t>
            </a:r>
            <a:r>
              <a:rPr sz="2800" spc="-5" dirty="0"/>
              <a:t>HEMODİYALİZ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536287" y="1432672"/>
            <a:ext cx="8093331" cy="2888249"/>
          </a:xfrm>
          <a:prstGeom prst="rect">
            <a:avLst/>
          </a:prstGeom>
        </p:spPr>
        <p:txBody>
          <a:bodyPr vert="horz" wrap="square" lIns="0" tIns="12093" rIns="0" bIns="0" rtlCol="0">
            <a:spAutoFit/>
          </a:bodyPr>
          <a:lstStyle/>
          <a:p>
            <a:pPr marL="355781" marR="5728" indent="-343689" algn="just">
              <a:spcBef>
                <a:spcPts val="95"/>
              </a:spcBef>
              <a:buChar char="•"/>
              <a:tabLst>
                <a:tab pos="356418" algn="l"/>
              </a:tabLst>
            </a:pPr>
            <a:r>
              <a:rPr sz="2600" spc="-5" dirty="0">
                <a:latin typeface="Trebuchet MS"/>
                <a:cs typeface="Trebuchet MS"/>
              </a:rPr>
              <a:t>1990’ların sonundan itibaren İngiltere ve ABD’de  çok sayıda ulusal sistematik verilerle </a:t>
            </a:r>
            <a:r>
              <a:rPr sz="2600" spc="-10" dirty="0">
                <a:latin typeface="Trebuchet MS"/>
                <a:cs typeface="Trebuchet MS"/>
              </a:rPr>
              <a:t>kayıtlar  </a:t>
            </a:r>
            <a:r>
              <a:rPr sz="2600" spc="-5" dirty="0">
                <a:latin typeface="Trebuchet MS"/>
                <a:cs typeface="Trebuchet MS"/>
              </a:rPr>
              <a:t>oluşturulmasına rağmen, HD ve PD arasında </a:t>
            </a:r>
            <a:r>
              <a:rPr sz="2600" spc="-10" dirty="0">
                <a:latin typeface="Trebuchet MS"/>
                <a:cs typeface="Trebuchet MS"/>
              </a:rPr>
              <a:t>hala  </a:t>
            </a:r>
            <a:r>
              <a:rPr sz="2600" spc="-5" dirty="0">
                <a:latin typeface="Trebuchet MS"/>
                <a:cs typeface="Trebuchet MS"/>
              </a:rPr>
              <a:t>karşılaştırmalı </a:t>
            </a:r>
            <a:r>
              <a:rPr sz="2600" spc="-10" dirty="0">
                <a:latin typeface="Trebuchet MS"/>
                <a:cs typeface="Trebuchet MS"/>
              </a:rPr>
              <a:t>istatistiksel </a:t>
            </a:r>
            <a:r>
              <a:rPr sz="2600" spc="-5" dirty="0">
                <a:latin typeface="Trebuchet MS"/>
                <a:cs typeface="Trebuchet MS"/>
              </a:rPr>
              <a:t>üstünlüğü </a:t>
            </a:r>
            <a:r>
              <a:rPr sz="2600" spc="-15" dirty="0">
                <a:latin typeface="Trebuchet MS"/>
                <a:cs typeface="Trebuchet MS"/>
              </a:rPr>
              <a:t>tespit  </a:t>
            </a:r>
            <a:r>
              <a:rPr sz="2600" spc="-10" dirty="0">
                <a:latin typeface="Trebuchet MS"/>
                <a:cs typeface="Trebuchet MS"/>
              </a:rPr>
              <a:t>edebilecek datalar</a:t>
            </a:r>
            <a:r>
              <a:rPr sz="2600" spc="10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yoktur.</a:t>
            </a:r>
            <a:endParaRPr sz="2600" dirty="0">
              <a:latin typeface="Trebuchet MS"/>
              <a:cs typeface="Trebuchet MS"/>
            </a:endParaRPr>
          </a:p>
          <a:p>
            <a:pPr marL="356418" marR="5092" indent="-344325" algn="just">
              <a:spcBef>
                <a:spcPts val="657"/>
              </a:spcBef>
              <a:buChar char="•"/>
              <a:tabLst>
                <a:tab pos="357054" algn="l"/>
              </a:tabLst>
            </a:pPr>
            <a:r>
              <a:rPr sz="2600" spc="-10" dirty="0">
                <a:latin typeface="Trebuchet MS"/>
                <a:cs typeface="Trebuchet MS"/>
              </a:rPr>
              <a:t>Gebelikte </a:t>
            </a:r>
            <a:r>
              <a:rPr sz="2600" spc="-5" dirty="0">
                <a:latin typeface="Trebuchet MS"/>
                <a:cs typeface="Trebuchet MS"/>
              </a:rPr>
              <a:t>HD yada PD’nin </a:t>
            </a:r>
            <a:r>
              <a:rPr sz="2600" spc="-10" dirty="0">
                <a:latin typeface="Trebuchet MS"/>
                <a:cs typeface="Trebuchet MS"/>
              </a:rPr>
              <a:t>birbirlerine </a:t>
            </a:r>
            <a:r>
              <a:rPr sz="2600" dirty="0">
                <a:latin typeface="Trebuchet MS"/>
                <a:cs typeface="Trebuchet MS"/>
              </a:rPr>
              <a:t>aşikar </a:t>
            </a:r>
            <a:r>
              <a:rPr sz="2600" spc="-5" dirty="0">
                <a:latin typeface="Trebuchet MS"/>
                <a:cs typeface="Trebuchet MS"/>
              </a:rPr>
              <a:t>bir  </a:t>
            </a:r>
            <a:r>
              <a:rPr sz="2600" spc="-10" dirty="0">
                <a:latin typeface="Trebuchet MS"/>
                <a:cs typeface="Trebuchet MS"/>
              </a:rPr>
              <a:t>üstünlükleri </a:t>
            </a:r>
            <a:r>
              <a:rPr sz="2600" spc="-5" dirty="0">
                <a:latin typeface="Trebuchet MS"/>
                <a:cs typeface="Trebuchet MS"/>
              </a:rPr>
              <a:t>görülmemektedir.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85335" y="4375569"/>
            <a:ext cx="1842808" cy="422422"/>
          </a:xfrm>
          <a:prstGeom prst="rect">
            <a:avLst/>
          </a:prstGeom>
        </p:spPr>
        <p:txBody>
          <a:bodyPr vert="horz" wrap="square" lIns="0" tIns="12093" rIns="0" bIns="0" rtlCol="0">
            <a:spAutoFit/>
          </a:bodyPr>
          <a:lstStyle/>
          <a:p>
            <a:pPr marL="12729">
              <a:spcBef>
                <a:spcPts val="95"/>
              </a:spcBef>
            </a:pPr>
            <a:r>
              <a:rPr sz="2600" spc="-10" dirty="0">
                <a:latin typeface="Trebuchet MS"/>
                <a:cs typeface="Trebuchet MS"/>
              </a:rPr>
              <a:t>modalitesini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427" y="4375569"/>
            <a:ext cx="7419949" cy="812430"/>
          </a:xfrm>
          <a:prstGeom prst="rect">
            <a:avLst/>
          </a:prstGeom>
        </p:spPr>
        <p:txBody>
          <a:bodyPr vert="horz" wrap="square" lIns="0" tIns="12093" rIns="0" bIns="0" rtlCol="0">
            <a:spAutoFit/>
          </a:bodyPr>
          <a:lstStyle/>
          <a:p>
            <a:pPr marL="355781" marR="5092" indent="-343689">
              <a:spcBef>
                <a:spcPts val="95"/>
              </a:spcBef>
              <a:buChar char="•"/>
              <a:tabLst>
                <a:tab pos="355781" algn="l"/>
                <a:tab pos="356418" algn="l"/>
                <a:tab pos="962965" algn="l"/>
                <a:tab pos="2247978" algn="l"/>
                <a:tab pos="3194395" algn="l"/>
                <a:tab pos="5220249" algn="l"/>
              </a:tabLst>
            </a:pPr>
            <a:r>
              <a:rPr sz="2600" spc="-10" dirty="0">
                <a:latin typeface="Trebuchet MS"/>
                <a:cs typeface="Trebuchet MS"/>
              </a:rPr>
              <a:t>B</a:t>
            </a:r>
            <a:r>
              <a:rPr sz="2600" spc="-5" dirty="0">
                <a:latin typeface="Trebuchet MS"/>
                <a:cs typeface="Trebuchet MS"/>
              </a:rPr>
              <a:t>u</a:t>
            </a:r>
            <a:r>
              <a:rPr sz="2600" dirty="0">
                <a:latin typeface="Trebuchet MS"/>
                <a:cs typeface="Trebuchet MS"/>
              </a:rPr>
              <a:t>	y</a:t>
            </a:r>
            <a:r>
              <a:rPr sz="2600" spc="-5" dirty="0">
                <a:latin typeface="Trebuchet MS"/>
                <a:cs typeface="Trebuchet MS"/>
              </a:rPr>
              <a:t>üz</a:t>
            </a:r>
            <a:r>
              <a:rPr sz="2600" spc="-10" dirty="0">
                <a:latin typeface="Trebuchet MS"/>
                <a:cs typeface="Trebuchet MS"/>
              </a:rPr>
              <a:t>d</a:t>
            </a:r>
            <a:r>
              <a:rPr sz="2600" spc="-5" dirty="0">
                <a:latin typeface="Trebuchet MS"/>
                <a:cs typeface="Trebuchet MS"/>
              </a:rPr>
              <a:t>en</a:t>
            </a:r>
            <a:r>
              <a:rPr sz="2600" dirty="0">
                <a:latin typeface="Trebuchet MS"/>
                <a:cs typeface="Trebuchet MS"/>
              </a:rPr>
              <a:t>	</a:t>
            </a:r>
            <a:r>
              <a:rPr sz="2600" spc="-10" dirty="0">
                <a:latin typeface="Trebuchet MS"/>
                <a:cs typeface="Trebuchet MS"/>
              </a:rPr>
              <a:t>geb</a:t>
            </a:r>
            <a:r>
              <a:rPr sz="2600" spc="-5" dirty="0">
                <a:latin typeface="Trebuchet MS"/>
                <a:cs typeface="Trebuchet MS"/>
              </a:rPr>
              <a:t>e</a:t>
            </a:r>
            <a:r>
              <a:rPr sz="2600" dirty="0">
                <a:latin typeface="Trebuchet MS"/>
                <a:cs typeface="Trebuchet MS"/>
              </a:rPr>
              <a:t>	</a:t>
            </a:r>
            <a:r>
              <a:rPr sz="2600" spc="-5" dirty="0">
                <a:latin typeface="Trebuchet MS"/>
                <a:cs typeface="Trebuchet MS"/>
              </a:rPr>
              <a:t>k</a:t>
            </a:r>
            <a:r>
              <a:rPr sz="2600" spc="-10" dirty="0">
                <a:latin typeface="Trebuchet MS"/>
                <a:cs typeface="Trebuchet MS"/>
              </a:rPr>
              <a:t>a</a:t>
            </a:r>
            <a:r>
              <a:rPr sz="2600" dirty="0">
                <a:latin typeface="Trebuchet MS"/>
                <a:cs typeface="Trebuchet MS"/>
              </a:rPr>
              <a:t>l</a:t>
            </a:r>
            <a:r>
              <a:rPr sz="2600" spc="-10" dirty="0">
                <a:latin typeface="Trebuchet MS"/>
                <a:cs typeface="Trebuchet MS"/>
              </a:rPr>
              <a:t>ı</a:t>
            </a:r>
            <a:r>
              <a:rPr sz="2600" spc="-5" dirty="0">
                <a:latin typeface="Trebuchet MS"/>
                <a:cs typeface="Trebuchet MS"/>
              </a:rPr>
              <a:t>n</a:t>
            </a:r>
            <a:r>
              <a:rPr sz="2600" spc="-10" dirty="0">
                <a:latin typeface="Trebuchet MS"/>
                <a:cs typeface="Trebuchet MS"/>
              </a:rPr>
              <a:t>dığınd</a:t>
            </a:r>
            <a:r>
              <a:rPr sz="2600" spc="-5" dirty="0">
                <a:latin typeface="Trebuchet MS"/>
                <a:cs typeface="Trebuchet MS"/>
              </a:rPr>
              <a:t>a</a:t>
            </a:r>
            <a:r>
              <a:rPr sz="2600" dirty="0">
                <a:latin typeface="Trebuchet MS"/>
                <a:cs typeface="Trebuchet MS"/>
              </a:rPr>
              <a:t>	</a:t>
            </a:r>
            <a:r>
              <a:rPr sz="2600" spc="-10" dirty="0">
                <a:latin typeface="Trebuchet MS"/>
                <a:cs typeface="Trebuchet MS"/>
              </a:rPr>
              <a:t>dializ  </a:t>
            </a:r>
            <a:r>
              <a:rPr sz="2600" spc="-10" dirty="0" err="1">
                <a:latin typeface="Trebuchet MS"/>
                <a:cs typeface="Trebuchet MS"/>
              </a:rPr>
              <a:t>değiştirmeye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spc="-5" dirty="0" err="1" smtClean="0">
                <a:latin typeface="Trebuchet MS"/>
                <a:cs typeface="Trebuchet MS"/>
              </a:rPr>
              <a:t>gerek</a:t>
            </a:r>
            <a:r>
              <a:rPr lang="tr-TR" sz="2600" spc="-5" dirty="0" smtClean="0">
                <a:latin typeface="Trebuchet MS"/>
                <a:cs typeface="Trebuchet MS"/>
              </a:rPr>
              <a:t> </a:t>
            </a:r>
            <a:r>
              <a:rPr sz="2600" spc="-5" dirty="0" err="1" smtClean="0">
                <a:latin typeface="Trebuchet MS"/>
                <a:cs typeface="Trebuchet MS"/>
              </a:rPr>
              <a:t>görülmemektedir</a:t>
            </a:r>
            <a:r>
              <a:rPr sz="2400" spc="-5" dirty="0" smtClean="0">
                <a:latin typeface="Trebuchet MS"/>
                <a:cs typeface="Trebuchet MS"/>
              </a:rPr>
              <a:t>.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Diyalizde gebelik sürecini yönetirken </a:t>
            </a:r>
          </a:p>
          <a:p>
            <a:r>
              <a:rPr lang="tr-TR" sz="2400" dirty="0" err="1" smtClean="0"/>
              <a:t>Nefrolog</a:t>
            </a:r>
            <a:endParaRPr lang="tr-TR" sz="2400" dirty="0" smtClean="0"/>
          </a:p>
          <a:p>
            <a:r>
              <a:rPr lang="tr-TR" sz="2400" dirty="0" smtClean="0"/>
              <a:t>Kadın doğum uzmanı</a:t>
            </a:r>
          </a:p>
          <a:p>
            <a:r>
              <a:rPr lang="tr-TR" sz="2400" dirty="0" smtClean="0"/>
              <a:t>Diyaliz hekimi</a:t>
            </a:r>
          </a:p>
          <a:p>
            <a:r>
              <a:rPr lang="tr-TR" sz="2400" dirty="0" smtClean="0"/>
              <a:t>Diyaliz ünitesi hemşiresi</a:t>
            </a:r>
          </a:p>
          <a:p>
            <a:r>
              <a:rPr lang="tr-TR" sz="2400" dirty="0" err="1" smtClean="0"/>
              <a:t>Yenidoğan</a:t>
            </a:r>
            <a:r>
              <a:rPr lang="tr-TR" sz="2400" dirty="0" smtClean="0"/>
              <a:t> uzmanı arasında tam bir işbirliği olmalıdır.</a:t>
            </a:r>
            <a:endParaRPr lang="tr-TR" sz="2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dyazici\Pictures\thumbs_b_c_642186e75e52d39cf6b48286f99110e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87624" y="1340768"/>
            <a:ext cx="4752528" cy="39013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26926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347713" cy="1320800"/>
          </a:xfrm>
        </p:spPr>
        <p:txBody>
          <a:bodyPr/>
          <a:lstStyle/>
          <a:p>
            <a:pPr algn="ctr"/>
            <a:r>
              <a:rPr lang="tr-TR" dirty="0" smtClean="0"/>
              <a:t>KAYNAKLAR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28800"/>
            <a:ext cx="8964488" cy="5229200"/>
          </a:xfrm>
        </p:spPr>
        <p:txBody>
          <a:bodyPr>
            <a:normAutofit/>
          </a:bodyPr>
          <a:lstStyle/>
          <a:p>
            <a:r>
              <a:rPr lang="tr-TR" sz="2000" dirty="0" smtClean="0"/>
              <a:t>Sipahi S. , Yaylacı S. ,Genç A. B. , Gündüz M. ,Günaydın M. , </a:t>
            </a:r>
            <a:r>
              <a:rPr lang="tr-TR" sz="2000" dirty="0" err="1" smtClean="0"/>
              <a:t>Cevrioğlu</a:t>
            </a:r>
            <a:r>
              <a:rPr lang="tr-TR" sz="2000" dirty="0" smtClean="0"/>
              <a:t> A. S.  Tamer A. , Son Dönem Böbrek Yetersizliği Nedeniyle Hemodiyaliz Tedavisi Gören Hastada Gebelik : Olgu Sunumu ,</a:t>
            </a:r>
          </a:p>
          <a:p>
            <a:r>
              <a:rPr lang="tr-TR" sz="2000" dirty="0" smtClean="0"/>
              <a:t> Türk </a:t>
            </a:r>
            <a:r>
              <a:rPr lang="tr-TR" sz="2000" dirty="0" err="1" smtClean="0"/>
              <a:t>Nefroloji</a:t>
            </a:r>
            <a:r>
              <a:rPr lang="tr-TR" sz="2000" dirty="0" smtClean="0"/>
              <a:t> Diyaliz Ve Transplantasyon Dergisi Sayı 15</a:t>
            </a:r>
          </a:p>
          <a:p>
            <a:r>
              <a:rPr lang="tr-TR" sz="2000" dirty="0" smtClean="0"/>
              <a:t> </a:t>
            </a:r>
            <a:r>
              <a:rPr lang="tr-TR" sz="2000" dirty="0" err="1" smtClean="0"/>
              <a:t>Utaş</a:t>
            </a:r>
            <a:r>
              <a:rPr lang="tr-TR" sz="2000" dirty="0" smtClean="0"/>
              <a:t> C. , Diyaliz Hastasında Gebelik , , Erişim 12/01/ Seyrek N. , </a:t>
            </a:r>
          </a:p>
          <a:p>
            <a:r>
              <a:rPr lang="tr-TR" sz="2000" dirty="0" smtClean="0"/>
              <a:t>Gebelik Ve Diyaliz Tedavisi , </a:t>
            </a:r>
            <a:r>
              <a:rPr lang="tr-TR" sz="2000" dirty="0" err="1" smtClean="0"/>
              <a:t>tsn</a:t>
            </a:r>
            <a:r>
              <a:rPr lang="tr-TR" sz="2000" dirty="0" smtClean="0"/>
              <a:t>.</a:t>
            </a:r>
            <a:r>
              <a:rPr lang="tr-TR" sz="2000" dirty="0" err="1" smtClean="0"/>
              <a:t>org.tr</a:t>
            </a:r>
            <a:r>
              <a:rPr lang="tr-TR" sz="2000" dirty="0" smtClean="0"/>
              <a:t>/</a:t>
            </a:r>
            <a:r>
              <a:rPr lang="tr-TR" sz="2000" dirty="0" err="1" smtClean="0"/>
              <a:t>folders</a:t>
            </a:r>
            <a:r>
              <a:rPr lang="tr-TR" sz="2000" dirty="0" smtClean="0"/>
              <a:t>/file/gebelik_ve_diyaliz.</a:t>
            </a:r>
            <a:r>
              <a:rPr lang="tr-TR" sz="2000" dirty="0" err="1" smtClean="0"/>
              <a:t>pdf</a:t>
            </a:r>
            <a:r>
              <a:rPr lang="tr-TR" sz="2000" dirty="0" smtClean="0"/>
              <a:t>, Erişim12/01/ Ersoy F. F. , Gebelik Ve Böbrek , Erişim 12/01//2014.</a:t>
            </a:r>
            <a:endParaRPr lang="tr-TR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71600" y="2564904"/>
            <a:ext cx="6347713" cy="1320800"/>
          </a:xfrm>
        </p:spPr>
        <p:txBody>
          <a:bodyPr/>
          <a:lstStyle/>
          <a:p>
            <a:r>
              <a:rPr lang="tr-TR" dirty="0" smtClean="0"/>
              <a:t>TEŞEKKÜRLER…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3350843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istal">
  <a:themeElements>
    <a:clrScheme name="Kristal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Kristal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istal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2232</TotalTime>
  <Words>1426</Words>
  <Application>Microsoft Office PowerPoint</Application>
  <PresentationFormat>Ekran Gösterisi (4:3)</PresentationFormat>
  <Paragraphs>186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Kristal</vt:lpstr>
      <vt:lpstr>DİYALİZ HASTALARINDA GEBELİK</vt:lpstr>
      <vt:lpstr>SUNUM PLANI</vt:lpstr>
      <vt:lpstr>Slayt 3</vt:lpstr>
      <vt:lpstr>Slayt 4</vt:lpstr>
      <vt:lpstr>Slayt 5</vt:lpstr>
      <vt:lpstr>Slayt 6</vt:lpstr>
      <vt:lpstr>Slayt 7</vt:lpstr>
      <vt:lpstr>Slayt 8</vt:lpstr>
      <vt:lpstr>Slayt 9</vt:lpstr>
      <vt:lpstr>GEBELİKTE RİSK FAKTÖRLERİ</vt:lpstr>
      <vt:lpstr>KOMPLİKASYONLAR</vt:lpstr>
      <vt:lpstr>GEBELİKTE DİYALİZ YÖNETİMİ</vt:lpstr>
      <vt:lpstr>GEBELİK VE DİYALİZ</vt:lpstr>
      <vt:lpstr>GEBELİKTE HD HASTASININ                    YÖNETİMİ</vt:lpstr>
      <vt:lpstr>ANEMİ TEDAVİSİ</vt:lpstr>
      <vt:lpstr>ANEMİ TEDAVİSİ</vt:lpstr>
      <vt:lpstr>KAN BASINCI,UF VE KURU AĞIRLIK KONTROLÜ</vt:lpstr>
      <vt:lpstr>KAN BASINCI UF VE KURU AĞIRLIK  KONTROLÜ</vt:lpstr>
      <vt:lpstr>Slayt 19</vt:lpstr>
      <vt:lpstr>Slayt 20</vt:lpstr>
      <vt:lpstr>Slayt 21</vt:lpstr>
      <vt:lpstr>DİYALİZ REÇETESİ</vt:lpstr>
      <vt:lpstr>Slayt 23</vt:lpstr>
      <vt:lpstr>HEMODİYALİZDE GEBELİK TAKİBİ</vt:lpstr>
      <vt:lpstr>HEMODİYALİZDE GEBELİK TAKİBİ</vt:lpstr>
      <vt:lpstr>İLAÇLARIN VE DİYETİN DÜZENLENMESİ</vt:lpstr>
      <vt:lpstr>İLAÇLARIN VE DİYETİN DÜZENLENMESİ</vt:lpstr>
      <vt:lpstr>PERİTON DİYALİZİ veya HEMODİYALİZ</vt:lpstr>
      <vt:lpstr>PERİTON DİYALİZİ veya HEMODİYALİZ</vt:lpstr>
      <vt:lpstr>PERİTON DİYALİZİ veya HEMODİYALİZ</vt:lpstr>
      <vt:lpstr>Slayt 31</vt:lpstr>
      <vt:lpstr>PERİTON DİYALİZİ veya HEMODİYALİZ</vt:lpstr>
      <vt:lpstr>PERİTON DİYALİZİ veya HEMODİYALİZ</vt:lpstr>
      <vt:lpstr>Slayt 34</vt:lpstr>
      <vt:lpstr>Slayt 35</vt:lpstr>
      <vt:lpstr>KAYNAKLAR</vt:lpstr>
      <vt:lpstr>TEŞEKKÜRLER…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dyazici</dc:creator>
  <cp:lastModifiedBy>dyazici</cp:lastModifiedBy>
  <cp:revision>119</cp:revision>
  <dcterms:created xsi:type="dcterms:W3CDTF">2022-10-17T11:20:15Z</dcterms:created>
  <dcterms:modified xsi:type="dcterms:W3CDTF">2022-11-08T12:27:06Z</dcterms:modified>
</cp:coreProperties>
</file>