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1"/>
  </p:sldMasterIdLst>
  <p:notesMasterIdLst>
    <p:notesMasterId r:id="rId51"/>
  </p:notesMasterIdLst>
  <p:sldIdLst>
    <p:sldId id="256" r:id="rId2"/>
    <p:sldId id="259" r:id="rId3"/>
    <p:sldId id="334" r:id="rId4"/>
    <p:sldId id="343" r:id="rId5"/>
    <p:sldId id="261" r:id="rId6"/>
    <p:sldId id="335" r:id="rId7"/>
    <p:sldId id="336" r:id="rId8"/>
    <p:sldId id="338" r:id="rId9"/>
    <p:sldId id="339" r:id="rId10"/>
    <p:sldId id="340" r:id="rId11"/>
    <p:sldId id="342" r:id="rId12"/>
    <p:sldId id="326" r:id="rId13"/>
    <p:sldId id="263" r:id="rId14"/>
    <p:sldId id="271" r:id="rId15"/>
    <p:sldId id="260" r:id="rId16"/>
    <p:sldId id="272" r:id="rId17"/>
    <p:sldId id="275" r:id="rId18"/>
    <p:sldId id="313" r:id="rId19"/>
    <p:sldId id="314" r:id="rId20"/>
    <p:sldId id="315" r:id="rId21"/>
    <p:sldId id="316" r:id="rId22"/>
    <p:sldId id="317" r:id="rId23"/>
    <p:sldId id="318" r:id="rId24"/>
    <p:sldId id="273" r:id="rId25"/>
    <p:sldId id="274" r:id="rId26"/>
    <p:sldId id="299" r:id="rId27"/>
    <p:sldId id="320" r:id="rId28"/>
    <p:sldId id="321" r:id="rId29"/>
    <p:sldId id="322" r:id="rId30"/>
    <p:sldId id="307" r:id="rId31"/>
    <p:sldId id="308" r:id="rId32"/>
    <p:sldId id="310" r:id="rId33"/>
    <p:sldId id="311" r:id="rId34"/>
    <p:sldId id="344" r:id="rId35"/>
    <p:sldId id="345" r:id="rId36"/>
    <p:sldId id="305" r:id="rId37"/>
    <p:sldId id="328" r:id="rId38"/>
    <p:sldId id="330" r:id="rId39"/>
    <p:sldId id="333" r:id="rId40"/>
    <p:sldId id="332" r:id="rId41"/>
    <p:sldId id="309" r:id="rId42"/>
    <p:sldId id="265" r:id="rId43"/>
    <p:sldId id="300" r:id="rId44"/>
    <p:sldId id="301" r:id="rId45"/>
    <p:sldId id="302" r:id="rId46"/>
    <p:sldId id="303" r:id="rId47"/>
    <p:sldId id="304" r:id="rId48"/>
    <p:sldId id="258" r:id="rId49"/>
    <p:sldId id="257" r:id="rId50"/>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2514" y="-7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DD22B09-B721-4440-895C-7F18E0BD2CD5}" type="datetimeFigureOut">
              <a:rPr lang="tr-TR"/>
              <a:pPr>
                <a:defRPr/>
              </a:pPr>
              <a:t>8.11.2022</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noProof="0"/>
              <a:t>Asıl metin stillerini düzenlemek için tıklatın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65F3EC02-0FA1-4362-B36C-07041CB5DB45}" type="slidenum">
              <a:rPr lang="tr-TR"/>
              <a:pPr>
                <a:defRPr/>
              </a:pPr>
              <a:t>‹#›</a:t>
            </a:fld>
            <a:endParaRPr lang="tr-TR"/>
          </a:p>
        </p:txBody>
      </p:sp>
    </p:spTree>
    <p:extLst>
      <p:ext uri="{BB962C8B-B14F-4D97-AF65-F5344CB8AC3E}">
        <p14:creationId xmlns:p14="http://schemas.microsoft.com/office/powerpoint/2010/main" val="8551235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a:t>6 </a:t>
            </a:r>
            <a:r>
              <a:rPr lang="en-US" dirty="0" err="1"/>
              <a:t>satırı</a:t>
            </a:r>
            <a:r>
              <a:rPr lang="en-US" dirty="0"/>
              <a:t> </a:t>
            </a:r>
            <a:r>
              <a:rPr lang="en-US" dirty="0" err="1"/>
              <a:t>geçmeyen</a:t>
            </a:r>
            <a:r>
              <a:rPr lang="en-US" dirty="0"/>
              <a:t> spot </a:t>
            </a:r>
            <a:r>
              <a:rPr lang="en-US" dirty="0" err="1"/>
              <a:t>açıklama</a:t>
            </a:r>
            <a:r>
              <a:rPr lang="en-US" dirty="0"/>
              <a:t> </a:t>
            </a:r>
            <a:r>
              <a:rPr lang="en-US" dirty="0" err="1"/>
              <a:t>çok</a:t>
            </a:r>
            <a:r>
              <a:rPr lang="en-US" dirty="0"/>
              <a:t> </a:t>
            </a:r>
            <a:r>
              <a:rPr lang="en-US" dirty="0" err="1"/>
              <a:t>yakışır</a:t>
            </a:r>
            <a:r>
              <a:rPr lang="en-US" dirty="0"/>
              <a:t> </a:t>
            </a:r>
            <a:r>
              <a:rPr lang="en-US" dirty="0" err="1"/>
              <a:t>buraya</a:t>
            </a:r>
            <a:r>
              <a:rPr lang="en-US" dirty="0"/>
              <a:t> </a:t>
            </a:r>
            <a:r>
              <a:rPr lang="en-US" dirty="0" err="1"/>
              <a:t>örneğin</a:t>
            </a:r>
            <a:r>
              <a:rPr lang="en-US" dirty="0"/>
              <a:t> </a:t>
            </a:r>
          </a:p>
          <a:p>
            <a:pPr eaLnBrk="1" fontAlgn="auto" hangingPunct="1">
              <a:spcBef>
                <a:spcPts val="0"/>
              </a:spcBef>
              <a:spcAft>
                <a:spcPts val="0"/>
              </a:spcAft>
              <a:defRPr/>
            </a:pPr>
            <a:r>
              <a:rPr lang="en-US" dirty="0"/>
              <a:t>hasta </a:t>
            </a:r>
            <a:r>
              <a:rPr lang="en-US" dirty="0" err="1"/>
              <a:t>açısından</a:t>
            </a:r>
            <a:r>
              <a:rPr lang="en-US" dirty="0"/>
              <a:t> </a:t>
            </a:r>
          </a:p>
          <a:p>
            <a:pPr eaLnBrk="1" fontAlgn="auto" hangingPunct="1">
              <a:spcBef>
                <a:spcPts val="0"/>
              </a:spcBef>
              <a:spcAft>
                <a:spcPts val="0"/>
              </a:spcAft>
              <a:defRPr/>
            </a:pPr>
            <a:r>
              <a:rPr lang="en-US" dirty="0" err="1"/>
              <a:t>ilaca</a:t>
            </a:r>
            <a:r>
              <a:rPr lang="en-US" dirty="0"/>
              <a:t> </a:t>
            </a:r>
            <a:r>
              <a:rPr lang="en-US" dirty="0" err="1"/>
              <a:t>uyanık</a:t>
            </a:r>
            <a:r>
              <a:rPr lang="en-US" dirty="0"/>
              <a:t> </a:t>
            </a:r>
            <a:r>
              <a:rPr lang="en-US" dirty="0" err="1"/>
              <a:t>olma</a:t>
            </a:r>
            <a:endParaRPr lang="en-US" dirty="0"/>
          </a:p>
          <a:p>
            <a:pPr eaLnBrk="1" fontAlgn="auto" hangingPunct="1">
              <a:spcBef>
                <a:spcPts val="0"/>
              </a:spcBef>
              <a:spcAft>
                <a:spcPts val="0"/>
              </a:spcAft>
              <a:defRPr/>
            </a:pPr>
            <a:endParaRPr lang="en-US" dirty="0"/>
          </a:p>
          <a:p>
            <a:pPr marL="171450" indent="-171450" eaLnBrk="1" fontAlgn="auto" hangingPunct="1">
              <a:spcBef>
                <a:spcPts val="0"/>
              </a:spcBef>
              <a:spcAft>
                <a:spcPts val="0"/>
              </a:spcAft>
              <a:buFont typeface="Arial" panose="020B0604020202020204" pitchFamily="34" charset="0"/>
              <a:buChar char="•"/>
              <a:defRPr/>
            </a:pPr>
            <a:r>
              <a:rPr lang="en-US" dirty="0" err="1"/>
              <a:t>etkili</a:t>
            </a:r>
            <a:r>
              <a:rPr lang="en-US" dirty="0"/>
              <a:t> </a:t>
            </a:r>
            <a:r>
              <a:rPr lang="en-US" dirty="0" err="1"/>
              <a:t>alım</a:t>
            </a:r>
            <a:r>
              <a:rPr lang="en-US" dirty="0"/>
              <a:t> </a:t>
            </a:r>
            <a:r>
              <a:rPr lang="en-US" dirty="0" err="1"/>
              <a:t>yolu</a:t>
            </a:r>
            <a:endParaRPr lang="en-US" dirty="0"/>
          </a:p>
          <a:p>
            <a:pPr marL="171450" indent="-171450" eaLnBrk="1" fontAlgn="auto" hangingPunct="1">
              <a:spcBef>
                <a:spcPts val="0"/>
              </a:spcBef>
              <a:spcAft>
                <a:spcPts val="0"/>
              </a:spcAft>
              <a:buFont typeface="Arial" panose="020B0604020202020204" pitchFamily="34" charset="0"/>
              <a:buChar char="•"/>
              <a:defRPr/>
            </a:pPr>
            <a:r>
              <a:rPr lang="en-US" dirty="0" err="1"/>
              <a:t>neyi</a:t>
            </a:r>
            <a:r>
              <a:rPr lang="en-US" dirty="0"/>
              <a:t> </a:t>
            </a:r>
            <a:r>
              <a:rPr lang="en-US" dirty="0" err="1"/>
              <a:t>düzeltir</a:t>
            </a:r>
            <a:endParaRPr lang="en-US" dirty="0"/>
          </a:p>
          <a:p>
            <a:pPr marL="171450" indent="-171450" eaLnBrk="1" fontAlgn="auto" hangingPunct="1">
              <a:spcBef>
                <a:spcPts val="0"/>
              </a:spcBef>
              <a:spcAft>
                <a:spcPts val="0"/>
              </a:spcAft>
              <a:buFont typeface="Arial" panose="020B0604020202020204" pitchFamily="34" charset="0"/>
              <a:buChar char="•"/>
              <a:defRPr/>
            </a:pPr>
            <a:r>
              <a:rPr lang="en-US" dirty="0" err="1"/>
              <a:t>neleri</a:t>
            </a:r>
            <a:r>
              <a:rPr lang="en-US" dirty="0"/>
              <a:t> </a:t>
            </a:r>
            <a:r>
              <a:rPr lang="en-US" dirty="0" err="1" smtClean="0"/>
              <a:t>bozar</a:t>
            </a:r>
            <a:endParaRPr lang="en-US" dirty="0"/>
          </a:p>
          <a:p>
            <a:pPr eaLnBrk="1" fontAlgn="auto" hangingPunct="1">
              <a:spcBef>
                <a:spcPts val="0"/>
              </a:spcBef>
              <a:spcAft>
                <a:spcPts val="0"/>
              </a:spcAft>
              <a:defRPr/>
            </a:pPr>
            <a:endParaRPr lang="en-US" dirty="0"/>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1084C71-6A71-492B-8B6B-B03DCC8FC016}" type="slidenum">
              <a:rPr lang="tr-TR">
                <a:cs typeface="Arial" charset="0"/>
              </a:rPr>
              <a:pPr fontAlgn="base">
                <a:spcBef>
                  <a:spcPct val="0"/>
                </a:spcBef>
                <a:spcAft>
                  <a:spcPct val="0"/>
                </a:spcAft>
                <a:defRPr/>
              </a:pPr>
              <a:t>14</a:t>
            </a:fld>
            <a:endParaRPr lang="tr-TR">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gerekli mi???</a:t>
            </a:r>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BB14169-609B-4CFB-B624-0D8B351A922C}" type="slidenum">
              <a:rPr lang="tr-TR">
                <a:cs typeface="Arial" charset="0"/>
              </a:rPr>
              <a:pPr fontAlgn="base">
                <a:spcBef>
                  <a:spcPct val="0"/>
                </a:spcBef>
                <a:spcAft>
                  <a:spcPct val="0"/>
                </a:spcAft>
                <a:defRPr/>
              </a:pPr>
              <a:t>15</a:t>
            </a:fld>
            <a:endParaRPr lang="tr-TR">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Hemşire ilaçla ilgili olarak neleri bilmeli????</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17004B-D382-40CC-93FD-0C80673387C3}" type="slidenum">
              <a:rPr lang="tr-TR">
                <a:cs typeface="Arial" charset="0"/>
              </a:rPr>
              <a:pPr fontAlgn="base">
                <a:spcBef>
                  <a:spcPct val="0"/>
                </a:spcBef>
                <a:spcAft>
                  <a:spcPct val="0"/>
                </a:spcAft>
                <a:defRPr/>
              </a:pPr>
              <a:t>16</a:t>
            </a:fld>
            <a:endParaRPr lang="tr-TR">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çok önemli</a:t>
            </a:r>
          </a:p>
        </p:txBody>
      </p:sp>
      <p:sp>
        <p:nvSpPr>
          <p:cNvPr id="307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FBF5FA-9891-4E4C-9F63-EEED9E5E1668}" type="slidenum">
              <a:rPr lang="tr-TR">
                <a:cs typeface="Arial" charset="0"/>
              </a:rPr>
              <a:pPr fontAlgn="base">
                <a:spcBef>
                  <a:spcPct val="0"/>
                </a:spcBef>
                <a:spcAft>
                  <a:spcPct val="0"/>
                </a:spcAft>
                <a:defRPr/>
              </a:pPr>
              <a:t>18</a:t>
            </a:fld>
            <a:endParaRPr lang="tr-TR">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kısaltılmalı</a:t>
            </a:r>
          </a:p>
        </p:txBody>
      </p:sp>
      <p:sp>
        <p:nvSpPr>
          <p:cNvPr id="348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5649DF-82EF-47A2-9E82-50FA22F6CD1D}" type="slidenum">
              <a:rPr lang="tr-TR">
                <a:cs typeface="Arial" charset="0"/>
              </a:rPr>
              <a:pPr fontAlgn="base">
                <a:spcBef>
                  <a:spcPct val="0"/>
                </a:spcBef>
                <a:spcAft>
                  <a:spcPct val="0"/>
                </a:spcAft>
                <a:defRPr/>
              </a:pPr>
              <a:t>21</a:t>
            </a:fld>
            <a:endParaRPr lang="tr-TR">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tanıma gerek yok</a:t>
            </a:r>
          </a:p>
        </p:txBody>
      </p:sp>
      <p:sp>
        <p:nvSpPr>
          <p:cNvPr id="368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FBA9D5-CC27-4FE0-9C5A-9D0654887565}" type="slidenum">
              <a:rPr lang="tr-TR">
                <a:cs typeface="Arial" charset="0"/>
              </a:rPr>
              <a:pPr fontAlgn="base">
                <a:spcBef>
                  <a:spcPct val="0"/>
                </a:spcBef>
                <a:spcAft>
                  <a:spcPct val="0"/>
                </a:spcAft>
                <a:defRPr/>
              </a:pPr>
              <a:t>22</a:t>
            </a:fld>
            <a:endParaRPr lang="tr-TR">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tanıma gerek yok</a:t>
            </a:r>
          </a:p>
        </p:txBody>
      </p:sp>
      <p:sp>
        <p:nvSpPr>
          <p:cNvPr id="389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523A60-FAB1-4DF1-89CA-23FFFC7EBF5C}" type="slidenum">
              <a:rPr lang="tr-TR">
                <a:cs typeface="Arial" charset="0"/>
              </a:rPr>
              <a:pPr fontAlgn="base">
                <a:spcBef>
                  <a:spcPct val="0"/>
                </a:spcBef>
                <a:spcAft>
                  <a:spcPct val="0"/>
                </a:spcAft>
                <a:defRPr/>
              </a:pPr>
              <a:t>23</a:t>
            </a:fld>
            <a:endParaRPr lang="tr-TR">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gerekli mi???</a:t>
            </a:r>
          </a:p>
        </p:txBody>
      </p:sp>
      <p:sp>
        <p:nvSpPr>
          <p:cNvPr id="256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CBBBEE2-82D9-4783-A05B-A9B4292D6BA9}" type="slidenum">
              <a:rPr lang="tr-TR">
                <a:cs typeface="Arial" charset="0"/>
              </a:rPr>
              <a:pPr fontAlgn="base">
                <a:spcBef>
                  <a:spcPct val="0"/>
                </a:spcBef>
                <a:spcAft>
                  <a:spcPct val="0"/>
                </a:spcAft>
                <a:defRPr/>
              </a:pPr>
              <a:t>24</a:t>
            </a:fld>
            <a:endParaRPr lang="tr-TR">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çok önemliiiii</a:t>
            </a:r>
          </a:p>
        </p:txBody>
      </p:sp>
      <p:sp>
        <p:nvSpPr>
          <p:cNvPr id="27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70BE93F-3E20-4139-BC88-C957B0ECC37B}" type="slidenum">
              <a:rPr lang="tr-TR">
                <a:cs typeface="Arial" charset="0"/>
              </a:rPr>
              <a:pPr fontAlgn="base">
                <a:spcBef>
                  <a:spcPct val="0"/>
                </a:spcBef>
                <a:spcAft>
                  <a:spcPct val="0"/>
                </a:spcAft>
                <a:defRPr/>
              </a:pPr>
              <a:t>25</a:t>
            </a:fld>
            <a:endParaRPr lang="tr-TR">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her bir ilaç için tek tek slayt yapılmalı </a:t>
            </a:r>
          </a:p>
        </p:txBody>
      </p:sp>
      <p:sp>
        <p:nvSpPr>
          <p:cNvPr id="409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C3F5A50-D74F-473B-92CE-945661957DD3}" type="slidenum">
              <a:rPr lang="tr-TR">
                <a:cs typeface="Arial" charset="0"/>
              </a:rPr>
              <a:pPr fontAlgn="base">
                <a:spcBef>
                  <a:spcPct val="0"/>
                </a:spcBef>
                <a:spcAft>
                  <a:spcPct val="0"/>
                </a:spcAft>
                <a:defRPr/>
              </a:pPr>
              <a:t>26</a:t>
            </a:fld>
            <a:endParaRPr lang="tr-TR">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gerek yok</a:t>
            </a:r>
          </a:p>
        </p:txBody>
      </p:sp>
      <p:sp>
        <p:nvSpPr>
          <p:cNvPr id="471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3746CA9-953E-47F2-9B2D-D43D18D759F1}" type="slidenum">
              <a:rPr lang="tr-TR">
                <a:cs typeface="Arial" charset="0"/>
              </a:rPr>
              <a:pPr fontAlgn="base">
                <a:spcBef>
                  <a:spcPct val="0"/>
                </a:spcBef>
                <a:spcAft>
                  <a:spcPct val="0"/>
                </a:spcAft>
                <a:defRPr/>
              </a:pPr>
              <a:t>42</a:t>
            </a:fld>
            <a:endParaRPr lang="tr-TR">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tablaoda en çarpıcı olanlar daire içine alınmalı hepsi okunmamalı</a:t>
            </a:r>
          </a:p>
        </p:txBody>
      </p:sp>
      <p:sp>
        <p:nvSpPr>
          <p:cNvPr id="491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3EE8B4-0C17-4B02-B5AD-335BF2EA51CA}" type="slidenum">
              <a:rPr lang="tr-TR">
                <a:cs typeface="Arial" charset="0"/>
              </a:rPr>
              <a:pPr fontAlgn="base">
                <a:spcBef>
                  <a:spcPct val="0"/>
                </a:spcBef>
                <a:spcAft>
                  <a:spcPct val="0"/>
                </a:spcAft>
                <a:defRPr/>
              </a:pPr>
              <a:t>43</a:t>
            </a:fld>
            <a:endParaRPr lang="tr-TR">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hemşire olarak ilaçlarda en çok neye dikkat etmeliyim????</a:t>
            </a:r>
          </a:p>
          <a:p>
            <a:pPr eaLnBrk="1" hangingPunct="1">
              <a:spcBef>
                <a:spcPct val="0"/>
              </a:spcBef>
            </a:pPr>
            <a:r>
              <a:rPr lang="en-US" smtClean="0"/>
              <a:t>8 doğru kuralını hatırlatmak da lazım bence.</a:t>
            </a:r>
          </a:p>
          <a:p>
            <a:pPr eaLnBrk="1" hangingPunct="1">
              <a:spcBef>
                <a:spcPct val="0"/>
              </a:spcBef>
            </a:pPr>
            <a:r>
              <a:rPr lang="en-US" smtClean="0"/>
              <a:t>ellerine sağlıkkkkkk gerektiğinde yeniden yollayabilirsin. Öpüyorum</a:t>
            </a:r>
          </a:p>
        </p:txBody>
      </p:sp>
      <p:sp>
        <p:nvSpPr>
          <p:cNvPr id="552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68CE9B1-290B-4675-8563-5BEFB44F945E}" type="slidenum">
              <a:rPr lang="tr-TR">
                <a:cs typeface="Arial" charset="0"/>
              </a:rPr>
              <a:pPr fontAlgn="base">
                <a:spcBef>
                  <a:spcPct val="0"/>
                </a:spcBef>
                <a:spcAft>
                  <a:spcPct val="0"/>
                </a:spcAft>
                <a:defRPr/>
              </a:pPr>
              <a:t>48</a:t>
            </a:fld>
            <a:endParaRPr lang="tr-TR">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1"/>
      </p:bgRef>
    </p:bg>
    <p:spTree>
      <p:nvGrpSpPr>
        <p:cNvPr id="1" name=""/>
        <p:cNvGrpSpPr/>
        <p:nvPr/>
      </p:nvGrpSpPr>
      <p:grpSpPr>
        <a:xfrm>
          <a:off x="0" y="0"/>
          <a:ext cx="0" cy="0"/>
          <a:chOff x="0" y="0"/>
          <a:chExt cx="0" cy="0"/>
        </a:xfrm>
      </p:grpSpPr>
      <p:sp>
        <p:nvSpPr>
          <p:cNvPr id="8" name="Başlık 7"/>
          <p:cNvSpPr>
            <a:spLocks noGrp="1"/>
          </p:cNvSpPr>
          <p:nvPr>
            <p:ph type="ctrTitle"/>
          </p:nvPr>
        </p:nvSpPr>
        <p:spPr>
          <a:xfrm>
            <a:off x="2286000" y="3124200"/>
            <a:ext cx="6172200" cy="1894362"/>
          </a:xfrm>
        </p:spPr>
        <p:txBody>
          <a:bodyPr/>
          <a:lstStyle>
            <a:lvl1pPr>
              <a:defRPr b="1"/>
            </a:lvl1pPr>
          </a:lstStyle>
          <a:p>
            <a:r>
              <a:rPr kumimoji="0" lang="tr-TR" smtClean="0"/>
              <a:t>Asıl başlık stili için tıklatın</a:t>
            </a:r>
            <a:endParaRPr kumimoji="0" lang="en-US"/>
          </a:p>
        </p:txBody>
      </p:sp>
      <p:sp>
        <p:nvSpPr>
          <p:cNvPr id="9" name="Alt Başlık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Veri Yer Tutucusu 27"/>
          <p:cNvSpPr>
            <a:spLocks noGrp="1"/>
          </p:cNvSpPr>
          <p:nvPr>
            <p:ph type="dt" sz="half" idx="10"/>
          </p:nvPr>
        </p:nvSpPr>
        <p:spPr bwMode="auto">
          <a:xfrm rot="5400000">
            <a:off x="7764621" y="1174097"/>
            <a:ext cx="2286000" cy="381000"/>
          </a:xfrm>
        </p:spPr>
        <p:txBody>
          <a:bodyPr/>
          <a:lstStyle/>
          <a:p>
            <a:pPr>
              <a:defRPr/>
            </a:pPr>
            <a:fld id="{FB819A71-1860-4185-8DF1-629F850E1A80}" type="datetimeFigureOut">
              <a:rPr lang="tr-TR" smtClean="0"/>
              <a:pPr>
                <a:defRPr/>
              </a:pPr>
              <a:t>8.11.2022</a:t>
            </a:fld>
            <a:endParaRPr lang="tr-TR"/>
          </a:p>
        </p:txBody>
      </p:sp>
      <p:sp>
        <p:nvSpPr>
          <p:cNvPr id="17" name="Altbilgi Yer Tutucusu 16"/>
          <p:cNvSpPr>
            <a:spLocks noGrp="1"/>
          </p:cNvSpPr>
          <p:nvPr>
            <p:ph type="ftr" sz="quarter" idx="11"/>
          </p:nvPr>
        </p:nvSpPr>
        <p:spPr bwMode="auto">
          <a:xfrm rot="5400000">
            <a:off x="7077269" y="4181669"/>
            <a:ext cx="3657600" cy="384048"/>
          </a:xfrm>
        </p:spPr>
        <p:txBody>
          <a:bodyPr/>
          <a:lstStyle/>
          <a:p>
            <a:pPr>
              <a:defRPr/>
            </a:pPr>
            <a:endParaRPr lang="tr-TR"/>
          </a:p>
        </p:txBody>
      </p:sp>
      <p:sp>
        <p:nvSpPr>
          <p:cNvPr id="10" name="Dikdörtgen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ikdörtgen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Dikdörtgen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Dikdörtgen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üz Bağlayıcı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Düz Bağlayıcı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Düz Bağlayıcı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Düz Bağlayıcı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Düz Bağlayıcı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Düz Bağlayıcı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Dikdörtgen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ayt Numarası Yer Tutucusu 28"/>
          <p:cNvSpPr>
            <a:spLocks noGrp="1"/>
          </p:cNvSpPr>
          <p:nvPr>
            <p:ph type="sldNum" sz="quarter" idx="12"/>
          </p:nvPr>
        </p:nvSpPr>
        <p:spPr bwMode="auto">
          <a:xfrm>
            <a:off x="1325544" y="4928702"/>
            <a:ext cx="609600" cy="517524"/>
          </a:xfrm>
        </p:spPr>
        <p:txBody>
          <a:bodyPr/>
          <a:lstStyle/>
          <a:p>
            <a:pPr>
              <a:defRPr/>
            </a:pPr>
            <a:fld id="{FF610830-B6D7-4DDA-86C8-EEF504E8EC05}" type="slidenum">
              <a:rPr lang="tr-TR" smtClean="0"/>
              <a:pPr>
                <a:defRPr/>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8" name="İçerik Yer Tutucusu 7"/>
          <p:cNvSpPr>
            <a:spLocks noGrp="1"/>
          </p:cNvSpPr>
          <p:nvPr>
            <p:ph sz="quarter" idx="1"/>
          </p:nvPr>
        </p:nvSpPr>
        <p:spPr>
          <a:xfrm>
            <a:off x="457200" y="1600200"/>
            <a:ext cx="7467600" cy="487375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4"/>
          </p:nvPr>
        </p:nvSpPr>
        <p:spPr/>
        <p:txBody>
          <a:bodyPr rtlCol="0"/>
          <a:lstStyle/>
          <a:p>
            <a:pPr>
              <a:defRPr/>
            </a:pPr>
            <a:fld id="{FC2E47A9-21FC-42BC-A030-302AB4D364CC}" type="datetimeFigureOut">
              <a:rPr lang="tr-TR" smtClean="0"/>
              <a:pPr>
                <a:defRPr/>
              </a:pPr>
              <a:t>8.11.2022</a:t>
            </a:fld>
            <a:endParaRPr lang="tr-TR"/>
          </a:p>
        </p:txBody>
      </p:sp>
      <p:sp>
        <p:nvSpPr>
          <p:cNvPr id="9" name="Slayt Numarası Yer Tutucusu 8"/>
          <p:cNvSpPr>
            <a:spLocks noGrp="1"/>
          </p:cNvSpPr>
          <p:nvPr>
            <p:ph type="sldNum" sz="quarter" idx="15"/>
          </p:nvPr>
        </p:nvSpPr>
        <p:spPr/>
        <p:txBody>
          <a:bodyPr rtlCol="0"/>
          <a:lstStyle/>
          <a:p>
            <a:pPr>
              <a:defRPr/>
            </a:pPr>
            <a:fld id="{54B0F271-B391-41D5-99AC-BEBD81B156FC}" type="slidenum">
              <a:rPr lang="tr-TR" smtClean="0"/>
              <a:pPr>
                <a:defRPr/>
              </a:pPr>
              <a:t>‹#›</a:t>
            </a:fld>
            <a:endParaRPr lang="tr-TR"/>
          </a:p>
        </p:txBody>
      </p:sp>
      <p:sp>
        <p:nvSpPr>
          <p:cNvPr id="10" name="Altbilgi Yer Tutucusu 9"/>
          <p:cNvSpPr>
            <a:spLocks noGrp="1"/>
          </p:cNvSpPr>
          <p:nvPr>
            <p:ph type="ftr" sz="quarter" idx="16"/>
          </p:nvPr>
        </p:nvSpPr>
        <p:spPr/>
        <p:txBody>
          <a:bodyPr rtlCol="0"/>
          <a:lstStyle/>
          <a:p>
            <a:pPr>
              <a:defRPr/>
            </a:pPr>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2"/>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2286000" y="2895600"/>
            <a:ext cx="6172200" cy="2053590"/>
          </a:xfrm>
        </p:spPr>
        <p:txBody>
          <a:bodyPr/>
          <a:lstStyle>
            <a:lvl1pPr algn="l">
              <a:buNone/>
              <a:defRPr sz="3000" b="1" cap="small" baseline="0"/>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bwMode="auto">
          <a:xfrm rot="5400000">
            <a:off x="7763256" y="1170432"/>
            <a:ext cx="2286000" cy="381000"/>
          </a:xfrm>
        </p:spPr>
        <p:txBody>
          <a:bodyPr/>
          <a:lstStyle/>
          <a:p>
            <a:pPr>
              <a:defRPr/>
            </a:pPr>
            <a:fld id="{33AAFF1A-750A-47BF-95B1-8C679A71A7EB}" type="datetimeFigureOut">
              <a:rPr lang="tr-TR" smtClean="0"/>
              <a:pPr>
                <a:defRPr/>
              </a:pPr>
              <a:t>8.11.2022</a:t>
            </a:fld>
            <a:endParaRPr lang="tr-TR"/>
          </a:p>
        </p:txBody>
      </p:sp>
      <p:sp>
        <p:nvSpPr>
          <p:cNvPr id="5" name="Altbilgi Yer Tutucusu 4"/>
          <p:cNvSpPr>
            <a:spLocks noGrp="1"/>
          </p:cNvSpPr>
          <p:nvPr>
            <p:ph type="ftr" sz="quarter" idx="11"/>
          </p:nvPr>
        </p:nvSpPr>
        <p:spPr bwMode="auto">
          <a:xfrm rot="5400000">
            <a:off x="7077456" y="4178808"/>
            <a:ext cx="3657600" cy="384048"/>
          </a:xfrm>
        </p:spPr>
        <p:txBody>
          <a:bodyPr/>
          <a:lstStyle/>
          <a:p>
            <a:pPr>
              <a:defRPr/>
            </a:pPr>
            <a:endParaRPr lang="tr-TR"/>
          </a:p>
        </p:txBody>
      </p:sp>
      <p:sp>
        <p:nvSpPr>
          <p:cNvPr id="9" name="Dikdörtgen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Dikdörtgen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ikdörtgen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ikdörtgen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Düz Bağlayıcı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Düz Bağlayıcı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Düz Bağlayıcı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Düz Bağlayıcı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Düz Bağlayıcı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Dikdörtgen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Düz Bağlayıcı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ayt Numarası Yer Tutucusu 5"/>
          <p:cNvSpPr>
            <a:spLocks noGrp="1"/>
          </p:cNvSpPr>
          <p:nvPr>
            <p:ph type="sldNum" sz="quarter" idx="12"/>
          </p:nvPr>
        </p:nvSpPr>
        <p:spPr bwMode="auto">
          <a:xfrm>
            <a:off x="1340616" y="4928702"/>
            <a:ext cx="609600" cy="517524"/>
          </a:xfrm>
        </p:spPr>
        <p:txBody>
          <a:bodyPr/>
          <a:lstStyle/>
          <a:p>
            <a:pPr>
              <a:defRPr/>
            </a:pPr>
            <a:fld id="{0956F94F-FBCB-4896-B7FF-4D71D4F8B60E}" type="slidenum">
              <a:rPr lang="tr-TR" smtClean="0"/>
              <a:pPr>
                <a:defRPr/>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5" name="Veri Yer Tutucusu 4"/>
          <p:cNvSpPr>
            <a:spLocks noGrp="1"/>
          </p:cNvSpPr>
          <p:nvPr>
            <p:ph type="dt" sz="half" idx="10"/>
          </p:nvPr>
        </p:nvSpPr>
        <p:spPr/>
        <p:txBody>
          <a:bodyPr/>
          <a:lstStyle/>
          <a:p>
            <a:pPr>
              <a:defRPr/>
            </a:pPr>
            <a:fld id="{1A64133E-4F3E-4A71-BD00-51C78DAB26B2}" type="datetimeFigureOut">
              <a:rPr lang="tr-TR" smtClean="0"/>
              <a:pPr>
                <a:defRPr/>
              </a:pPr>
              <a:t>8.11.2022</a:t>
            </a:fld>
            <a:endParaRPr lang="tr-TR"/>
          </a:p>
        </p:txBody>
      </p:sp>
      <p:sp>
        <p:nvSpPr>
          <p:cNvPr id="6" name="Altbilgi Yer Tutucusu 5"/>
          <p:cNvSpPr>
            <a:spLocks noGrp="1"/>
          </p:cNvSpPr>
          <p:nvPr>
            <p:ph type="ftr" sz="quarter" idx="11"/>
          </p:nvPr>
        </p:nvSpPr>
        <p:spPr/>
        <p:txBody>
          <a:bodyPr/>
          <a:lstStyle/>
          <a:p>
            <a:pPr>
              <a:defRPr/>
            </a:pPr>
            <a:endParaRPr lang="tr-TR"/>
          </a:p>
        </p:txBody>
      </p:sp>
      <p:sp>
        <p:nvSpPr>
          <p:cNvPr id="7" name="Slayt Numarası Yer Tutucusu 6"/>
          <p:cNvSpPr>
            <a:spLocks noGrp="1"/>
          </p:cNvSpPr>
          <p:nvPr>
            <p:ph type="sldNum" sz="quarter" idx="12"/>
          </p:nvPr>
        </p:nvSpPr>
        <p:spPr/>
        <p:txBody>
          <a:bodyPr/>
          <a:lstStyle/>
          <a:p>
            <a:pPr>
              <a:defRPr/>
            </a:pPr>
            <a:fld id="{B23E05AA-C20D-4D66-B1EA-B857D6855180}" type="slidenum">
              <a:rPr lang="tr-TR" smtClean="0"/>
              <a:pPr>
                <a:defRPr/>
              </a:pPr>
              <a:t>‹#›</a:t>
            </a:fld>
            <a:endParaRPr lang="tr-TR"/>
          </a:p>
        </p:txBody>
      </p:sp>
      <p:sp>
        <p:nvSpPr>
          <p:cNvPr id="9" name="İçerik Yer Tutucusu 8"/>
          <p:cNvSpPr>
            <a:spLocks noGrp="1"/>
          </p:cNvSpPr>
          <p:nvPr>
            <p:ph sz="quarter" idx="1"/>
          </p:nvPr>
        </p:nvSpPr>
        <p:spPr>
          <a:xfrm>
            <a:off x="457200"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İçerik Yer Tutucusu 10"/>
          <p:cNvSpPr>
            <a:spLocks noGrp="1"/>
          </p:cNvSpPr>
          <p:nvPr>
            <p:ph sz="quarter" idx="2"/>
          </p:nvPr>
        </p:nvSpPr>
        <p:spPr>
          <a:xfrm>
            <a:off x="4270248"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7543800" cy="1143000"/>
          </a:xfrm>
        </p:spPr>
        <p:txBody>
          <a:bodyPr anchor="b"/>
          <a:lstStyle>
            <a:lvl1pPr>
              <a:defRPr/>
            </a:lvl1pPr>
          </a:lstStyle>
          <a:p>
            <a:r>
              <a:rPr kumimoji="0" lang="tr-TR" smtClean="0"/>
              <a:t>Asıl başlık stili için tıklatın</a:t>
            </a:r>
            <a:endParaRPr kumimoji="0" lang="en-US"/>
          </a:p>
        </p:txBody>
      </p:sp>
      <p:sp>
        <p:nvSpPr>
          <p:cNvPr id="7" name="Veri Yer Tutucusu 6"/>
          <p:cNvSpPr>
            <a:spLocks noGrp="1"/>
          </p:cNvSpPr>
          <p:nvPr>
            <p:ph type="dt" sz="half" idx="10"/>
          </p:nvPr>
        </p:nvSpPr>
        <p:spPr/>
        <p:txBody>
          <a:bodyPr/>
          <a:lstStyle/>
          <a:p>
            <a:pPr>
              <a:defRPr/>
            </a:pPr>
            <a:fld id="{10EAA304-4697-4099-9E9E-49AE8520EF9D}" type="datetimeFigureOut">
              <a:rPr lang="tr-TR" smtClean="0"/>
              <a:pPr>
                <a:defRPr/>
              </a:pPr>
              <a:t>8.11.2022</a:t>
            </a:fld>
            <a:endParaRPr lang="tr-TR"/>
          </a:p>
        </p:txBody>
      </p:sp>
      <p:sp>
        <p:nvSpPr>
          <p:cNvPr id="8" name="Altbilgi Yer Tutucusu 7"/>
          <p:cNvSpPr>
            <a:spLocks noGrp="1"/>
          </p:cNvSpPr>
          <p:nvPr>
            <p:ph type="ftr" sz="quarter" idx="11"/>
          </p:nvPr>
        </p:nvSpPr>
        <p:spPr/>
        <p:txBody>
          <a:bodyPr/>
          <a:lstStyle/>
          <a:p>
            <a:pPr>
              <a:defRPr/>
            </a:pPr>
            <a:endParaRPr lang="tr-TR"/>
          </a:p>
        </p:txBody>
      </p:sp>
      <p:sp>
        <p:nvSpPr>
          <p:cNvPr id="9" name="Slayt Numarası Yer Tutucusu 8"/>
          <p:cNvSpPr>
            <a:spLocks noGrp="1"/>
          </p:cNvSpPr>
          <p:nvPr>
            <p:ph type="sldNum" sz="quarter" idx="12"/>
          </p:nvPr>
        </p:nvSpPr>
        <p:spPr/>
        <p:txBody>
          <a:bodyPr/>
          <a:lstStyle/>
          <a:p>
            <a:pPr>
              <a:defRPr/>
            </a:pPr>
            <a:fld id="{13D9C163-51AD-4ED1-A004-BDDCB0B5E286}" type="slidenum">
              <a:rPr lang="tr-TR" smtClean="0"/>
              <a:pPr>
                <a:defRPr/>
              </a:pPr>
              <a:t>‹#›</a:t>
            </a:fld>
            <a:endParaRPr lang="tr-TR"/>
          </a:p>
        </p:txBody>
      </p:sp>
      <p:sp>
        <p:nvSpPr>
          <p:cNvPr id="11" name="İçerik Yer Tutucusu 10"/>
          <p:cNvSpPr>
            <a:spLocks noGrp="1"/>
          </p:cNvSpPr>
          <p:nvPr>
            <p:ph sz="quarter" idx="2"/>
          </p:nvPr>
        </p:nvSpPr>
        <p:spPr>
          <a:xfrm>
            <a:off x="457200"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İçerik Yer Tutucusu 12"/>
          <p:cNvSpPr>
            <a:spLocks noGrp="1"/>
          </p:cNvSpPr>
          <p:nvPr>
            <p:ph sz="quarter" idx="4"/>
          </p:nvPr>
        </p:nvSpPr>
        <p:spPr>
          <a:xfrm>
            <a:off x="4371975"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2" name="Metin Yer Tutucusu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
        <p:nvSpPr>
          <p:cNvPr id="14" name="Metin Yer Tutucusu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6" name="Veri Yer Tutucusu 5"/>
          <p:cNvSpPr>
            <a:spLocks noGrp="1"/>
          </p:cNvSpPr>
          <p:nvPr>
            <p:ph type="dt" sz="half" idx="10"/>
          </p:nvPr>
        </p:nvSpPr>
        <p:spPr/>
        <p:txBody>
          <a:bodyPr rtlCol="0"/>
          <a:lstStyle/>
          <a:p>
            <a:pPr>
              <a:defRPr/>
            </a:pPr>
            <a:fld id="{08CDD6A3-8595-4587-9034-CFC68626929F}" type="datetimeFigureOut">
              <a:rPr lang="tr-TR" smtClean="0"/>
              <a:pPr>
                <a:defRPr/>
              </a:pPr>
              <a:t>8.11.2022</a:t>
            </a:fld>
            <a:endParaRPr lang="tr-TR"/>
          </a:p>
        </p:txBody>
      </p:sp>
      <p:sp>
        <p:nvSpPr>
          <p:cNvPr id="7" name="Slayt Numarası Yer Tutucusu 6"/>
          <p:cNvSpPr>
            <a:spLocks noGrp="1"/>
          </p:cNvSpPr>
          <p:nvPr>
            <p:ph type="sldNum" sz="quarter" idx="11"/>
          </p:nvPr>
        </p:nvSpPr>
        <p:spPr/>
        <p:txBody>
          <a:bodyPr rtlCol="0"/>
          <a:lstStyle/>
          <a:p>
            <a:pPr>
              <a:defRPr/>
            </a:pPr>
            <a:fld id="{B55CB76D-6C91-428F-8473-F6ED43C1FF19}" type="slidenum">
              <a:rPr lang="tr-TR" smtClean="0"/>
              <a:pPr>
                <a:defRPr/>
              </a:pPr>
              <a:t>‹#›</a:t>
            </a:fld>
            <a:endParaRPr lang="tr-TR"/>
          </a:p>
        </p:txBody>
      </p:sp>
      <p:sp>
        <p:nvSpPr>
          <p:cNvPr id="8" name="Altbilgi Yer Tutucusu 7"/>
          <p:cNvSpPr>
            <a:spLocks noGrp="1"/>
          </p:cNvSpPr>
          <p:nvPr>
            <p:ph type="ftr" sz="quarter" idx="12"/>
          </p:nvPr>
        </p:nvSpPr>
        <p:spPr/>
        <p:txBody>
          <a:bodyPr rtlCol="0"/>
          <a:lstStyle/>
          <a:p>
            <a:pPr>
              <a:defRPr/>
            </a:pPr>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pPr>
              <a:defRPr/>
            </a:pPr>
            <a:fld id="{8B659A38-174A-41FF-A2F4-D57EC7E2268A}" type="datetimeFigureOut">
              <a:rPr lang="tr-TR" smtClean="0"/>
              <a:pPr>
                <a:defRPr/>
              </a:pPr>
              <a:t>8.11.2022</a:t>
            </a:fld>
            <a:endParaRPr lang="tr-TR"/>
          </a:p>
        </p:txBody>
      </p:sp>
      <p:sp>
        <p:nvSpPr>
          <p:cNvPr id="3" name="Altbilgi Yer Tutucusu 2"/>
          <p:cNvSpPr>
            <a:spLocks noGrp="1"/>
          </p:cNvSpPr>
          <p:nvPr>
            <p:ph type="ftr" sz="quarter" idx="11"/>
          </p:nvPr>
        </p:nvSpPr>
        <p:spPr/>
        <p:txBody>
          <a:bodyPr/>
          <a:lstStyle/>
          <a:p>
            <a:pPr>
              <a:defRPr/>
            </a:pPr>
            <a:endParaRPr lang="tr-TR"/>
          </a:p>
        </p:txBody>
      </p:sp>
      <p:sp>
        <p:nvSpPr>
          <p:cNvPr id="4" name="Slayt Numarası Yer Tutucusu 3"/>
          <p:cNvSpPr>
            <a:spLocks noGrp="1"/>
          </p:cNvSpPr>
          <p:nvPr>
            <p:ph type="sldNum" sz="quarter" idx="12"/>
          </p:nvPr>
        </p:nvSpPr>
        <p:spPr/>
        <p:txBody>
          <a:bodyPr/>
          <a:lstStyle/>
          <a:p>
            <a:pPr>
              <a:defRPr/>
            </a:pPr>
            <a:fld id="{6E014F66-DCEC-4E13-9DDE-3E45DC3B74B3}" type="slidenum">
              <a:rPr lang="tr-TR" smtClean="0"/>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1"/>
      </p:bgRef>
    </p:bg>
    <p:spTree>
      <p:nvGrpSpPr>
        <p:cNvPr id="1" name=""/>
        <p:cNvGrpSpPr/>
        <p:nvPr/>
      </p:nvGrpSpPr>
      <p:grpSpPr>
        <a:xfrm>
          <a:off x="0" y="0"/>
          <a:ext cx="0" cy="0"/>
          <a:chOff x="0" y="0"/>
          <a:chExt cx="0" cy="0"/>
        </a:xfrm>
      </p:grpSpPr>
      <p:sp>
        <p:nvSpPr>
          <p:cNvPr id="10" name="Düz Bağlayıcı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Başlık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8" name="Düz Bağlayıcı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Düz Bağlayıcı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Düz Bağlayıcı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Dikdörtgen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Düz Bağlayıcı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İçerik Yer Tutucusu 17"/>
          <p:cNvSpPr>
            <a:spLocks noGrp="1"/>
          </p:cNvSpPr>
          <p:nvPr>
            <p:ph sz="quarter" idx="1"/>
          </p:nvPr>
        </p:nvSpPr>
        <p:spPr>
          <a:xfrm>
            <a:off x="304800" y="274320"/>
            <a:ext cx="5638800" cy="6327648"/>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Veri Yer Tutucusu 20"/>
          <p:cNvSpPr>
            <a:spLocks noGrp="1"/>
          </p:cNvSpPr>
          <p:nvPr>
            <p:ph type="dt" sz="half" idx="14"/>
          </p:nvPr>
        </p:nvSpPr>
        <p:spPr/>
        <p:txBody>
          <a:bodyPr rtlCol="0"/>
          <a:lstStyle/>
          <a:p>
            <a:pPr>
              <a:defRPr/>
            </a:pPr>
            <a:fld id="{CCE6F2F5-F9FB-4870-BD0C-B301D7687E47}" type="datetimeFigureOut">
              <a:rPr lang="tr-TR" smtClean="0"/>
              <a:pPr>
                <a:defRPr/>
              </a:pPr>
              <a:t>8.11.2022</a:t>
            </a:fld>
            <a:endParaRPr lang="tr-TR"/>
          </a:p>
        </p:txBody>
      </p:sp>
      <p:sp>
        <p:nvSpPr>
          <p:cNvPr id="22" name="Slayt Numarası Yer Tutucusu 21"/>
          <p:cNvSpPr>
            <a:spLocks noGrp="1"/>
          </p:cNvSpPr>
          <p:nvPr>
            <p:ph type="sldNum" sz="quarter" idx="15"/>
          </p:nvPr>
        </p:nvSpPr>
        <p:spPr/>
        <p:txBody>
          <a:bodyPr rtlCol="0"/>
          <a:lstStyle/>
          <a:p>
            <a:pPr>
              <a:defRPr/>
            </a:pPr>
            <a:fld id="{05B161BD-7201-49EA-96FD-09C9E55E5B56}" type="slidenum">
              <a:rPr lang="tr-TR" smtClean="0"/>
              <a:pPr>
                <a:defRPr/>
              </a:pPr>
              <a:t>‹#›</a:t>
            </a:fld>
            <a:endParaRPr lang="tr-TR"/>
          </a:p>
        </p:txBody>
      </p:sp>
      <p:sp>
        <p:nvSpPr>
          <p:cNvPr id="23" name="Altbilgi Yer Tutucusu 22"/>
          <p:cNvSpPr>
            <a:spLocks noGrp="1"/>
          </p:cNvSpPr>
          <p:nvPr>
            <p:ph type="ftr" sz="quarter" idx="16"/>
          </p:nvPr>
        </p:nvSpPr>
        <p:spPr/>
        <p:txBody>
          <a:bodyPr rtlCol="0"/>
          <a:lstStyle/>
          <a:p>
            <a:pPr>
              <a:defRPr/>
            </a:pPr>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Düz Bağlayıcı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Başlık 1"/>
          <p:cNvSpPr>
            <a:spLocks noGrp="1"/>
          </p:cNvSpPr>
          <p:nvPr>
            <p:ph type="title"/>
          </p:nvPr>
        </p:nvSpPr>
        <p:spPr>
          <a:xfrm rot="5400000">
            <a:off x="3350133" y="3200400"/>
            <a:ext cx="6309360" cy="457200"/>
          </a:xfrm>
        </p:spPr>
        <p:txBody>
          <a:bodyPr anchor="b"/>
          <a:lstStyle>
            <a:lvl1pPr algn="l">
              <a:buNone/>
              <a:defRPr sz="2000" b="1"/>
            </a:lvl1pPr>
          </a:lstStyle>
          <a:p>
            <a:r>
              <a:rPr kumimoji="0" lang="tr-TR" smtClean="0"/>
              <a:t>Asıl başlık stili için tıklatın</a:t>
            </a:r>
            <a:endParaRPr kumimoji="0" lang="en-US"/>
          </a:p>
        </p:txBody>
      </p:sp>
      <p:sp>
        <p:nvSpPr>
          <p:cNvPr id="3" name="Resim Yer Tutucusu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tr-TR" smtClean="0"/>
              <a:t>Resim eklemek için simgeyi tıklatın</a:t>
            </a:r>
            <a:endParaRPr kumimoji="0" lang="en-US" dirty="0"/>
          </a:p>
        </p:txBody>
      </p:sp>
      <p:sp>
        <p:nvSpPr>
          <p:cNvPr id="4" name="Metin Yer Tutucusu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10" name="Düz Bağlayıcı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Dikdörtgen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üz Bağlayıcı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Düz Bağlayıcı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Düz Bağlayıcı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Veri Yer Tutucusu 16"/>
          <p:cNvSpPr>
            <a:spLocks noGrp="1"/>
          </p:cNvSpPr>
          <p:nvPr>
            <p:ph type="dt" sz="half" idx="10"/>
          </p:nvPr>
        </p:nvSpPr>
        <p:spPr/>
        <p:txBody>
          <a:bodyPr rtlCol="0"/>
          <a:lstStyle/>
          <a:p>
            <a:pPr>
              <a:defRPr/>
            </a:pPr>
            <a:fld id="{21DFFFF9-1CBA-46AC-8C8A-AF299CEA54F8}" type="datetimeFigureOut">
              <a:rPr lang="tr-TR" smtClean="0"/>
              <a:pPr>
                <a:defRPr/>
              </a:pPr>
              <a:t>8.11.2022</a:t>
            </a:fld>
            <a:endParaRPr lang="tr-TR"/>
          </a:p>
        </p:txBody>
      </p:sp>
      <p:sp>
        <p:nvSpPr>
          <p:cNvPr id="18" name="Slayt Numarası Yer Tutucusu 17"/>
          <p:cNvSpPr>
            <a:spLocks noGrp="1"/>
          </p:cNvSpPr>
          <p:nvPr>
            <p:ph type="sldNum" sz="quarter" idx="11"/>
          </p:nvPr>
        </p:nvSpPr>
        <p:spPr/>
        <p:txBody>
          <a:bodyPr rtlCol="0"/>
          <a:lstStyle/>
          <a:p>
            <a:pPr>
              <a:defRPr/>
            </a:pPr>
            <a:fld id="{B7383DE2-38DF-49B0-BC2E-B57D30601845}" type="slidenum">
              <a:rPr lang="tr-TR" smtClean="0"/>
              <a:pPr>
                <a:defRPr/>
              </a:pPr>
              <a:t>‹#›</a:t>
            </a:fld>
            <a:endParaRPr lang="tr-TR"/>
          </a:p>
        </p:txBody>
      </p:sp>
      <p:sp>
        <p:nvSpPr>
          <p:cNvPr id="21" name="Altbilgi Yer Tutucusu 20"/>
          <p:cNvSpPr>
            <a:spLocks noGrp="1"/>
          </p:cNvSpPr>
          <p:nvPr>
            <p:ph type="ftr" sz="quarter" idx="12"/>
          </p:nvPr>
        </p:nvSpPr>
        <p:spPr/>
        <p:txBody>
          <a:bodyPr rtlCol="0"/>
          <a:lstStyle/>
          <a:p>
            <a:pPr>
              <a:defRPr/>
            </a:pPr>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pPr>
              <a:defRPr/>
            </a:pPr>
            <a:fld id="{6026B317-2F25-4FCE-BCBE-C65AD0EDCE8C}" type="datetimeFigureOut">
              <a:rPr lang="tr-TR" smtClean="0"/>
              <a:pPr>
                <a:defRPr/>
              </a:pPr>
              <a:t>8.11.2022</a:t>
            </a:fld>
            <a:endParaRPr lang="tr-TR"/>
          </a:p>
        </p:txBody>
      </p:sp>
      <p:sp>
        <p:nvSpPr>
          <p:cNvPr id="5" name="Altbilgi Yer Tutucusu 4"/>
          <p:cNvSpPr>
            <a:spLocks noGrp="1"/>
          </p:cNvSpPr>
          <p:nvPr>
            <p:ph type="ftr" sz="quarter" idx="11"/>
          </p:nvPr>
        </p:nvSpPr>
        <p:spPr/>
        <p:txBody>
          <a:bodyPr/>
          <a:lstStyle/>
          <a:p>
            <a:pPr>
              <a:defRPr/>
            </a:pPr>
            <a:endParaRPr lang="tr-TR"/>
          </a:p>
        </p:txBody>
      </p:sp>
      <p:sp>
        <p:nvSpPr>
          <p:cNvPr id="6" name="Slayt Numarası Yer Tutucusu 5"/>
          <p:cNvSpPr>
            <a:spLocks noGrp="1"/>
          </p:cNvSpPr>
          <p:nvPr>
            <p:ph type="sldNum" sz="quarter" idx="12"/>
          </p:nvPr>
        </p:nvSpPr>
        <p:spPr/>
        <p:txBody>
          <a:bodyPr/>
          <a:lstStyle/>
          <a:p>
            <a:pPr>
              <a:defRPr/>
            </a:pPr>
            <a:fld id="{35371E2A-03EF-40E2-A0D0-335A5747DA49}" type="slidenum">
              <a:rPr lang="tr-TR" smtClean="0"/>
              <a:pPr>
                <a:defRP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9"/>
            <a:ext cx="1676400" cy="5851525"/>
          </a:xfrm>
        </p:spPr>
        <p:txBody>
          <a:bodyPr vert="eaVer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457200" y="274638"/>
            <a:ext cx="60198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pPr>
              <a:defRPr/>
            </a:pPr>
            <a:fld id="{2D0AD7C9-D09C-4A8D-940E-F5B05346475D}" type="datetimeFigureOut">
              <a:rPr lang="tr-TR" smtClean="0"/>
              <a:pPr>
                <a:defRPr/>
              </a:pPr>
              <a:t>8.11.2022</a:t>
            </a:fld>
            <a:endParaRPr lang="tr-TR"/>
          </a:p>
        </p:txBody>
      </p:sp>
      <p:sp>
        <p:nvSpPr>
          <p:cNvPr id="5" name="Altbilgi Yer Tutucusu 4"/>
          <p:cNvSpPr>
            <a:spLocks noGrp="1"/>
          </p:cNvSpPr>
          <p:nvPr>
            <p:ph type="ftr" sz="quarter" idx="11"/>
          </p:nvPr>
        </p:nvSpPr>
        <p:spPr/>
        <p:txBody>
          <a:bodyPr/>
          <a:lstStyle/>
          <a:p>
            <a:pPr>
              <a:defRPr/>
            </a:pPr>
            <a:endParaRPr lang="tr-TR"/>
          </a:p>
        </p:txBody>
      </p:sp>
      <p:sp>
        <p:nvSpPr>
          <p:cNvPr id="6" name="Slayt Numarası Yer Tutucusu 5"/>
          <p:cNvSpPr>
            <a:spLocks noGrp="1"/>
          </p:cNvSpPr>
          <p:nvPr>
            <p:ph type="sldNum" sz="quarter" idx="12"/>
          </p:nvPr>
        </p:nvSpPr>
        <p:spPr/>
        <p:txBody>
          <a:bodyPr/>
          <a:lstStyle/>
          <a:p>
            <a:pPr>
              <a:defRPr/>
            </a:pPr>
            <a:fld id="{21B63DA8-D70B-4B90-8D8E-F63D5D6259B2}" type="slidenum">
              <a:rPr lang="tr-TR" smtClean="0"/>
              <a:pPr>
                <a:defRPr/>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11/8/2022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91200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Düz Bağlayıcı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Başlık Yer Tutucusu 21"/>
          <p:cNvSpPr>
            <a:spLocks noGrp="1"/>
          </p:cNvSpPr>
          <p:nvPr>
            <p:ph type="title"/>
          </p:nvPr>
        </p:nvSpPr>
        <p:spPr>
          <a:xfrm>
            <a:off x="457200" y="274638"/>
            <a:ext cx="7467600" cy="1143000"/>
          </a:xfrm>
          <a:prstGeom prst="rect">
            <a:avLst/>
          </a:prstGeom>
        </p:spPr>
        <p:txBody>
          <a:bodyPr vert="horz" anchor="b">
            <a:normAutofit/>
          </a:bodyPr>
          <a:lstStyle/>
          <a:p>
            <a:r>
              <a:rPr kumimoji="0" lang="tr-TR" smtClean="0"/>
              <a:t>Asıl başlık stili için tıklatın</a:t>
            </a:r>
            <a:endParaRPr kumimoji="0" lang="en-US"/>
          </a:p>
        </p:txBody>
      </p:sp>
      <p:sp>
        <p:nvSpPr>
          <p:cNvPr id="13" name="Metin Yer Tutucusu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Veri Yer Tutucusu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defRPr/>
            </a:pPr>
            <a:fld id="{ECB386A9-6427-4BB8-81E4-0BDBB2599799}" type="datetimeFigureOut">
              <a:rPr lang="tr-TR" smtClean="0"/>
              <a:pPr>
                <a:defRPr/>
              </a:pPr>
              <a:t>8.11.2022</a:t>
            </a:fld>
            <a:endParaRPr lang="tr-TR"/>
          </a:p>
        </p:txBody>
      </p:sp>
      <p:sp>
        <p:nvSpPr>
          <p:cNvPr id="3" name="Altbilgi Yer Tutucusu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tr-TR"/>
          </a:p>
        </p:txBody>
      </p:sp>
      <p:sp>
        <p:nvSpPr>
          <p:cNvPr id="7" name="Düz Bağlayıcı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Düz Bağlayıcı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Dikdörtgen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üz Bağlayıcı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ayt Numarası Yer Tutucusu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defRPr/>
            </a:pPr>
            <a:fld id="{3044BA67-376B-45D2-AE36-5574D70BFD96}" type="slidenum">
              <a:rPr lang="tr-TR" smtClean="0"/>
              <a:pPr>
                <a:defRPr/>
              </a:pPr>
              <a:t>‹#›</a:t>
            </a:fld>
            <a:endParaRPr lang="tr-TR"/>
          </a:p>
        </p:txBody>
      </p:sp>
    </p:spTree>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hyperlink" Target="http://www.tdhd.org/pdf/insulin_GLP_1_kullananlar_icin_enjeksiyon_rehberi.pdf" TargetMode="External"/><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0.jpg"/></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jpg"/></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4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2051050" y="1484313"/>
            <a:ext cx="6172200" cy="1895475"/>
          </a:xfrm>
        </p:spPr>
        <p:txBody>
          <a:bodyPr>
            <a:normAutofit/>
          </a:bodyPr>
          <a:lstStyle/>
          <a:p>
            <a:pPr algn="ctr" eaLnBrk="1" fontAlgn="auto" hangingPunct="1">
              <a:spcAft>
                <a:spcPts val="0"/>
              </a:spcAft>
              <a:defRPr/>
            </a:pPr>
            <a:r>
              <a:rPr lang="tr-TR" dirty="0" smtClean="0"/>
              <a:t>DİYALİZ TEDAVİLERİNDE  </a:t>
            </a:r>
            <a:r>
              <a:rPr lang="tr-TR" dirty="0"/>
              <a:t>DOĞRU İLAÇ KULLANIMI</a:t>
            </a:r>
          </a:p>
        </p:txBody>
      </p:sp>
      <p:sp>
        <p:nvSpPr>
          <p:cNvPr id="14338" name="Alt Başlık 2"/>
          <p:cNvSpPr>
            <a:spLocks noGrp="1"/>
          </p:cNvSpPr>
          <p:nvPr>
            <p:ph type="subTitle" idx="1"/>
          </p:nvPr>
        </p:nvSpPr>
        <p:spPr>
          <a:xfrm>
            <a:off x="2339975" y="3860800"/>
            <a:ext cx="6172200" cy="1371600"/>
          </a:xfrm>
        </p:spPr>
        <p:txBody>
          <a:bodyPr/>
          <a:lstStyle/>
          <a:p>
            <a:pPr algn="ctr" eaLnBrk="1" hangingPunct="1"/>
            <a:r>
              <a:rPr lang="tr-TR" dirty="0" smtClean="0"/>
              <a:t>Aysun ÜNAL</a:t>
            </a:r>
          </a:p>
          <a:p>
            <a:pPr algn="ctr" eaLnBrk="1" hangingPunct="1"/>
            <a:r>
              <a:rPr lang="tr-TR" dirty="0" smtClean="0"/>
              <a:t>Antalya Eğitim ve Araştırma Hastanesi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4"/>
          <p:cNvPicPr>
            <a:picLocks noChangeAspect="1" noChangeArrowheads="1"/>
          </p:cNvPicPr>
          <p:nvPr/>
        </p:nvPicPr>
        <p:blipFill>
          <a:blip r:embed="rId2"/>
          <a:srcRect/>
          <a:stretch>
            <a:fillRect/>
          </a:stretch>
        </p:blipFill>
        <p:spPr bwMode="auto">
          <a:xfrm>
            <a:off x="0" y="-7938"/>
            <a:ext cx="9144000" cy="6858001"/>
          </a:xfrm>
          <a:prstGeom prst="rect">
            <a:avLst/>
          </a:prstGeom>
          <a:noFill/>
          <a:ln w="9525">
            <a:noFill/>
            <a:miter lim="800000"/>
            <a:headEnd/>
            <a:tailEnd/>
          </a:ln>
        </p:spPr>
      </p:pic>
      <p:pic>
        <p:nvPicPr>
          <p:cNvPr id="15363" name="Picture 5"/>
          <p:cNvPicPr>
            <a:picLocks noChangeAspect="1" noChangeArrowheads="1"/>
          </p:cNvPicPr>
          <p:nvPr/>
        </p:nvPicPr>
        <p:blipFill>
          <a:blip r:embed="rId3"/>
          <a:srcRect/>
          <a:stretch>
            <a:fillRect/>
          </a:stretch>
        </p:blipFill>
        <p:spPr bwMode="auto">
          <a:xfrm>
            <a:off x="6471710" y="2272108"/>
            <a:ext cx="764586" cy="1948979"/>
          </a:xfrm>
          <a:prstGeom prst="rect">
            <a:avLst/>
          </a:prstGeom>
          <a:noFill/>
          <a:ln w="9525">
            <a:noFill/>
            <a:miter lim="800000"/>
            <a:headEnd/>
            <a:tailEnd/>
          </a:ln>
        </p:spPr>
      </p:pic>
      <p:sp>
        <p:nvSpPr>
          <p:cNvPr id="2" name="Oval 1"/>
          <p:cNvSpPr/>
          <p:nvPr/>
        </p:nvSpPr>
        <p:spPr>
          <a:xfrm>
            <a:off x="179388" y="6381750"/>
            <a:ext cx="4824412" cy="4318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tr-TR" dirty="0" smtClean="0"/>
              <a:t>Sağlık Profesyonelleri</a:t>
            </a:r>
            <a:endParaRPr lang="tr-TR"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9752" y="2348881"/>
            <a:ext cx="796696"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18540" y="1294886"/>
            <a:ext cx="7652384" cy="4434547"/>
          </a:xfrm>
          <a:prstGeom prst="rect">
            <a:avLst/>
          </a:prstGeom>
        </p:spPr>
        <p:txBody>
          <a:bodyPr vert="horz" wrap="square" lIns="0" tIns="12700" rIns="0" bIns="0" rtlCol="0">
            <a:spAutoFit/>
          </a:bodyPr>
          <a:lstStyle/>
          <a:p>
            <a:pPr marL="285115" indent="-273050">
              <a:lnSpc>
                <a:spcPct val="100000"/>
              </a:lnSpc>
              <a:spcBef>
                <a:spcPts val="100"/>
              </a:spcBef>
              <a:buClr>
                <a:srgbClr val="FD8537"/>
              </a:buClr>
              <a:buSzPct val="68750"/>
              <a:buFont typeface="Wingdings"/>
              <a:buChar char=""/>
              <a:tabLst>
                <a:tab pos="285750" algn="l"/>
              </a:tabLst>
            </a:pPr>
            <a:r>
              <a:rPr sz="2400" spc="-5" dirty="0">
                <a:latin typeface="Arial"/>
                <a:cs typeface="Arial"/>
              </a:rPr>
              <a:t>Hastaların tedavilerinde </a:t>
            </a:r>
            <a:r>
              <a:rPr sz="2400" spc="-10" dirty="0">
                <a:latin typeface="Arial"/>
                <a:cs typeface="Arial"/>
              </a:rPr>
              <a:t>kullanılacak </a:t>
            </a:r>
            <a:r>
              <a:rPr sz="2400" spc="-5" dirty="0">
                <a:latin typeface="Arial"/>
                <a:cs typeface="Arial"/>
              </a:rPr>
              <a:t>olan </a:t>
            </a:r>
            <a:r>
              <a:rPr sz="2400" dirty="0">
                <a:latin typeface="Arial"/>
                <a:cs typeface="Arial"/>
              </a:rPr>
              <a:t>tüm</a:t>
            </a:r>
            <a:r>
              <a:rPr sz="2400" spc="170" dirty="0">
                <a:latin typeface="Arial"/>
                <a:cs typeface="Arial"/>
              </a:rPr>
              <a:t> </a:t>
            </a:r>
            <a:r>
              <a:rPr sz="2400" spc="-10" dirty="0" err="1">
                <a:latin typeface="Arial"/>
                <a:cs typeface="Arial"/>
              </a:rPr>
              <a:t>ilaçların</a:t>
            </a:r>
            <a:r>
              <a:rPr sz="2400" spc="-10" dirty="0" smtClean="0">
                <a:latin typeface="Arial"/>
                <a:cs typeface="Arial"/>
              </a:rPr>
              <a:t>;</a:t>
            </a:r>
            <a:endParaRPr lang="tr-TR" sz="2400" dirty="0">
              <a:latin typeface="Arial"/>
              <a:cs typeface="Arial"/>
            </a:endParaRPr>
          </a:p>
          <a:p>
            <a:pPr marL="285115" indent="-273050">
              <a:lnSpc>
                <a:spcPct val="100000"/>
              </a:lnSpc>
              <a:spcBef>
                <a:spcPts val="100"/>
              </a:spcBef>
              <a:buClr>
                <a:srgbClr val="FD8537"/>
              </a:buClr>
              <a:buSzPct val="68750"/>
              <a:buFont typeface="Wingdings"/>
              <a:buChar char=""/>
              <a:tabLst>
                <a:tab pos="285750" algn="l"/>
              </a:tabLst>
            </a:pPr>
            <a:endParaRPr sz="3750" dirty="0">
              <a:latin typeface="Arial"/>
              <a:cs typeface="Arial"/>
            </a:endParaRPr>
          </a:p>
          <a:p>
            <a:pPr marL="735965" lvl="1" indent="-192405">
              <a:lnSpc>
                <a:spcPct val="100000"/>
              </a:lnSpc>
              <a:buClr>
                <a:srgbClr val="FD8537"/>
              </a:buClr>
              <a:buSzPct val="70000"/>
              <a:buFont typeface="Wingdings"/>
              <a:buChar char=""/>
              <a:tabLst>
                <a:tab pos="736600" algn="l"/>
              </a:tabLst>
            </a:pPr>
            <a:r>
              <a:rPr lang="tr-TR" sz="2000" dirty="0" smtClean="0">
                <a:latin typeface="Arial"/>
                <a:cs typeface="Arial"/>
              </a:rPr>
              <a:t>T</a:t>
            </a:r>
            <a:r>
              <a:rPr sz="2000" dirty="0" err="1" smtClean="0">
                <a:latin typeface="Arial"/>
                <a:cs typeface="Arial"/>
              </a:rPr>
              <a:t>emini</a:t>
            </a:r>
            <a:endParaRPr sz="2000" dirty="0">
              <a:latin typeface="Arial"/>
              <a:cs typeface="Arial"/>
            </a:endParaRPr>
          </a:p>
          <a:p>
            <a:pPr marL="735965" lvl="1" indent="-192405">
              <a:lnSpc>
                <a:spcPct val="100000"/>
              </a:lnSpc>
              <a:spcBef>
                <a:spcPts val="1800"/>
              </a:spcBef>
              <a:buClr>
                <a:srgbClr val="FD8537"/>
              </a:buClr>
              <a:buSzPct val="70000"/>
              <a:buFont typeface="Wingdings"/>
              <a:buChar char=""/>
              <a:tabLst>
                <a:tab pos="736600" algn="l"/>
              </a:tabLst>
            </a:pPr>
            <a:r>
              <a:rPr lang="tr-TR" sz="2000" dirty="0" smtClean="0">
                <a:latin typeface="Arial"/>
                <a:cs typeface="Arial"/>
              </a:rPr>
              <a:t>S</a:t>
            </a:r>
            <a:r>
              <a:rPr sz="2000" dirty="0" err="1" smtClean="0">
                <a:latin typeface="Arial"/>
                <a:cs typeface="Arial"/>
              </a:rPr>
              <a:t>aklanması</a:t>
            </a:r>
            <a:endParaRPr sz="2000" dirty="0">
              <a:latin typeface="Arial"/>
              <a:cs typeface="Arial"/>
            </a:endParaRPr>
          </a:p>
          <a:p>
            <a:pPr marL="735965" lvl="1" indent="-192405">
              <a:lnSpc>
                <a:spcPct val="100000"/>
              </a:lnSpc>
              <a:spcBef>
                <a:spcPts val="1800"/>
              </a:spcBef>
              <a:buClr>
                <a:srgbClr val="FD8537"/>
              </a:buClr>
              <a:buSzPct val="70000"/>
              <a:buFont typeface="Wingdings"/>
              <a:buChar char=""/>
              <a:tabLst>
                <a:tab pos="736600" algn="l"/>
              </a:tabLst>
            </a:pPr>
            <a:r>
              <a:rPr lang="tr-TR" sz="2000" spc="-5" dirty="0" smtClean="0">
                <a:latin typeface="Arial"/>
                <a:cs typeface="Arial"/>
              </a:rPr>
              <a:t>O</a:t>
            </a:r>
            <a:r>
              <a:rPr sz="2000" spc="-5" dirty="0" err="1" smtClean="0">
                <a:latin typeface="Arial"/>
                <a:cs typeface="Arial"/>
              </a:rPr>
              <a:t>rder</a:t>
            </a:r>
            <a:r>
              <a:rPr sz="2000" spc="-40" dirty="0" smtClean="0">
                <a:latin typeface="Arial"/>
                <a:cs typeface="Arial"/>
              </a:rPr>
              <a:t> </a:t>
            </a:r>
            <a:r>
              <a:rPr sz="2000" spc="-5" dirty="0">
                <a:latin typeface="Arial"/>
                <a:cs typeface="Arial"/>
              </a:rPr>
              <a:t>edilmesi</a:t>
            </a:r>
            <a:endParaRPr sz="2000" dirty="0">
              <a:latin typeface="Arial"/>
              <a:cs typeface="Arial"/>
            </a:endParaRPr>
          </a:p>
          <a:p>
            <a:pPr marL="735965" lvl="1" indent="-192405">
              <a:lnSpc>
                <a:spcPct val="100000"/>
              </a:lnSpc>
              <a:spcBef>
                <a:spcPts val="1800"/>
              </a:spcBef>
              <a:buClr>
                <a:srgbClr val="FD8537"/>
              </a:buClr>
              <a:buSzPct val="70000"/>
              <a:buFont typeface="Wingdings"/>
              <a:buChar char=""/>
              <a:tabLst>
                <a:tab pos="736600" algn="l"/>
              </a:tabLst>
            </a:pPr>
            <a:r>
              <a:rPr lang="tr-TR" sz="2000" dirty="0" smtClean="0">
                <a:latin typeface="Arial"/>
                <a:cs typeface="Arial"/>
              </a:rPr>
              <a:t>T</a:t>
            </a:r>
            <a:r>
              <a:rPr sz="2000" dirty="0" err="1" smtClean="0">
                <a:latin typeface="Arial"/>
                <a:cs typeface="Arial"/>
              </a:rPr>
              <a:t>ransferi</a:t>
            </a:r>
            <a:endParaRPr sz="2000" dirty="0">
              <a:latin typeface="Arial"/>
              <a:cs typeface="Arial"/>
            </a:endParaRPr>
          </a:p>
          <a:p>
            <a:pPr marL="735965" lvl="1" indent="-192405">
              <a:lnSpc>
                <a:spcPct val="100000"/>
              </a:lnSpc>
              <a:spcBef>
                <a:spcPts val="1805"/>
              </a:spcBef>
              <a:buClr>
                <a:srgbClr val="FD8537"/>
              </a:buClr>
              <a:buSzPct val="70000"/>
              <a:buFont typeface="Wingdings"/>
              <a:buChar char=""/>
              <a:tabLst>
                <a:tab pos="736600" algn="l"/>
              </a:tabLst>
            </a:pPr>
            <a:r>
              <a:rPr lang="tr-TR" sz="2000" spc="-5" dirty="0" smtClean="0">
                <a:latin typeface="Arial"/>
                <a:cs typeface="Arial"/>
              </a:rPr>
              <a:t>U</a:t>
            </a:r>
            <a:r>
              <a:rPr sz="2000" spc="-5" dirty="0" err="1" smtClean="0">
                <a:latin typeface="Arial"/>
                <a:cs typeface="Arial"/>
              </a:rPr>
              <a:t>ygulanması</a:t>
            </a:r>
            <a:endParaRPr sz="2000" dirty="0">
              <a:latin typeface="Arial"/>
              <a:cs typeface="Arial"/>
            </a:endParaRPr>
          </a:p>
          <a:p>
            <a:pPr marL="735965" lvl="1" indent="-192405">
              <a:lnSpc>
                <a:spcPct val="100000"/>
              </a:lnSpc>
              <a:spcBef>
                <a:spcPts val="1800"/>
              </a:spcBef>
              <a:buClr>
                <a:srgbClr val="FD8537"/>
              </a:buClr>
              <a:buSzPct val="70000"/>
              <a:buFont typeface="Wingdings"/>
              <a:buChar char=""/>
              <a:tabLst>
                <a:tab pos="736600" algn="l"/>
              </a:tabLst>
            </a:pPr>
            <a:r>
              <a:rPr lang="tr-TR" sz="2000" dirty="0" smtClean="0">
                <a:latin typeface="Arial"/>
                <a:cs typeface="Arial"/>
              </a:rPr>
              <a:t>U</a:t>
            </a:r>
            <a:r>
              <a:rPr sz="2000" dirty="0" err="1" smtClean="0">
                <a:latin typeface="Arial"/>
                <a:cs typeface="Arial"/>
              </a:rPr>
              <a:t>ygulama</a:t>
            </a:r>
            <a:r>
              <a:rPr sz="2000" dirty="0" smtClean="0">
                <a:latin typeface="Arial"/>
                <a:cs typeface="Arial"/>
              </a:rPr>
              <a:t> </a:t>
            </a:r>
            <a:r>
              <a:rPr sz="2000" dirty="0">
                <a:latin typeface="Arial"/>
                <a:cs typeface="Arial"/>
              </a:rPr>
              <a:t>sonrası </a:t>
            </a:r>
            <a:r>
              <a:rPr sz="2000" spc="-5" dirty="0">
                <a:latin typeface="Arial"/>
                <a:cs typeface="Arial"/>
              </a:rPr>
              <a:t>izlemine </a:t>
            </a:r>
            <a:r>
              <a:rPr sz="2000" dirty="0">
                <a:latin typeface="Arial"/>
                <a:cs typeface="Arial"/>
              </a:rPr>
              <a:t>kadar </a:t>
            </a:r>
            <a:r>
              <a:rPr sz="2000" spc="-5" dirty="0">
                <a:latin typeface="Arial"/>
                <a:cs typeface="Arial"/>
              </a:rPr>
              <a:t>her aşamada</a:t>
            </a:r>
            <a:r>
              <a:rPr sz="2000" spc="-145" dirty="0">
                <a:latin typeface="Arial"/>
                <a:cs typeface="Arial"/>
              </a:rPr>
              <a:t> </a:t>
            </a:r>
            <a:r>
              <a:rPr sz="2000" spc="-5" dirty="0">
                <a:latin typeface="Arial"/>
                <a:cs typeface="Arial"/>
              </a:rPr>
              <a:t>güvenli</a:t>
            </a:r>
            <a:endParaRPr sz="2000" dirty="0">
              <a:latin typeface="Arial"/>
              <a:cs typeface="Arial"/>
            </a:endParaRPr>
          </a:p>
          <a:p>
            <a:pPr marL="735965">
              <a:lnSpc>
                <a:spcPct val="100000"/>
              </a:lnSpc>
              <a:spcBef>
                <a:spcPts val="1200"/>
              </a:spcBef>
            </a:pPr>
            <a:r>
              <a:rPr sz="2000" spc="-5" dirty="0">
                <a:latin typeface="Arial"/>
                <a:cs typeface="Arial"/>
              </a:rPr>
              <a:t>kullanımını </a:t>
            </a:r>
            <a:r>
              <a:rPr sz="2000" dirty="0">
                <a:latin typeface="Arial"/>
                <a:cs typeface="Arial"/>
              </a:rPr>
              <a:t>sağlamak </a:t>
            </a:r>
            <a:r>
              <a:rPr sz="2000" spc="-5" dirty="0">
                <a:latin typeface="Arial"/>
                <a:cs typeface="Arial"/>
              </a:rPr>
              <a:t>amacıyla yapılan</a:t>
            </a:r>
            <a:r>
              <a:rPr sz="2000" spc="-40" dirty="0">
                <a:latin typeface="Arial"/>
                <a:cs typeface="Arial"/>
              </a:rPr>
              <a:t> </a:t>
            </a:r>
            <a:r>
              <a:rPr sz="2000" spc="-10" dirty="0">
                <a:latin typeface="Arial"/>
                <a:cs typeface="Arial"/>
              </a:rPr>
              <a:t>düzenlemelerdir.</a:t>
            </a:r>
            <a:endParaRPr sz="2000" dirty="0">
              <a:latin typeface="Arial"/>
              <a:cs typeface="Arial"/>
            </a:endParaRPr>
          </a:p>
        </p:txBody>
      </p:sp>
      <p:sp>
        <p:nvSpPr>
          <p:cNvPr id="3" name="object 3"/>
          <p:cNvSpPr/>
          <p:nvPr/>
        </p:nvSpPr>
        <p:spPr>
          <a:xfrm>
            <a:off x="131063" y="288036"/>
            <a:ext cx="8665464" cy="836675"/>
          </a:xfrm>
          <a:prstGeom prst="rect">
            <a:avLst/>
          </a:prstGeom>
          <a:blipFill>
            <a:blip r:embed="rId2"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2123728" y="422962"/>
            <a:ext cx="5688631" cy="566822"/>
          </a:xfrm>
          <a:prstGeom prst="rect">
            <a:avLst/>
          </a:prstGeom>
        </p:spPr>
        <p:txBody>
          <a:bodyPr vert="horz" wrap="square" lIns="0" tIns="12700" rIns="0" bIns="0" rtlCol="0">
            <a:spAutoFit/>
          </a:bodyPr>
          <a:lstStyle/>
          <a:p>
            <a:pPr marL="12700">
              <a:lnSpc>
                <a:spcPct val="100000"/>
              </a:lnSpc>
              <a:spcBef>
                <a:spcPts val="100"/>
              </a:spcBef>
            </a:pPr>
            <a:r>
              <a:rPr sz="3600" dirty="0">
                <a:solidFill>
                  <a:schemeClr val="bg1"/>
                </a:solidFill>
              </a:rPr>
              <a:t>İLAÇ</a:t>
            </a:r>
            <a:r>
              <a:rPr sz="3600" spc="-65" dirty="0">
                <a:solidFill>
                  <a:schemeClr val="bg1"/>
                </a:solidFill>
              </a:rPr>
              <a:t> </a:t>
            </a:r>
            <a:r>
              <a:rPr sz="3600" spc="-5" dirty="0">
                <a:solidFill>
                  <a:schemeClr val="bg1"/>
                </a:solidFill>
              </a:rPr>
              <a:t>GÜVENLİĞİ</a:t>
            </a:r>
            <a:endParaRPr sz="3600" dirty="0">
              <a:solidFill>
                <a:schemeClr val="bg1"/>
              </a:solidFill>
            </a:endParaRPr>
          </a:p>
        </p:txBody>
      </p:sp>
    </p:spTree>
    <p:extLst>
      <p:ext uri="{BB962C8B-B14F-4D97-AF65-F5344CB8AC3E}">
        <p14:creationId xmlns:p14="http://schemas.microsoft.com/office/powerpoint/2010/main" val="35640202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90474" y="1380610"/>
            <a:ext cx="2892425" cy="4762842"/>
          </a:xfrm>
          <a:prstGeom prst="rect">
            <a:avLst/>
          </a:prstGeom>
        </p:spPr>
        <p:txBody>
          <a:bodyPr vert="horz" wrap="square" lIns="0" tIns="12700" rIns="0" bIns="0" rtlCol="0">
            <a:spAutoFit/>
          </a:bodyPr>
          <a:lstStyle/>
          <a:p>
            <a:pPr marL="285115" indent="-273050">
              <a:lnSpc>
                <a:spcPct val="100000"/>
              </a:lnSpc>
              <a:spcBef>
                <a:spcPts val="100"/>
              </a:spcBef>
              <a:buClr>
                <a:srgbClr val="FD8537"/>
              </a:buClr>
              <a:buSzPct val="68750"/>
              <a:buFont typeface="Wingdings"/>
              <a:buChar char=""/>
              <a:tabLst>
                <a:tab pos="285750" algn="l"/>
              </a:tabLst>
            </a:pPr>
            <a:r>
              <a:rPr sz="2400" spc="-5" dirty="0">
                <a:latin typeface="Arial"/>
                <a:cs typeface="Arial"/>
              </a:rPr>
              <a:t>Doğru</a:t>
            </a:r>
            <a:r>
              <a:rPr sz="2400" dirty="0">
                <a:latin typeface="Arial"/>
                <a:cs typeface="Arial"/>
              </a:rPr>
              <a:t> </a:t>
            </a:r>
            <a:r>
              <a:rPr sz="2400" spc="-10" dirty="0">
                <a:latin typeface="Arial"/>
                <a:cs typeface="Arial"/>
              </a:rPr>
              <a:t>ilaç</a:t>
            </a:r>
            <a:endParaRPr sz="2400" dirty="0">
              <a:latin typeface="Arial"/>
              <a:cs typeface="Arial"/>
            </a:endParaRPr>
          </a:p>
          <a:p>
            <a:pPr marL="285115" indent="-273050">
              <a:lnSpc>
                <a:spcPct val="100000"/>
              </a:lnSpc>
              <a:spcBef>
                <a:spcPts val="2039"/>
              </a:spcBef>
              <a:buClr>
                <a:srgbClr val="FD8537"/>
              </a:buClr>
              <a:buSzPct val="68750"/>
              <a:buFont typeface="Wingdings"/>
              <a:buChar char=""/>
              <a:tabLst>
                <a:tab pos="285750" algn="l"/>
              </a:tabLst>
            </a:pPr>
            <a:r>
              <a:rPr sz="2400" spc="-5" dirty="0">
                <a:latin typeface="Arial"/>
                <a:cs typeface="Arial"/>
              </a:rPr>
              <a:t>Doğru</a:t>
            </a:r>
            <a:r>
              <a:rPr sz="2400" dirty="0">
                <a:latin typeface="Arial"/>
                <a:cs typeface="Arial"/>
              </a:rPr>
              <a:t> </a:t>
            </a:r>
            <a:r>
              <a:rPr sz="2400" spc="-5" dirty="0">
                <a:latin typeface="Arial"/>
                <a:cs typeface="Arial"/>
              </a:rPr>
              <a:t>doz</a:t>
            </a:r>
            <a:endParaRPr sz="2400" dirty="0">
              <a:latin typeface="Arial"/>
              <a:cs typeface="Arial"/>
            </a:endParaRPr>
          </a:p>
          <a:p>
            <a:pPr marL="285115" indent="-273050">
              <a:lnSpc>
                <a:spcPct val="100000"/>
              </a:lnSpc>
              <a:spcBef>
                <a:spcPts val="2045"/>
              </a:spcBef>
              <a:buClr>
                <a:srgbClr val="FD8537"/>
              </a:buClr>
              <a:buSzPct val="68750"/>
              <a:buFont typeface="Wingdings"/>
              <a:buChar char=""/>
              <a:tabLst>
                <a:tab pos="285750" algn="l"/>
              </a:tabLst>
            </a:pPr>
            <a:r>
              <a:rPr sz="2400" spc="-5" dirty="0">
                <a:latin typeface="Arial"/>
                <a:cs typeface="Arial"/>
              </a:rPr>
              <a:t>Doğru</a:t>
            </a:r>
            <a:r>
              <a:rPr sz="2400" dirty="0">
                <a:latin typeface="Arial"/>
                <a:cs typeface="Arial"/>
              </a:rPr>
              <a:t> </a:t>
            </a:r>
            <a:r>
              <a:rPr sz="2400" spc="-5" dirty="0">
                <a:latin typeface="Arial"/>
                <a:cs typeface="Arial"/>
              </a:rPr>
              <a:t>hasta</a:t>
            </a:r>
            <a:endParaRPr sz="2400" dirty="0">
              <a:latin typeface="Arial"/>
              <a:cs typeface="Arial"/>
            </a:endParaRPr>
          </a:p>
          <a:p>
            <a:pPr marL="285115" indent="-273050">
              <a:lnSpc>
                <a:spcPct val="100000"/>
              </a:lnSpc>
              <a:spcBef>
                <a:spcPts val="2040"/>
              </a:spcBef>
              <a:buClr>
                <a:srgbClr val="FD8537"/>
              </a:buClr>
              <a:buSzPct val="68750"/>
              <a:buFont typeface="Wingdings"/>
              <a:buChar char=""/>
              <a:tabLst>
                <a:tab pos="285750" algn="l"/>
              </a:tabLst>
            </a:pPr>
            <a:r>
              <a:rPr sz="2400" spc="-5" dirty="0">
                <a:latin typeface="Arial"/>
                <a:cs typeface="Arial"/>
              </a:rPr>
              <a:t>Doğru</a:t>
            </a:r>
            <a:r>
              <a:rPr sz="2400" dirty="0">
                <a:latin typeface="Arial"/>
                <a:cs typeface="Arial"/>
              </a:rPr>
              <a:t> zaman</a:t>
            </a:r>
          </a:p>
          <a:p>
            <a:pPr marL="285115" indent="-273050">
              <a:lnSpc>
                <a:spcPct val="100000"/>
              </a:lnSpc>
              <a:spcBef>
                <a:spcPts val="2039"/>
              </a:spcBef>
              <a:buClr>
                <a:srgbClr val="FD8537"/>
              </a:buClr>
              <a:buSzPct val="68750"/>
              <a:buFont typeface="Wingdings"/>
              <a:buChar char=""/>
              <a:tabLst>
                <a:tab pos="285750" algn="l"/>
              </a:tabLst>
            </a:pPr>
            <a:r>
              <a:rPr sz="2400" spc="-5" dirty="0">
                <a:latin typeface="Arial"/>
                <a:cs typeface="Arial"/>
              </a:rPr>
              <a:t>Doğru</a:t>
            </a:r>
            <a:r>
              <a:rPr sz="2400" dirty="0">
                <a:latin typeface="Arial"/>
                <a:cs typeface="Arial"/>
              </a:rPr>
              <a:t> yol</a:t>
            </a:r>
          </a:p>
          <a:p>
            <a:pPr marL="285115" indent="-273050">
              <a:lnSpc>
                <a:spcPct val="100000"/>
              </a:lnSpc>
              <a:spcBef>
                <a:spcPts val="2039"/>
              </a:spcBef>
              <a:buClr>
                <a:srgbClr val="FD8537"/>
              </a:buClr>
              <a:buSzPct val="68750"/>
              <a:buFont typeface="Wingdings"/>
              <a:buChar char=""/>
              <a:tabLst>
                <a:tab pos="285750" algn="l"/>
              </a:tabLst>
            </a:pPr>
            <a:r>
              <a:rPr sz="2400" spc="-5" dirty="0">
                <a:latin typeface="Arial"/>
                <a:cs typeface="Arial"/>
              </a:rPr>
              <a:t>Doğru ilaç</a:t>
            </a:r>
            <a:r>
              <a:rPr sz="2400" dirty="0">
                <a:latin typeface="Arial"/>
                <a:cs typeface="Arial"/>
              </a:rPr>
              <a:t> </a:t>
            </a:r>
            <a:r>
              <a:rPr sz="2400" spc="-5" dirty="0">
                <a:latin typeface="Arial"/>
                <a:cs typeface="Arial"/>
              </a:rPr>
              <a:t>şekli</a:t>
            </a:r>
            <a:endParaRPr sz="2400" dirty="0">
              <a:latin typeface="Arial"/>
              <a:cs typeface="Arial"/>
            </a:endParaRPr>
          </a:p>
          <a:p>
            <a:pPr marL="285115" indent="-273050">
              <a:lnSpc>
                <a:spcPct val="100000"/>
              </a:lnSpc>
              <a:spcBef>
                <a:spcPts val="2039"/>
              </a:spcBef>
              <a:buClr>
                <a:srgbClr val="FD8537"/>
              </a:buClr>
              <a:buSzPct val="68750"/>
              <a:buFont typeface="Wingdings"/>
              <a:buChar char=""/>
              <a:tabLst>
                <a:tab pos="285750" algn="l"/>
              </a:tabLst>
            </a:pPr>
            <a:r>
              <a:rPr sz="2400" spc="-5" dirty="0">
                <a:latin typeface="Arial"/>
                <a:cs typeface="Arial"/>
              </a:rPr>
              <a:t>Doğru form/kayıt</a:t>
            </a:r>
            <a:endParaRPr sz="2400" dirty="0">
              <a:latin typeface="Arial"/>
              <a:cs typeface="Arial"/>
            </a:endParaRPr>
          </a:p>
          <a:p>
            <a:pPr marL="285115" indent="-273050">
              <a:lnSpc>
                <a:spcPct val="100000"/>
              </a:lnSpc>
              <a:spcBef>
                <a:spcPts val="2045"/>
              </a:spcBef>
              <a:buClr>
                <a:srgbClr val="FD8537"/>
              </a:buClr>
              <a:buSzPct val="68750"/>
              <a:buFont typeface="Wingdings"/>
              <a:buChar char=""/>
              <a:tabLst>
                <a:tab pos="285750" algn="l"/>
              </a:tabLst>
            </a:pPr>
            <a:r>
              <a:rPr sz="2400" spc="-5" dirty="0">
                <a:latin typeface="Arial"/>
                <a:cs typeface="Arial"/>
              </a:rPr>
              <a:t>Doğru veriliş</a:t>
            </a:r>
            <a:r>
              <a:rPr sz="2400" spc="-35" dirty="0">
                <a:latin typeface="Arial"/>
                <a:cs typeface="Arial"/>
              </a:rPr>
              <a:t> </a:t>
            </a:r>
            <a:r>
              <a:rPr sz="2400" dirty="0">
                <a:latin typeface="Arial"/>
                <a:cs typeface="Arial"/>
              </a:rPr>
              <a:t>süresi</a:t>
            </a:r>
          </a:p>
        </p:txBody>
      </p:sp>
      <p:sp>
        <p:nvSpPr>
          <p:cNvPr id="3" name="object 3"/>
          <p:cNvSpPr/>
          <p:nvPr/>
        </p:nvSpPr>
        <p:spPr>
          <a:xfrm>
            <a:off x="6769591" y="3754736"/>
            <a:ext cx="1168937" cy="1263045"/>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3169921" y="1760203"/>
            <a:ext cx="1513331" cy="972713"/>
          </a:xfrm>
          <a:prstGeom prst="rect">
            <a:avLst/>
          </a:prstGeom>
          <a:blipFill>
            <a:blip r:embed="rId3" cstate="print"/>
            <a:stretch>
              <a:fillRect/>
            </a:stretch>
          </a:blipFill>
        </p:spPr>
        <p:txBody>
          <a:bodyPr wrap="square" lIns="0" tIns="0" rIns="0" bIns="0" rtlCol="0"/>
          <a:lstStyle/>
          <a:p>
            <a:endParaRPr/>
          </a:p>
        </p:txBody>
      </p:sp>
      <p:grpSp>
        <p:nvGrpSpPr>
          <p:cNvPr id="5" name="object 5"/>
          <p:cNvGrpSpPr/>
          <p:nvPr/>
        </p:nvGrpSpPr>
        <p:grpSpPr>
          <a:xfrm>
            <a:off x="131064" y="238887"/>
            <a:ext cx="8665845" cy="2439131"/>
            <a:chOff x="131063" y="318515"/>
            <a:chExt cx="8665845" cy="2470785"/>
          </a:xfrm>
        </p:grpSpPr>
        <p:sp>
          <p:nvSpPr>
            <p:cNvPr id="6" name="object 6"/>
            <p:cNvSpPr/>
            <p:nvPr/>
          </p:nvSpPr>
          <p:spPr>
            <a:xfrm>
              <a:off x="4969750" y="1621501"/>
              <a:ext cx="1584981" cy="1167442"/>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131063" y="318515"/>
              <a:ext cx="8665464" cy="1271015"/>
            </a:xfrm>
            <a:prstGeom prst="rect">
              <a:avLst/>
            </a:prstGeom>
            <a:blipFill>
              <a:blip r:embed="rId5" cstate="print"/>
              <a:stretch>
                <a:fillRect/>
              </a:stretch>
            </a:blipFill>
          </p:spPr>
          <p:txBody>
            <a:bodyPr wrap="square" lIns="0" tIns="0" rIns="0" bIns="0" rtlCol="0"/>
            <a:lstStyle/>
            <a:p>
              <a:endParaRPr/>
            </a:p>
          </p:txBody>
        </p:sp>
      </p:grpSp>
      <p:sp>
        <p:nvSpPr>
          <p:cNvPr id="8" name="object 8"/>
          <p:cNvSpPr txBox="1">
            <a:spLocks noGrp="1"/>
          </p:cNvSpPr>
          <p:nvPr>
            <p:ph type="title"/>
          </p:nvPr>
        </p:nvSpPr>
        <p:spPr>
          <a:xfrm>
            <a:off x="395536" y="534386"/>
            <a:ext cx="8400992" cy="443070"/>
          </a:xfrm>
          <a:prstGeom prst="rect">
            <a:avLst/>
          </a:prstGeom>
        </p:spPr>
        <p:txBody>
          <a:bodyPr vert="horz" wrap="square" lIns="0" tIns="12065" rIns="0" bIns="0" rtlCol="0">
            <a:spAutoFit/>
          </a:bodyPr>
          <a:lstStyle/>
          <a:p>
            <a:pPr marL="1031875" marR="5080" indent="-1019810">
              <a:lnSpc>
                <a:spcPct val="100000"/>
              </a:lnSpc>
              <a:spcBef>
                <a:spcPts val="95"/>
              </a:spcBef>
            </a:pPr>
            <a:r>
              <a:rPr sz="2800" spc="-5" dirty="0">
                <a:solidFill>
                  <a:schemeClr val="bg1"/>
                </a:solidFill>
              </a:rPr>
              <a:t>İLAÇ </a:t>
            </a:r>
            <a:r>
              <a:rPr sz="2800" spc="-10" dirty="0">
                <a:solidFill>
                  <a:schemeClr val="bg1"/>
                </a:solidFill>
              </a:rPr>
              <a:t>UYGULAMALARINDA  </a:t>
            </a:r>
            <a:r>
              <a:rPr sz="2800" spc="-5" dirty="0">
                <a:solidFill>
                  <a:schemeClr val="bg1"/>
                </a:solidFill>
              </a:rPr>
              <a:t>8 </a:t>
            </a:r>
            <a:r>
              <a:rPr sz="2800" spc="-10" dirty="0">
                <a:solidFill>
                  <a:schemeClr val="bg1"/>
                </a:solidFill>
              </a:rPr>
              <a:t>DOĞRU</a:t>
            </a:r>
            <a:r>
              <a:rPr sz="2800" dirty="0">
                <a:solidFill>
                  <a:schemeClr val="bg1"/>
                </a:solidFill>
              </a:rPr>
              <a:t> </a:t>
            </a:r>
            <a:r>
              <a:rPr sz="2800" spc="-5" dirty="0">
                <a:solidFill>
                  <a:schemeClr val="bg1"/>
                </a:solidFill>
              </a:rPr>
              <a:t>İLKE</a:t>
            </a:r>
          </a:p>
        </p:txBody>
      </p:sp>
      <p:sp>
        <p:nvSpPr>
          <p:cNvPr id="9" name="object 9"/>
          <p:cNvSpPr/>
          <p:nvPr/>
        </p:nvSpPr>
        <p:spPr>
          <a:xfrm>
            <a:off x="4105655" y="3758169"/>
            <a:ext cx="2176272" cy="1041291"/>
          </a:xfrm>
          <a:prstGeom prst="rect">
            <a:avLst/>
          </a:prstGeom>
          <a:blipFill>
            <a:blip r:embed="rId6" cstate="print"/>
            <a:stretch>
              <a:fillRect/>
            </a:stretch>
          </a:blipFill>
        </p:spPr>
        <p:txBody>
          <a:bodyPr wrap="square" lIns="0" tIns="0" rIns="0" bIns="0" rtlCol="0"/>
          <a:lstStyle/>
          <a:p>
            <a:endParaRPr/>
          </a:p>
        </p:txBody>
      </p:sp>
      <p:sp>
        <p:nvSpPr>
          <p:cNvPr id="10" name="object 10"/>
          <p:cNvSpPr/>
          <p:nvPr/>
        </p:nvSpPr>
        <p:spPr>
          <a:xfrm>
            <a:off x="4824972" y="2515742"/>
            <a:ext cx="1868442" cy="949833"/>
          </a:xfrm>
          <a:prstGeom prst="rect">
            <a:avLst/>
          </a:prstGeom>
          <a:blipFill>
            <a:blip r:embed="rId7" cstate="print"/>
            <a:stretch>
              <a:fillRect/>
            </a:stretch>
          </a:blipFill>
        </p:spPr>
        <p:txBody>
          <a:bodyPr wrap="square" lIns="0" tIns="0" rIns="0" bIns="0" rtlCol="0"/>
          <a:lstStyle/>
          <a:p>
            <a:endParaRPr/>
          </a:p>
        </p:txBody>
      </p:sp>
      <p:sp>
        <p:nvSpPr>
          <p:cNvPr id="11" name="object 11"/>
          <p:cNvSpPr/>
          <p:nvPr/>
        </p:nvSpPr>
        <p:spPr>
          <a:xfrm>
            <a:off x="6774142" y="1219581"/>
            <a:ext cx="1437188" cy="1076705"/>
          </a:xfrm>
          <a:prstGeom prst="rect">
            <a:avLst/>
          </a:prstGeom>
          <a:blipFill>
            <a:blip r:embed="rId8" cstate="print"/>
            <a:stretch>
              <a:fillRect/>
            </a:stretch>
          </a:blipFill>
        </p:spPr>
        <p:txBody>
          <a:bodyPr wrap="square" lIns="0" tIns="0" rIns="0" bIns="0" rtlCol="0"/>
          <a:lstStyle/>
          <a:p>
            <a:endParaRPr/>
          </a:p>
        </p:txBody>
      </p:sp>
      <p:sp>
        <p:nvSpPr>
          <p:cNvPr id="12" name="object 12"/>
          <p:cNvSpPr/>
          <p:nvPr/>
        </p:nvSpPr>
        <p:spPr>
          <a:xfrm>
            <a:off x="6841223" y="2678018"/>
            <a:ext cx="1676420" cy="985305"/>
          </a:xfrm>
          <a:prstGeom prst="rect">
            <a:avLst/>
          </a:prstGeom>
          <a:blipFill>
            <a:blip r:embed="rId9"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4894065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188" y="981075"/>
            <a:ext cx="7467600" cy="1143000"/>
          </a:xfrm>
        </p:spPr>
        <p:txBody>
          <a:bodyPr>
            <a:normAutofit/>
          </a:bodyPr>
          <a:lstStyle/>
          <a:p>
            <a:pPr eaLnBrk="1" fontAlgn="auto" hangingPunct="1">
              <a:spcAft>
                <a:spcPts val="0"/>
              </a:spcAft>
              <a:defRPr/>
            </a:pPr>
            <a:r>
              <a:rPr lang="tr-TR" dirty="0"/>
              <a:t>              </a:t>
            </a:r>
          </a:p>
        </p:txBody>
      </p:sp>
      <p:sp>
        <p:nvSpPr>
          <p:cNvPr id="3" name="İçerik Yer Tutucusu 2"/>
          <p:cNvSpPr>
            <a:spLocks noGrp="1"/>
          </p:cNvSpPr>
          <p:nvPr>
            <p:ph sz="quarter" idx="1"/>
          </p:nvPr>
        </p:nvSpPr>
        <p:spPr>
          <a:xfrm>
            <a:off x="971600" y="1484784"/>
            <a:ext cx="7416824" cy="3960341"/>
          </a:xfrm>
        </p:spPr>
        <p:txBody>
          <a:bodyPr>
            <a:normAutofit/>
          </a:bodyPr>
          <a:lstStyle/>
          <a:p>
            <a:pPr marL="0" indent="0" eaLnBrk="1" fontAlgn="auto" hangingPunct="1">
              <a:spcAft>
                <a:spcPts val="0"/>
              </a:spcAft>
              <a:buFont typeface="Wingdings"/>
              <a:buNone/>
              <a:defRPr/>
            </a:pPr>
            <a:r>
              <a:rPr lang="tr-TR" dirty="0"/>
              <a:t>                       </a:t>
            </a:r>
          </a:p>
          <a:p>
            <a:pPr marL="274320" indent="-274320" eaLnBrk="1" fontAlgn="auto" hangingPunct="1">
              <a:spcAft>
                <a:spcPts val="0"/>
              </a:spcAft>
              <a:buFont typeface="Wingdings" pitchFamily="2" charset="2"/>
              <a:buChar char="v"/>
              <a:defRPr/>
            </a:pPr>
            <a:r>
              <a:rPr lang="tr-TR" dirty="0"/>
              <a:t> Sağlık sisteminin en temel ilkelerinden biri  etkili ve yeterli </a:t>
            </a:r>
            <a:r>
              <a:rPr lang="tr-TR" dirty="0" err="1"/>
              <a:t>tedaviyi,hastaya</a:t>
            </a:r>
            <a:r>
              <a:rPr lang="tr-TR" dirty="0"/>
              <a:t> zarar vermeden yapabilmeyi sağlamaktır.</a:t>
            </a:r>
          </a:p>
          <a:p>
            <a:pPr marL="274320" indent="-274320" eaLnBrk="1" fontAlgn="auto" hangingPunct="1">
              <a:spcAft>
                <a:spcPts val="0"/>
              </a:spcAft>
              <a:buFont typeface="Wingdings" pitchFamily="2" charset="2"/>
              <a:buChar char="v"/>
              <a:defRPr/>
            </a:pPr>
            <a:endParaRPr lang="tr-TR" dirty="0"/>
          </a:p>
          <a:p>
            <a:pPr marL="0" indent="0" eaLnBrk="1" fontAlgn="auto" hangingPunct="1">
              <a:spcAft>
                <a:spcPts val="0"/>
              </a:spcAft>
              <a:buFont typeface="Wingdings"/>
              <a:buNone/>
              <a:defRPr/>
            </a:pPr>
            <a:endParaRPr lang="tr-TR" dirty="0"/>
          </a:p>
          <a:p>
            <a:pPr marL="0" indent="0" eaLnBrk="1" fontAlgn="auto" hangingPunct="1">
              <a:spcAft>
                <a:spcPts val="0"/>
              </a:spcAft>
              <a:buFont typeface="Wingdings"/>
              <a:buNone/>
              <a:defRPr/>
            </a:pPr>
            <a:r>
              <a:rPr lang="tr-TR" dirty="0"/>
              <a:t>( </a:t>
            </a:r>
            <a:r>
              <a:rPr lang="tr-TR" sz="1300" dirty="0"/>
              <a:t>James JT yaptığı bir çalışmada ABD’de tedavi süreçleri ile ilgili ve önlenebilir nitelikte ölümlerin yıllık sayısının 400.000’den fazla olduğunu söylemektedir</a:t>
            </a:r>
            <a:r>
              <a:rPr lang="tr-TR" dirty="0"/>
              <a:t>.)</a:t>
            </a:r>
          </a:p>
          <a:p>
            <a:pPr marL="0" indent="0" eaLnBrk="1" fontAlgn="auto" hangingPunct="1">
              <a:spcAft>
                <a:spcPts val="0"/>
              </a:spcAft>
              <a:buFont typeface="Wingdings"/>
              <a:buNone/>
              <a:defRPr/>
            </a:pPr>
            <a:r>
              <a:rPr lang="tr-TR" dirty="0"/>
              <a:t>    </a:t>
            </a:r>
            <a:r>
              <a:rPr lang="tr-TR" sz="800" dirty="0"/>
              <a:t>                                                                                                                      </a:t>
            </a:r>
            <a:r>
              <a:rPr lang="tr-TR" sz="900" i="1" dirty="0" err="1"/>
              <a:t>Turk</a:t>
            </a:r>
            <a:r>
              <a:rPr lang="tr-TR" sz="900" i="1" dirty="0"/>
              <a:t> </a:t>
            </a:r>
            <a:r>
              <a:rPr lang="tr-TR" sz="900" i="1" dirty="0" err="1"/>
              <a:t>Neph</a:t>
            </a:r>
            <a:r>
              <a:rPr lang="tr-TR" sz="900" i="1" dirty="0"/>
              <a:t> Dial </a:t>
            </a:r>
            <a:r>
              <a:rPr lang="tr-TR" sz="900" i="1" dirty="0" err="1"/>
              <a:t>Transpl</a:t>
            </a:r>
            <a:r>
              <a:rPr lang="tr-TR" sz="900" i="1" dirty="0"/>
              <a:t> 2016; 25 (Ek / </a:t>
            </a:r>
            <a:r>
              <a:rPr lang="tr-TR" sz="900" i="1" dirty="0" err="1"/>
              <a:t>Suppl</a:t>
            </a:r>
            <a:r>
              <a:rPr lang="tr-TR" sz="900" i="1" dirty="0"/>
              <a:t> 1): 1-10</a:t>
            </a:r>
            <a:endParaRPr lang="tr-TR" sz="9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31063" y="288036"/>
            <a:ext cx="8609075" cy="5068100"/>
            <a:chOff x="131063" y="384048"/>
            <a:chExt cx="8609075" cy="6757467"/>
          </a:xfrm>
        </p:grpSpPr>
        <p:sp>
          <p:nvSpPr>
            <p:cNvPr id="3" name="object 3"/>
            <p:cNvSpPr/>
            <p:nvPr/>
          </p:nvSpPr>
          <p:spPr>
            <a:xfrm>
              <a:off x="5820155" y="923595"/>
              <a:ext cx="2919983" cy="621792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31063" y="384048"/>
              <a:ext cx="5713476" cy="1499653"/>
            </a:xfrm>
            <a:prstGeom prst="rect">
              <a:avLst/>
            </a:prstGeom>
            <a:blipFill>
              <a:blip r:embed="rId3" cstate="print"/>
              <a:stretch>
                <a:fillRect/>
              </a:stretch>
            </a:blipFill>
          </p:spPr>
          <p:txBody>
            <a:bodyPr wrap="square" lIns="0" tIns="0" rIns="0" bIns="0" rtlCol="0"/>
            <a:lstStyle/>
            <a:p>
              <a:endParaRPr/>
            </a:p>
          </p:txBody>
        </p:sp>
      </p:grpSp>
      <p:sp>
        <p:nvSpPr>
          <p:cNvPr id="5" name="object 5"/>
          <p:cNvSpPr txBox="1"/>
          <p:nvPr/>
        </p:nvSpPr>
        <p:spPr>
          <a:xfrm>
            <a:off x="474371" y="1529143"/>
            <a:ext cx="4873625" cy="3552896"/>
          </a:xfrm>
          <a:prstGeom prst="rect">
            <a:avLst/>
          </a:prstGeom>
        </p:spPr>
        <p:txBody>
          <a:bodyPr vert="horz" wrap="square" lIns="0" tIns="13335" rIns="0" bIns="0" rtlCol="0">
            <a:spAutoFit/>
          </a:bodyPr>
          <a:lstStyle/>
          <a:p>
            <a:pPr marL="285115" indent="-273050">
              <a:lnSpc>
                <a:spcPct val="100000"/>
              </a:lnSpc>
              <a:spcBef>
                <a:spcPts val="105"/>
              </a:spcBef>
              <a:buClr>
                <a:srgbClr val="FD8537"/>
              </a:buClr>
              <a:buSzPct val="70000"/>
              <a:buFont typeface="Wingdings"/>
              <a:buChar char=""/>
              <a:tabLst>
                <a:tab pos="285750" algn="l"/>
              </a:tabLst>
            </a:pPr>
            <a:r>
              <a:rPr sz="2000" dirty="0">
                <a:solidFill>
                  <a:srgbClr val="FF0000"/>
                </a:solidFill>
                <a:latin typeface="Arial"/>
                <a:cs typeface="Arial"/>
              </a:rPr>
              <a:t>İlaçla </a:t>
            </a:r>
            <a:r>
              <a:rPr sz="2000" spc="-5" dirty="0">
                <a:solidFill>
                  <a:srgbClr val="FF0000"/>
                </a:solidFill>
                <a:latin typeface="Arial"/>
                <a:cs typeface="Arial"/>
              </a:rPr>
              <a:t>ilgili bilgi</a:t>
            </a:r>
            <a:r>
              <a:rPr sz="2000" dirty="0">
                <a:solidFill>
                  <a:srgbClr val="FF0000"/>
                </a:solidFill>
                <a:latin typeface="Arial"/>
                <a:cs typeface="Arial"/>
              </a:rPr>
              <a:t> </a:t>
            </a:r>
            <a:r>
              <a:rPr sz="2000" spc="-5" dirty="0">
                <a:solidFill>
                  <a:srgbClr val="FF0000"/>
                </a:solidFill>
                <a:latin typeface="Arial"/>
                <a:cs typeface="Arial"/>
              </a:rPr>
              <a:t>yetersizliği</a:t>
            </a:r>
            <a:endParaRPr sz="2000">
              <a:latin typeface="Arial"/>
              <a:cs typeface="Arial"/>
            </a:endParaRPr>
          </a:p>
          <a:p>
            <a:pPr marL="285115" indent="-273050">
              <a:lnSpc>
                <a:spcPct val="100000"/>
              </a:lnSpc>
              <a:spcBef>
                <a:spcPts val="1800"/>
              </a:spcBef>
              <a:buClr>
                <a:srgbClr val="FD8537"/>
              </a:buClr>
              <a:buSzPct val="70000"/>
              <a:buFont typeface="Wingdings"/>
              <a:buChar char=""/>
              <a:tabLst>
                <a:tab pos="285750" algn="l"/>
              </a:tabLst>
            </a:pPr>
            <a:r>
              <a:rPr sz="2000" dirty="0">
                <a:solidFill>
                  <a:srgbClr val="FF0000"/>
                </a:solidFill>
                <a:latin typeface="Arial"/>
                <a:cs typeface="Arial"/>
              </a:rPr>
              <a:t>Hasta </a:t>
            </a:r>
            <a:r>
              <a:rPr sz="2000" spc="-5" dirty="0">
                <a:solidFill>
                  <a:srgbClr val="FF0000"/>
                </a:solidFill>
                <a:latin typeface="Arial"/>
                <a:cs typeface="Arial"/>
              </a:rPr>
              <a:t>ile ilgili bilgi</a:t>
            </a:r>
            <a:r>
              <a:rPr sz="2000" dirty="0">
                <a:solidFill>
                  <a:srgbClr val="FF0000"/>
                </a:solidFill>
                <a:latin typeface="Arial"/>
                <a:cs typeface="Arial"/>
              </a:rPr>
              <a:t> eksikliği</a:t>
            </a:r>
            <a:endParaRPr sz="2000">
              <a:latin typeface="Arial"/>
              <a:cs typeface="Arial"/>
            </a:endParaRPr>
          </a:p>
          <a:p>
            <a:pPr marL="285115" indent="-273050">
              <a:lnSpc>
                <a:spcPct val="100000"/>
              </a:lnSpc>
              <a:spcBef>
                <a:spcPts val="1800"/>
              </a:spcBef>
              <a:buClr>
                <a:srgbClr val="FD8537"/>
              </a:buClr>
              <a:buSzPct val="70000"/>
              <a:buFont typeface="Wingdings"/>
              <a:buChar char=""/>
              <a:tabLst>
                <a:tab pos="285750" algn="l"/>
              </a:tabLst>
            </a:pPr>
            <a:r>
              <a:rPr sz="2000" dirty="0">
                <a:latin typeface="Arial"/>
                <a:cs typeface="Arial"/>
              </a:rPr>
              <a:t>Kurallara riayet</a:t>
            </a:r>
            <a:r>
              <a:rPr sz="2000" spc="-35" dirty="0">
                <a:latin typeface="Arial"/>
                <a:cs typeface="Arial"/>
              </a:rPr>
              <a:t> </a:t>
            </a:r>
            <a:r>
              <a:rPr sz="2000" spc="-5" dirty="0">
                <a:latin typeface="Arial"/>
                <a:cs typeface="Arial"/>
              </a:rPr>
              <a:t>edilmemesi</a:t>
            </a:r>
            <a:endParaRPr sz="2000">
              <a:latin typeface="Arial"/>
              <a:cs typeface="Arial"/>
            </a:endParaRPr>
          </a:p>
          <a:p>
            <a:pPr marL="285115" indent="-273050">
              <a:lnSpc>
                <a:spcPct val="100000"/>
              </a:lnSpc>
              <a:spcBef>
                <a:spcPts val="1800"/>
              </a:spcBef>
              <a:buClr>
                <a:srgbClr val="FD8537"/>
              </a:buClr>
              <a:buSzPct val="70000"/>
              <a:buFont typeface="Wingdings"/>
              <a:buChar char=""/>
              <a:tabLst>
                <a:tab pos="285750" algn="l"/>
              </a:tabLst>
            </a:pPr>
            <a:r>
              <a:rPr sz="2000" spc="-5" dirty="0">
                <a:latin typeface="Arial"/>
                <a:cs typeface="Arial"/>
              </a:rPr>
              <a:t>Unutkanlık, yorgunluk,</a:t>
            </a:r>
            <a:r>
              <a:rPr sz="2000" spc="-65" dirty="0">
                <a:latin typeface="Arial"/>
                <a:cs typeface="Arial"/>
              </a:rPr>
              <a:t> </a:t>
            </a:r>
            <a:r>
              <a:rPr sz="2000" spc="-5" dirty="0">
                <a:latin typeface="Arial"/>
                <a:cs typeface="Arial"/>
              </a:rPr>
              <a:t>dikkatsizlik</a:t>
            </a:r>
            <a:endParaRPr sz="2000">
              <a:latin typeface="Arial"/>
              <a:cs typeface="Arial"/>
            </a:endParaRPr>
          </a:p>
          <a:p>
            <a:pPr marL="285115" indent="-273050">
              <a:lnSpc>
                <a:spcPct val="100000"/>
              </a:lnSpc>
              <a:spcBef>
                <a:spcPts val="1800"/>
              </a:spcBef>
              <a:buClr>
                <a:srgbClr val="FD8537"/>
              </a:buClr>
              <a:buSzPct val="70000"/>
              <a:buFont typeface="Wingdings"/>
              <a:buChar char=""/>
              <a:tabLst>
                <a:tab pos="285750" algn="l"/>
              </a:tabLst>
            </a:pPr>
            <a:r>
              <a:rPr sz="2000" spc="-35" dirty="0">
                <a:latin typeface="Arial"/>
                <a:cs typeface="Arial"/>
              </a:rPr>
              <a:t>Yazım</a:t>
            </a:r>
            <a:r>
              <a:rPr sz="2000" spc="-20" dirty="0">
                <a:latin typeface="Arial"/>
                <a:cs typeface="Arial"/>
              </a:rPr>
              <a:t> </a:t>
            </a:r>
            <a:r>
              <a:rPr sz="2000" spc="-5" dirty="0">
                <a:latin typeface="Arial"/>
                <a:cs typeface="Arial"/>
              </a:rPr>
              <a:t>hataları</a:t>
            </a:r>
            <a:endParaRPr sz="2000">
              <a:latin typeface="Arial"/>
              <a:cs typeface="Arial"/>
            </a:endParaRPr>
          </a:p>
          <a:p>
            <a:pPr marL="285115" indent="-273050">
              <a:lnSpc>
                <a:spcPct val="100000"/>
              </a:lnSpc>
              <a:spcBef>
                <a:spcPts val="1800"/>
              </a:spcBef>
              <a:buClr>
                <a:srgbClr val="FD8537"/>
              </a:buClr>
              <a:buSzPct val="70000"/>
              <a:buFont typeface="Wingdings"/>
              <a:buChar char=""/>
              <a:tabLst>
                <a:tab pos="285750" algn="l"/>
              </a:tabLst>
            </a:pPr>
            <a:r>
              <a:rPr sz="2000" spc="-15" dirty="0">
                <a:latin typeface="Arial"/>
                <a:cs typeface="Arial"/>
              </a:rPr>
              <a:t>Verilecek </a:t>
            </a:r>
            <a:r>
              <a:rPr sz="2000" spc="-5" dirty="0">
                <a:latin typeface="Arial"/>
                <a:cs typeface="Arial"/>
              </a:rPr>
              <a:t>ilacın doğrulanmasında</a:t>
            </a:r>
            <a:r>
              <a:rPr sz="2000" spc="-70" dirty="0">
                <a:latin typeface="Arial"/>
                <a:cs typeface="Arial"/>
              </a:rPr>
              <a:t> </a:t>
            </a:r>
            <a:r>
              <a:rPr sz="2000" spc="-5" dirty="0">
                <a:latin typeface="Arial"/>
                <a:cs typeface="Arial"/>
              </a:rPr>
              <a:t>hatalar</a:t>
            </a:r>
            <a:endParaRPr sz="2000">
              <a:latin typeface="Arial"/>
              <a:cs typeface="Arial"/>
            </a:endParaRPr>
          </a:p>
          <a:p>
            <a:pPr marL="285115" indent="-273050">
              <a:lnSpc>
                <a:spcPct val="100000"/>
              </a:lnSpc>
              <a:spcBef>
                <a:spcPts val="1805"/>
              </a:spcBef>
              <a:buClr>
                <a:srgbClr val="FD8537"/>
              </a:buClr>
              <a:buSzPct val="70000"/>
              <a:buFont typeface="Wingdings"/>
              <a:buChar char=""/>
              <a:tabLst>
                <a:tab pos="285750" algn="l"/>
              </a:tabLst>
            </a:pPr>
            <a:r>
              <a:rPr sz="2000" spc="-5" dirty="0">
                <a:latin typeface="Arial"/>
                <a:cs typeface="Arial"/>
              </a:rPr>
              <a:t>İlacın dozunun doğrulanmasında</a:t>
            </a:r>
            <a:r>
              <a:rPr sz="2000" spc="-55" dirty="0">
                <a:latin typeface="Arial"/>
                <a:cs typeface="Arial"/>
              </a:rPr>
              <a:t> </a:t>
            </a:r>
            <a:r>
              <a:rPr sz="2000" spc="-5" dirty="0">
                <a:latin typeface="Arial"/>
                <a:cs typeface="Arial"/>
              </a:rPr>
              <a:t>hatalar</a:t>
            </a:r>
            <a:endParaRPr sz="2000">
              <a:latin typeface="Arial"/>
              <a:cs typeface="Arial"/>
            </a:endParaRPr>
          </a:p>
        </p:txBody>
      </p:sp>
      <p:sp>
        <p:nvSpPr>
          <p:cNvPr id="6" name="object 6"/>
          <p:cNvSpPr txBox="1">
            <a:spLocks noGrp="1"/>
          </p:cNvSpPr>
          <p:nvPr>
            <p:ph type="title"/>
          </p:nvPr>
        </p:nvSpPr>
        <p:spPr>
          <a:xfrm>
            <a:off x="512114" y="404664"/>
            <a:ext cx="4951374" cy="751488"/>
          </a:xfrm>
          <a:prstGeom prst="rect">
            <a:avLst/>
          </a:prstGeom>
        </p:spPr>
        <p:txBody>
          <a:bodyPr vert="horz" wrap="square" lIns="0" tIns="12700" rIns="0" bIns="0" rtlCol="0">
            <a:spAutoFit/>
          </a:bodyPr>
          <a:lstStyle/>
          <a:p>
            <a:pPr marL="131445" marR="5080" indent="-119380">
              <a:lnSpc>
                <a:spcPct val="100000"/>
              </a:lnSpc>
              <a:spcBef>
                <a:spcPts val="100"/>
              </a:spcBef>
            </a:pPr>
            <a:r>
              <a:rPr sz="2400" dirty="0">
                <a:solidFill>
                  <a:schemeClr val="bg1"/>
                </a:solidFill>
              </a:rPr>
              <a:t>İLAÇ </a:t>
            </a:r>
            <a:r>
              <a:rPr sz="2400" spc="-5" dirty="0">
                <a:solidFill>
                  <a:schemeClr val="bg1"/>
                </a:solidFill>
              </a:rPr>
              <a:t>GÜVENLİĞİNDE </a:t>
            </a:r>
            <a:r>
              <a:rPr sz="2400" dirty="0">
                <a:solidFill>
                  <a:schemeClr val="bg1"/>
                </a:solidFill>
              </a:rPr>
              <a:t>EN</a:t>
            </a:r>
            <a:r>
              <a:rPr sz="2400" spc="-65" dirty="0">
                <a:solidFill>
                  <a:schemeClr val="bg1"/>
                </a:solidFill>
              </a:rPr>
              <a:t> </a:t>
            </a:r>
            <a:r>
              <a:rPr sz="2400" dirty="0">
                <a:solidFill>
                  <a:schemeClr val="bg1"/>
                </a:solidFill>
              </a:rPr>
              <a:t>SIK  </a:t>
            </a:r>
            <a:r>
              <a:rPr sz="2400" spc="-5" dirty="0">
                <a:solidFill>
                  <a:schemeClr val="bg1"/>
                </a:solidFill>
              </a:rPr>
              <a:t>RASTLANILAN SORUNLAR</a:t>
            </a:r>
            <a:endParaRPr sz="2400" dirty="0">
              <a:solidFill>
                <a:schemeClr val="bg1"/>
              </a:solidFill>
            </a:endParaRPr>
          </a:p>
        </p:txBody>
      </p:sp>
      <p:sp>
        <p:nvSpPr>
          <p:cNvPr id="7" name="object 7"/>
          <p:cNvSpPr txBox="1"/>
          <p:nvPr/>
        </p:nvSpPr>
        <p:spPr>
          <a:xfrm>
            <a:off x="4499992" y="6309320"/>
            <a:ext cx="4092575" cy="151323"/>
          </a:xfrm>
          <a:prstGeom prst="rect">
            <a:avLst/>
          </a:prstGeom>
        </p:spPr>
        <p:txBody>
          <a:bodyPr vert="horz" wrap="square" lIns="0" tIns="12700" rIns="0" bIns="0" rtlCol="0">
            <a:spAutoFit/>
          </a:bodyPr>
          <a:lstStyle/>
          <a:p>
            <a:pPr marL="12700">
              <a:lnSpc>
                <a:spcPct val="100000"/>
              </a:lnSpc>
              <a:spcBef>
                <a:spcPts val="100"/>
              </a:spcBef>
            </a:pPr>
            <a:r>
              <a:rPr sz="900" spc="-5" dirty="0">
                <a:latin typeface="Arial"/>
                <a:cs typeface="Arial"/>
              </a:rPr>
              <a:t>Preventing Medication </a:t>
            </a:r>
            <a:r>
              <a:rPr sz="900" dirty="0">
                <a:latin typeface="Arial"/>
                <a:cs typeface="Arial"/>
              </a:rPr>
              <a:t>Errors: </a:t>
            </a:r>
            <a:r>
              <a:rPr sz="900" spc="-5" dirty="0">
                <a:latin typeface="Arial"/>
                <a:cs typeface="Arial"/>
              </a:rPr>
              <a:t>Quality </a:t>
            </a:r>
            <a:r>
              <a:rPr sz="900" dirty="0">
                <a:latin typeface="Arial"/>
                <a:cs typeface="Arial"/>
              </a:rPr>
              <a:t>Chasm Series, Institute of </a:t>
            </a:r>
            <a:r>
              <a:rPr sz="900" spc="-5" dirty="0">
                <a:latin typeface="Arial"/>
                <a:cs typeface="Arial"/>
              </a:rPr>
              <a:t>Medicine,</a:t>
            </a:r>
            <a:r>
              <a:rPr sz="900" spc="-85" dirty="0">
                <a:latin typeface="Arial"/>
                <a:cs typeface="Arial"/>
              </a:rPr>
              <a:t> </a:t>
            </a:r>
            <a:r>
              <a:rPr sz="900" dirty="0">
                <a:latin typeface="Arial"/>
                <a:cs typeface="Arial"/>
              </a:rPr>
              <a:t>2007.</a:t>
            </a:r>
          </a:p>
        </p:txBody>
      </p:sp>
    </p:spTree>
    <p:extLst>
      <p:ext uri="{BB962C8B-B14F-4D97-AF65-F5344CB8AC3E}">
        <p14:creationId xmlns:p14="http://schemas.microsoft.com/office/powerpoint/2010/main" val="27268686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31063" y="288036"/>
            <a:ext cx="8633459" cy="5170869"/>
            <a:chOff x="131063" y="384048"/>
            <a:chExt cx="8633459" cy="6894491"/>
          </a:xfrm>
        </p:grpSpPr>
        <p:sp>
          <p:nvSpPr>
            <p:cNvPr id="3" name="object 3"/>
            <p:cNvSpPr/>
            <p:nvPr/>
          </p:nvSpPr>
          <p:spPr>
            <a:xfrm>
              <a:off x="5844539" y="1060620"/>
              <a:ext cx="2919983" cy="6217919"/>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31063" y="384048"/>
              <a:ext cx="5713476" cy="1499653"/>
            </a:xfrm>
            <a:prstGeom prst="rect">
              <a:avLst/>
            </a:prstGeom>
            <a:blipFill>
              <a:blip r:embed="rId3" cstate="print"/>
              <a:stretch>
                <a:fillRect/>
              </a:stretch>
            </a:blipFill>
          </p:spPr>
          <p:txBody>
            <a:bodyPr wrap="square" lIns="0" tIns="0" rIns="0" bIns="0" rtlCol="0"/>
            <a:lstStyle/>
            <a:p>
              <a:endParaRPr/>
            </a:p>
          </p:txBody>
        </p:sp>
      </p:grpSp>
      <p:sp>
        <p:nvSpPr>
          <p:cNvPr id="5" name="object 5"/>
          <p:cNvSpPr txBox="1"/>
          <p:nvPr/>
        </p:nvSpPr>
        <p:spPr>
          <a:xfrm>
            <a:off x="517184" y="1916832"/>
            <a:ext cx="4946303" cy="3014287"/>
          </a:xfrm>
          <a:prstGeom prst="rect">
            <a:avLst/>
          </a:prstGeom>
        </p:spPr>
        <p:txBody>
          <a:bodyPr vert="horz" wrap="square" lIns="0" tIns="13335" rIns="0" bIns="0" rtlCol="0">
            <a:spAutoFit/>
          </a:bodyPr>
          <a:lstStyle/>
          <a:p>
            <a:pPr marL="285115" indent="-273050">
              <a:lnSpc>
                <a:spcPct val="100000"/>
              </a:lnSpc>
              <a:spcBef>
                <a:spcPts val="105"/>
              </a:spcBef>
              <a:buClr>
                <a:srgbClr val="FD8537"/>
              </a:buClr>
              <a:buSzPct val="70000"/>
              <a:buFont typeface="Wingdings"/>
              <a:buChar char=""/>
              <a:tabLst>
                <a:tab pos="285750" algn="l"/>
              </a:tabLst>
            </a:pPr>
            <a:r>
              <a:rPr sz="2000" dirty="0">
                <a:solidFill>
                  <a:srgbClr val="FF0000"/>
                </a:solidFill>
                <a:latin typeface="Arial"/>
                <a:cs typeface="Arial"/>
              </a:rPr>
              <a:t>İlgili servisler </a:t>
            </a:r>
            <a:r>
              <a:rPr sz="2000" spc="-5" dirty="0">
                <a:solidFill>
                  <a:srgbClr val="FF0000"/>
                </a:solidFill>
                <a:latin typeface="Arial"/>
                <a:cs typeface="Arial"/>
              </a:rPr>
              <a:t>arasında iletişim</a:t>
            </a:r>
            <a:r>
              <a:rPr sz="2000" spc="-90" dirty="0">
                <a:solidFill>
                  <a:srgbClr val="FF0000"/>
                </a:solidFill>
                <a:latin typeface="Arial"/>
                <a:cs typeface="Arial"/>
              </a:rPr>
              <a:t> </a:t>
            </a:r>
            <a:r>
              <a:rPr sz="2000" dirty="0">
                <a:solidFill>
                  <a:srgbClr val="FF0000"/>
                </a:solidFill>
                <a:latin typeface="Arial"/>
                <a:cs typeface="Arial"/>
              </a:rPr>
              <a:t>eksikliği</a:t>
            </a:r>
            <a:endParaRPr sz="2000" dirty="0">
              <a:latin typeface="Arial"/>
              <a:cs typeface="Arial"/>
            </a:endParaRPr>
          </a:p>
          <a:p>
            <a:pPr marL="285115" indent="-273050">
              <a:lnSpc>
                <a:spcPct val="100000"/>
              </a:lnSpc>
              <a:spcBef>
                <a:spcPts val="1800"/>
              </a:spcBef>
              <a:buClr>
                <a:srgbClr val="FD8537"/>
              </a:buClr>
              <a:buSzPct val="70000"/>
              <a:buFont typeface="Wingdings"/>
              <a:buChar char=""/>
              <a:tabLst>
                <a:tab pos="285750" algn="l"/>
              </a:tabLst>
            </a:pPr>
            <a:r>
              <a:rPr sz="2000" dirty="0">
                <a:latin typeface="Arial"/>
                <a:cs typeface="Arial"/>
              </a:rPr>
              <a:t>İnfüzyon </a:t>
            </a:r>
            <a:r>
              <a:rPr sz="2000" spc="-5" dirty="0">
                <a:latin typeface="Arial"/>
                <a:cs typeface="Arial"/>
              </a:rPr>
              <a:t>pompalarına bağlı</a:t>
            </a:r>
            <a:r>
              <a:rPr sz="2000" spc="-85" dirty="0">
                <a:latin typeface="Arial"/>
                <a:cs typeface="Arial"/>
              </a:rPr>
              <a:t> </a:t>
            </a:r>
            <a:r>
              <a:rPr sz="2000" spc="-5" dirty="0">
                <a:latin typeface="Arial"/>
                <a:cs typeface="Arial"/>
              </a:rPr>
              <a:t>hatalar</a:t>
            </a:r>
            <a:endParaRPr sz="2000" dirty="0">
              <a:latin typeface="Arial"/>
              <a:cs typeface="Arial"/>
            </a:endParaRPr>
          </a:p>
          <a:p>
            <a:pPr marL="285115" indent="-273050">
              <a:lnSpc>
                <a:spcPct val="100000"/>
              </a:lnSpc>
              <a:spcBef>
                <a:spcPts val="1800"/>
              </a:spcBef>
              <a:buClr>
                <a:srgbClr val="FD8537"/>
              </a:buClr>
              <a:buSzPct val="70000"/>
              <a:buFont typeface="Wingdings"/>
              <a:buChar char=""/>
              <a:tabLst>
                <a:tab pos="285750" algn="l"/>
              </a:tabLst>
            </a:pPr>
            <a:r>
              <a:rPr sz="2000" spc="-25" dirty="0">
                <a:latin typeface="Arial"/>
                <a:cs typeface="Arial"/>
              </a:rPr>
              <a:t>Yetersiz </a:t>
            </a:r>
            <a:r>
              <a:rPr sz="2000" dirty="0">
                <a:latin typeface="Arial"/>
                <a:cs typeface="Arial"/>
              </a:rPr>
              <a:t>monitorizasyon</a:t>
            </a:r>
          </a:p>
          <a:p>
            <a:pPr marL="285115" indent="-273050">
              <a:lnSpc>
                <a:spcPct val="100000"/>
              </a:lnSpc>
              <a:spcBef>
                <a:spcPts val="1800"/>
              </a:spcBef>
              <a:buClr>
                <a:srgbClr val="FD8537"/>
              </a:buClr>
              <a:buSzPct val="70000"/>
              <a:buFont typeface="Wingdings"/>
              <a:buChar char=""/>
              <a:tabLst>
                <a:tab pos="285750" algn="l"/>
              </a:tabLst>
            </a:pPr>
            <a:r>
              <a:rPr sz="2000" spc="-5" dirty="0">
                <a:latin typeface="Arial"/>
                <a:cs typeface="Arial"/>
              </a:rPr>
              <a:t>Hazırlama </a:t>
            </a:r>
            <a:r>
              <a:rPr sz="2000" dirty="0">
                <a:latin typeface="Arial"/>
                <a:cs typeface="Arial"/>
              </a:rPr>
              <a:t>(preparasyon)</a:t>
            </a:r>
            <a:r>
              <a:rPr sz="2000" spc="-65" dirty="0">
                <a:latin typeface="Arial"/>
                <a:cs typeface="Arial"/>
              </a:rPr>
              <a:t> </a:t>
            </a:r>
            <a:r>
              <a:rPr sz="2000" spc="-5" dirty="0">
                <a:latin typeface="Arial"/>
                <a:cs typeface="Arial"/>
              </a:rPr>
              <a:t>hataları</a:t>
            </a:r>
            <a:endParaRPr sz="2000" dirty="0">
              <a:latin typeface="Arial"/>
              <a:cs typeface="Arial"/>
            </a:endParaRPr>
          </a:p>
          <a:p>
            <a:pPr marL="285115" indent="-273050">
              <a:lnSpc>
                <a:spcPct val="100000"/>
              </a:lnSpc>
              <a:spcBef>
                <a:spcPts val="1805"/>
              </a:spcBef>
              <a:buClr>
                <a:srgbClr val="FD8537"/>
              </a:buClr>
              <a:buSzPct val="70000"/>
              <a:buFont typeface="Wingdings"/>
              <a:buChar char=""/>
              <a:tabLst>
                <a:tab pos="285750" algn="l"/>
              </a:tabLst>
            </a:pPr>
            <a:r>
              <a:rPr sz="2000" dirty="0">
                <a:latin typeface="Arial"/>
                <a:cs typeface="Arial"/>
              </a:rPr>
              <a:t>Standardizasyon</a:t>
            </a:r>
            <a:r>
              <a:rPr sz="2000" spc="-140" dirty="0">
                <a:latin typeface="Arial"/>
                <a:cs typeface="Arial"/>
              </a:rPr>
              <a:t> </a:t>
            </a:r>
            <a:r>
              <a:rPr sz="2000" spc="-5" dirty="0">
                <a:latin typeface="Arial"/>
                <a:cs typeface="Arial"/>
              </a:rPr>
              <a:t>olmayışı</a:t>
            </a:r>
            <a:endParaRPr sz="2000" dirty="0">
              <a:latin typeface="Arial"/>
              <a:cs typeface="Arial"/>
            </a:endParaRPr>
          </a:p>
          <a:p>
            <a:pPr marL="285115" indent="-273050">
              <a:lnSpc>
                <a:spcPct val="100000"/>
              </a:lnSpc>
              <a:spcBef>
                <a:spcPts val="1800"/>
              </a:spcBef>
              <a:buClr>
                <a:srgbClr val="FD8537"/>
              </a:buClr>
              <a:buSzPct val="70000"/>
              <a:buFont typeface="Wingdings"/>
              <a:buChar char=""/>
              <a:tabLst>
                <a:tab pos="285750" algn="l"/>
              </a:tabLst>
            </a:pPr>
            <a:r>
              <a:rPr sz="2000" dirty="0">
                <a:latin typeface="Arial"/>
                <a:cs typeface="Arial"/>
              </a:rPr>
              <a:t>İlaç </a:t>
            </a:r>
            <a:r>
              <a:rPr sz="2000" spc="-5" dirty="0">
                <a:latin typeface="Arial"/>
                <a:cs typeface="Arial"/>
              </a:rPr>
              <a:t>bulundurma</a:t>
            </a:r>
            <a:r>
              <a:rPr sz="2000" spc="-65" dirty="0">
                <a:latin typeface="Arial"/>
                <a:cs typeface="Arial"/>
              </a:rPr>
              <a:t> </a:t>
            </a:r>
            <a:r>
              <a:rPr sz="2000" spc="-10" dirty="0">
                <a:latin typeface="Arial"/>
                <a:cs typeface="Arial"/>
              </a:rPr>
              <a:t>sıkıntıları</a:t>
            </a:r>
            <a:endParaRPr sz="2000" dirty="0">
              <a:latin typeface="Arial"/>
              <a:cs typeface="Arial"/>
            </a:endParaRPr>
          </a:p>
        </p:txBody>
      </p:sp>
      <p:sp>
        <p:nvSpPr>
          <p:cNvPr id="7" name="object 7"/>
          <p:cNvSpPr/>
          <p:nvPr/>
        </p:nvSpPr>
        <p:spPr>
          <a:xfrm>
            <a:off x="4427984" y="6381328"/>
            <a:ext cx="4554093" cy="186928"/>
          </a:xfrm>
          <a:prstGeom prst="rect">
            <a:avLst/>
          </a:prstGeom>
          <a:blipFill>
            <a:blip r:embed="rId4" cstate="print"/>
            <a:stretch>
              <a:fillRect/>
            </a:stretch>
          </a:blipFill>
        </p:spPr>
        <p:txBody>
          <a:bodyPr wrap="square" lIns="0" tIns="0" rIns="0" bIns="0" rtlCol="0"/>
          <a:lstStyle/>
          <a:p>
            <a:endParaRPr/>
          </a:p>
        </p:txBody>
      </p:sp>
      <p:sp>
        <p:nvSpPr>
          <p:cNvPr id="8" name="object 6"/>
          <p:cNvSpPr txBox="1">
            <a:spLocks/>
          </p:cNvSpPr>
          <p:nvPr/>
        </p:nvSpPr>
        <p:spPr>
          <a:xfrm>
            <a:off x="512114" y="404664"/>
            <a:ext cx="4951374" cy="751488"/>
          </a:xfrm>
          <a:prstGeom prst="rect">
            <a:avLst/>
          </a:prstGeom>
        </p:spPr>
        <p:txBody>
          <a:bodyPr vert="horz" wrap="square" lIns="0" tIns="12700" rIns="0" bIns="0" rtlCol="0" anchor="b">
            <a:sp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pPr marL="131445" marR="5080" indent="-119380">
              <a:spcBef>
                <a:spcPts val="100"/>
              </a:spcBef>
            </a:pPr>
            <a:r>
              <a:rPr lang="tr-TR" sz="2400" dirty="0" smtClean="0">
                <a:solidFill>
                  <a:schemeClr val="bg1"/>
                </a:solidFill>
              </a:rPr>
              <a:t>İLAÇ </a:t>
            </a:r>
            <a:r>
              <a:rPr lang="tr-TR" sz="2400" spc="-5" dirty="0" smtClean="0">
                <a:solidFill>
                  <a:schemeClr val="bg1"/>
                </a:solidFill>
              </a:rPr>
              <a:t>GÜVENLİĞİNDE </a:t>
            </a:r>
            <a:r>
              <a:rPr lang="tr-TR" sz="2400" dirty="0" smtClean="0">
                <a:solidFill>
                  <a:schemeClr val="bg1"/>
                </a:solidFill>
              </a:rPr>
              <a:t>EN</a:t>
            </a:r>
            <a:r>
              <a:rPr lang="tr-TR" sz="2400" spc="-65" dirty="0" smtClean="0">
                <a:solidFill>
                  <a:schemeClr val="bg1"/>
                </a:solidFill>
              </a:rPr>
              <a:t> </a:t>
            </a:r>
            <a:r>
              <a:rPr lang="tr-TR" sz="2400" dirty="0" smtClean="0">
                <a:solidFill>
                  <a:schemeClr val="bg1"/>
                </a:solidFill>
              </a:rPr>
              <a:t>SIK  </a:t>
            </a:r>
            <a:r>
              <a:rPr lang="tr-TR" sz="2400" spc="-5" dirty="0" smtClean="0">
                <a:solidFill>
                  <a:schemeClr val="bg1"/>
                </a:solidFill>
              </a:rPr>
              <a:t>RASTLANILAN SORUNLAR</a:t>
            </a:r>
            <a:endParaRPr lang="tr-TR" sz="2400" dirty="0">
              <a:solidFill>
                <a:schemeClr val="bg1"/>
              </a:solidFill>
            </a:endParaRPr>
          </a:p>
        </p:txBody>
      </p:sp>
    </p:spTree>
    <p:extLst>
      <p:ext uri="{BB962C8B-B14F-4D97-AF65-F5344CB8AC3E}">
        <p14:creationId xmlns:p14="http://schemas.microsoft.com/office/powerpoint/2010/main" val="8933553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90474" y="1416062"/>
            <a:ext cx="7549515" cy="4229363"/>
          </a:xfrm>
          <a:prstGeom prst="rect">
            <a:avLst/>
          </a:prstGeom>
        </p:spPr>
        <p:txBody>
          <a:bodyPr vert="horz" wrap="square" lIns="0" tIns="12700" rIns="0" bIns="0" rtlCol="0">
            <a:spAutoFit/>
          </a:bodyPr>
          <a:lstStyle/>
          <a:p>
            <a:pPr marL="291465" marR="843915" indent="-279400">
              <a:lnSpc>
                <a:spcPct val="125000"/>
              </a:lnSpc>
              <a:spcBef>
                <a:spcPts val="100"/>
              </a:spcBef>
              <a:buClr>
                <a:srgbClr val="FD8537"/>
              </a:buClr>
              <a:buSzPct val="70000"/>
              <a:buFont typeface="Wingdings"/>
              <a:buChar char=""/>
              <a:tabLst>
                <a:tab pos="285115" algn="l"/>
                <a:tab pos="285750" algn="l"/>
              </a:tabLst>
            </a:pPr>
            <a:r>
              <a:rPr sz="2000" spc="-5" dirty="0">
                <a:latin typeface="Arial"/>
                <a:cs typeface="Arial"/>
              </a:rPr>
              <a:t>Hastanın ilaç uygulamadan </a:t>
            </a:r>
            <a:r>
              <a:rPr sz="2000" dirty="0">
                <a:latin typeface="Arial"/>
                <a:cs typeface="Arial"/>
              </a:rPr>
              <a:t>önce </a:t>
            </a:r>
            <a:r>
              <a:rPr sz="2000" spc="-5" dirty="0">
                <a:latin typeface="Arial"/>
                <a:cs typeface="Arial"/>
              </a:rPr>
              <a:t>alerjisinin olup olmadığı  bilinmeli</a:t>
            </a:r>
            <a:endParaRPr sz="2000" dirty="0">
              <a:latin typeface="Arial"/>
              <a:cs typeface="Arial"/>
            </a:endParaRPr>
          </a:p>
          <a:p>
            <a:pPr>
              <a:lnSpc>
                <a:spcPct val="100000"/>
              </a:lnSpc>
              <a:spcBef>
                <a:spcPts val="35"/>
              </a:spcBef>
              <a:buClr>
                <a:srgbClr val="FD8537"/>
              </a:buClr>
              <a:buFont typeface="Wingdings"/>
              <a:buChar char=""/>
            </a:pPr>
            <a:endParaRPr sz="3100" dirty="0">
              <a:latin typeface="Arial"/>
              <a:cs typeface="Arial"/>
            </a:endParaRPr>
          </a:p>
          <a:p>
            <a:pPr marL="285115" indent="-273050">
              <a:lnSpc>
                <a:spcPct val="100000"/>
              </a:lnSpc>
              <a:buClr>
                <a:srgbClr val="FD8537"/>
              </a:buClr>
              <a:buSzPct val="70000"/>
              <a:buFont typeface="Wingdings"/>
              <a:buChar char=""/>
              <a:tabLst>
                <a:tab pos="285115" algn="l"/>
                <a:tab pos="285750" algn="l"/>
              </a:tabLst>
            </a:pPr>
            <a:r>
              <a:rPr sz="2000" dirty="0">
                <a:latin typeface="Arial"/>
                <a:cs typeface="Arial"/>
              </a:rPr>
              <a:t>İlaç </a:t>
            </a:r>
            <a:r>
              <a:rPr sz="2000" spc="-5" dirty="0">
                <a:latin typeface="Arial"/>
                <a:cs typeface="Arial"/>
              </a:rPr>
              <a:t>uygulaması hakkında </a:t>
            </a:r>
            <a:r>
              <a:rPr sz="2000" dirty="0">
                <a:latin typeface="Arial"/>
                <a:cs typeface="Arial"/>
              </a:rPr>
              <a:t>hasta</a:t>
            </a:r>
            <a:r>
              <a:rPr sz="2000" spc="-90" dirty="0">
                <a:latin typeface="Arial"/>
                <a:cs typeface="Arial"/>
              </a:rPr>
              <a:t> </a:t>
            </a:r>
            <a:r>
              <a:rPr sz="2000" spc="-5" dirty="0">
                <a:latin typeface="Arial"/>
                <a:cs typeface="Arial"/>
              </a:rPr>
              <a:t>bilgilendirilmeli</a:t>
            </a:r>
            <a:endParaRPr sz="2000" dirty="0">
              <a:latin typeface="Arial"/>
              <a:cs typeface="Arial"/>
            </a:endParaRPr>
          </a:p>
          <a:p>
            <a:pPr>
              <a:lnSpc>
                <a:spcPct val="100000"/>
              </a:lnSpc>
              <a:spcBef>
                <a:spcPts val="35"/>
              </a:spcBef>
              <a:buClr>
                <a:srgbClr val="FD8537"/>
              </a:buClr>
              <a:buFont typeface="Wingdings"/>
              <a:buChar char=""/>
            </a:pPr>
            <a:endParaRPr sz="3100" dirty="0">
              <a:latin typeface="Arial"/>
              <a:cs typeface="Arial"/>
            </a:endParaRPr>
          </a:p>
          <a:p>
            <a:pPr marL="285115" indent="-273050">
              <a:lnSpc>
                <a:spcPct val="100000"/>
              </a:lnSpc>
              <a:buClr>
                <a:srgbClr val="FD8537"/>
              </a:buClr>
              <a:buSzPct val="70000"/>
              <a:buFont typeface="Wingdings"/>
              <a:buChar char=""/>
              <a:tabLst>
                <a:tab pos="285115" algn="l"/>
                <a:tab pos="285750" algn="l"/>
                <a:tab pos="923925" algn="l"/>
                <a:tab pos="2268220" algn="l"/>
                <a:tab pos="3106420" algn="l"/>
                <a:tab pos="4717415" algn="l"/>
                <a:tab pos="5781675" algn="l"/>
                <a:tab pos="7252334" algn="l"/>
              </a:tabLst>
            </a:pPr>
            <a:r>
              <a:rPr sz="2000" dirty="0">
                <a:latin typeface="Arial"/>
                <a:cs typeface="Arial"/>
              </a:rPr>
              <a:t>İ</a:t>
            </a:r>
            <a:r>
              <a:rPr sz="2000" spc="-10" dirty="0">
                <a:latin typeface="Arial"/>
                <a:cs typeface="Arial"/>
              </a:rPr>
              <a:t>l</a:t>
            </a:r>
            <a:r>
              <a:rPr sz="2000" spc="-5" dirty="0">
                <a:latin typeface="Arial"/>
                <a:cs typeface="Arial"/>
              </a:rPr>
              <a:t>ac</a:t>
            </a:r>
            <a:r>
              <a:rPr sz="2000" dirty="0">
                <a:latin typeface="Arial"/>
                <a:cs typeface="Arial"/>
              </a:rPr>
              <a:t>ı	</a:t>
            </a:r>
            <a:r>
              <a:rPr sz="2000" spc="-5" dirty="0">
                <a:latin typeface="Arial"/>
                <a:cs typeface="Arial"/>
              </a:rPr>
              <a:t>h</a:t>
            </a:r>
            <a:r>
              <a:rPr sz="2000" spc="-15" dirty="0">
                <a:latin typeface="Arial"/>
                <a:cs typeface="Arial"/>
              </a:rPr>
              <a:t>a</a:t>
            </a:r>
            <a:r>
              <a:rPr sz="2000" dirty="0">
                <a:latin typeface="Arial"/>
                <a:cs typeface="Arial"/>
              </a:rPr>
              <a:t>z</a:t>
            </a:r>
            <a:r>
              <a:rPr sz="2000" spc="-15" dirty="0">
                <a:latin typeface="Arial"/>
                <a:cs typeface="Arial"/>
              </a:rPr>
              <a:t>ı</a:t>
            </a:r>
            <a:r>
              <a:rPr sz="2000" dirty="0">
                <a:latin typeface="Arial"/>
                <a:cs typeface="Arial"/>
              </a:rPr>
              <a:t>rlayan	sağl</a:t>
            </a:r>
            <a:r>
              <a:rPr sz="2000" spc="-15" dirty="0">
                <a:latin typeface="Arial"/>
                <a:cs typeface="Arial"/>
              </a:rPr>
              <a:t>ı</a:t>
            </a:r>
            <a:r>
              <a:rPr sz="2000" dirty="0">
                <a:latin typeface="Arial"/>
                <a:cs typeface="Arial"/>
              </a:rPr>
              <a:t>k	</a:t>
            </a:r>
            <a:r>
              <a:rPr sz="2000" spc="-15" dirty="0">
                <a:latin typeface="Arial"/>
                <a:cs typeface="Arial"/>
              </a:rPr>
              <a:t>p</a:t>
            </a:r>
            <a:r>
              <a:rPr sz="2000" spc="-10" dirty="0">
                <a:latin typeface="Arial"/>
                <a:cs typeface="Arial"/>
              </a:rPr>
              <a:t>r</a:t>
            </a:r>
            <a:r>
              <a:rPr sz="2000" spc="-5" dirty="0">
                <a:latin typeface="Arial"/>
                <a:cs typeface="Arial"/>
              </a:rPr>
              <a:t>ofes</a:t>
            </a:r>
            <a:r>
              <a:rPr sz="2000" spc="-10" dirty="0">
                <a:latin typeface="Arial"/>
                <a:cs typeface="Arial"/>
              </a:rPr>
              <a:t>y</a:t>
            </a:r>
            <a:r>
              <a:rPr sz="2000" spc="-15" dirty="0">
                <a:latin typeface="Arial"/>
                <a:cs typeface="Arial"/>
              </a:rPr>
              <a:t>o</a:t>
            </a:r>
            <a:r>
              <a:rPr sz="2000" spc="-5" dirty="0">
                <a:latin typeface="Arial"/>
                <a:cs typeface="Arial"/>
              </a:rPr>
              <a:t>neli</a:t>
            </a:r>
            <a:r>
              <a:rPr sz="2000" dirty="0">
                <a:latin typeface="Arial"/>
                <a:cs typeface="Arial"/>
              </a:rPr>
              <a:t>,	mu</a:t>
            </a:r>
            <a:r>
              <a:rPr sz="2000" spc="-10" dirty="0">
                <a:latin typeface="Arial"/>
                <a:cs typeface="Arial"/>
              </a:rPr>
              <a:t>t</a:t>
            </a:r>
            <a:r>
              <a:rPr sz="2000" spc="-5" dirty="0">
                <a:latin typeface="Arial"/>
                <a:cs typeface="Arial"/>
              </a:rPr>
              <a:t>la</a:t>
            </a:r>
            <a:r>
              <a:rPr sz="2000" spc="-10" dirty="0">
                <a:latin typeface="Arial"/>
                <a:cs typeface="Arial"/>
              </a:rPr>
              <a:t>k</a:t>
            </a:r>
            <a:r>
              <a:rPr sz="2000" dirty="0">
                <a:latin typeface="Arial"/>
                <a:cs typeface="Arial"/>
              </a:rPr>
              <a:t>a	</a:t>
            </a:r>
            <a:r>
              <a:rPr sz="2000" spc="-5" dirty="0">
                <a:latin typeface="Arial"/>
                <a:cs typeface="Arial"/>
              </a:rPr>
              <a:t>u</a:t>
            </a:r>
            <a:r>
              <a:rPr sz="2000" spc="-10" dirty="0">
                <a:latin typeface="Arial"/>
                <a:cs typeface="Arial"/>
              </a:rPr>
              <a:t>y</a:t>
            </a:r>
            <a:r>
              <a:rPr sz="2000" spc="-15" dirty="0">
                <a:latin typeface="Arial"/>
                <a:cs typeface="Arial"/>
              </a:rPr>
              <a:t>g</a:t>
            </a:r>
            <a:r>
              <a:rPr sz="2000" spc="-5" dirty="0">
                <a:latin typeface="Arial"/>
                <a:cs typeface="Arial"/>
              </a:rPr>
              <a:t>ulama</a:t>
            </a:r>
            <a:r>
              <a:rPr sz="2000" spc="-15" dirty="0">
                <a:latin typeface="Arial"/>
                <a:cs typeface="Arial"/>
              </a:rPr>
              <a:t>y</a:t>
            </a:r>
            <a:r>
              <a:rPr sz="2000" dirty="0">
                <a:latin typeface="Arial"/>
                <a:cs typeface="Arial"/>
              </a:rPr>
              <a:t>ı	da</a:t>
            </a:r>
          </a:p>
          <a:p>
            <a:pPr marL="285115">
              <a:lnSpc>
                <a:spcPct val="100000"/>
              </a:lnSpc>
            </a:pPr>
            <a:r>
              <a:rPr sz="2000" dirty="0">
                <a:latin typeface="Arial"/>
                <a:cs typeface="Arial"/>
              </a:rPr>
              <a:t>kendisi </a:t>
            </a:r>
            <a:r>
              <a:rPr sz="2000" spc="-5" dirty="0">
                <a:latin typeface="Arial"/>
                <a:cs typeface="Arial"/>
              </a:rPr>
              <a:t>yapmalı, başkasının hazırladığı ilacı</a:t>
            </a:r>
            <a:r>
              <a:rPr sz="2000" spc="-50" dirty="0">
                <a:latin typeface="Arial"/>
                <a:cs typeface="Arial"/>
              </a:rPr>
              <a:t> </a:t>
            </a:r>
            <a:r>
              <a:rPr sz="2000" spc="-5" dirty="0">
                <a:latin typeface="Arial"/>
                <a:cs typeface="Arial"/>
              </a:rPr>
              <a:t>uygulamamalı</a:t>
            </a:r>
            <a:endParaRPr sz="2000" dirty="0">
              <a:latin typeface="Arial"/>
              <a:cs typeface="Arial"/>
            </a:endParaRPr>
          </a:p>
          <a:p>
            <a:pPr>
              <a:lnSpc>
                <a:spcPct val="100000"/>
              </a:lnSpc>
              <a:spcBef>
                <a:spcPts val="35"/>
              </a:spcBef>
            </a:pPr>
            <a:endParaRPr sz="3100" dirty="0">
              <a:latin typeface="Arial"/>
              <a:cs typeface="Arial"/>
            </a:endParaRPr>
          </a:p>
          <a:p>
            <a:pPr marL="285115" indent="-273050">
              <a:lnSpc>
                <a:spcPct val="100000"/>
              </a:lnSpc>
              <a:spcBef>
                <a:spcPts val="5"/>
              </a:spcBef>
              <a:buClr>
                <a:srgbClr val="FD8537"/>
              </a:buClr>
              <a:buSzPct val="70000"/>
              <a:buFont typeface="Wingdings"/>
              <a:buChar char=""/>
              <a:tabLst>
                <a:tab pos="285115" algn="l"/>
                <a:tab pos="285750" algn="l"/>
              </a:tabLst>
            </a:pPr>
            <a:r>
              <a:rPr sz="2000" spc="-5" dirty="0">
                <a:latin typeface="Arial"/>
                <a:cs typeface="Arial"/>
              </a:rPr>
              <a:t>İlacın etki </a:t>
            </a:r>
            <a:r>
              <a:rPr sz="2000" dirty="0">
                <a:latin typeface="Arial"/>
                <a:cs typeface="Arial"/>
              </a:rPr>
              <a:t>süresini</a:t>
            </a:r>
            <a:r>
              <a:rPr sz="2000" spc="-40" dirty="0">
                <a:latin typeface="Arial"/>
                <a:cs typeface="Arial"/>
              </a:rPr>
              <a:t> </a:t>
            </a:r>
            <a:r>
              <a:rPr sz="2000" spc="-5" dirty="0">
                <a:latin typeface="Arial"/>
                <a:cs typeface="Arial"/>
              </a:rPr>
              <a:t>bilmeli</a:t>
            </a:r>
            <a:endParaRPr sz="2000" dirty="0">
              <a:latin typeface="Arial"/>
              <a:cs typeface="Arial"/>
            </a:endParaRPr>
          </a:p>
          <a:p>
            <a:pPr>
              <a:lnSpc>
                <a:spcPct val="100000"/>
              </a:lnSpc>
              <a:spcBef>
                <a:spcPts val="35"/>
              </a:spcBef>
              <a:buClr>
                <a:srgbClr val="FD8537"/>
              </a:buClr>
              <a:buFont typeface="Wingdings"/>
              <a:buChar char=""/>
            </a:pPr>
            <a:endParaRPr sz="3100" dirty="0">
              <a:latin typeface="Arial"/>
              <a:cs typeface="Arial"/>
            </a:endParaRPr>
          </a:p>
          <a:p>
            <a:pPr marL="285115" indent="-273050">
              <a:lnSpc>
                <a:spcPct val="100000"/>
              </a:lnSpc>
              <a:buClr>
                <a:srgbClr val="FD8537"/>
              </a:buClr>
              <a:buSzPct val="70000"/>
              <a:buFont typeface="Wingdings"/>
              <a:buChar char=""/>
              <a:tabLst>
                <a:tab pos="285115" algn="l"/>
                <a:tab pos="285750" algn="l"/>
              </a:tabLst>
            </a:pPr>
            <a:r>
              <a:rPr sz="2000" spc="-40" dirty="0">
                <a:latin typeface="Arial"/>
                <a:cs typeface="Arial"/>
              </a:rPr>
              <a:t>Teslim </a:t>
            </a:r>
            <a:r>
              <a:rPr sz="2000" spc="-5" dirty="0">
                <a:latin typeface="Arial"/>
                <a:cs typeface="Arial"/>
              </a:rPr>
              <a:t>alınan </a:t>
            </a:r>
            <a:r>
              <a:rPr sz="2000" spc="-5" dirty="0" err="1">
                <a:latin typeface="Arial"/>
                <a:cs typeface="Arial"/>
              </a:rPr>
              <a:t>ilaçların</a:t>
            </a:r>
            <a:r>
              <a:rPr sz="2000" spc="-5" dirty="0">
                <a:latin typeface="Arial"/>
                <a:cs typeface="Arial"/>
              </a:rPr>
              <a:t> </a:t>
            </a:r>
            <a:r>
              <a:rPr sz="2000" dirty="0" err="1" smtClean="0">
                <a:latin typeface="Arial"/>
                <a:cs typeface="Arial"/>
              </a:rPr>
              <a:t>mia</a:t>
            </a:r>
            <a:r>
              <a:rPr lang="tr-TR" sz="2000" dirty="0" smtClean="0">
                <a:latin typeface="Arial"/>
                <a:cs typeface="Arial"/>
              </a:rPr>
              <a:t>d</a:t>
            </a:r>
            <a:r>
              <a:rPr sz="2000" dirty="0" smtClean="0">
                <a:latin typeface="Arial"/>
                <a:cs typeface="Arial"/>
              </a:rPr>
              <a:t> </a:t>
            </a:r>
            <a:r>
              <a:rPr sz="2000" spc="-5" dirty="0">
                <a:latin typeface="Arial"/>
                <a:cs typeface="Arial"/>
              </a:rPr>
              <a:t>kontrolünü</a:t>
            </a:r>
            <a:r>
              <a:rPr sz="2000" spc="-30" dirty="0">
                <a:latin typeface="Arial"/>
                <a:cs typeface="Arial"/>
              </a:rPr>
              <a:t> </a:t>
            </a:r>
            <a:r>
              <a:rPr sz="2000" dirty="0">
                <a:latin typeface="Arial"/>
                <a:cs typeface="Arial"/>
              </a:rPr>
              <a:t>yapmalı</a:t>
            </a:r>
          </a:p>
        </p:txBody>
      </p:sp>
      <p:sp>
        <p:nvSpPr>
          <p:cNvPr id="3" name="object 3"/>
          <p:cNvSpPr/>
          <p:nvPr/>
        </p:nvSpPr>
        <p:spPr>
          <a:xfrm>
            <a:off x="131063" y="238887"/>
            <a:ext cx="8665464" cy="1177175"/>
          </a:xfrm>
          <a:prstGeom prst="rect">
            <a:avLst/>
          </a:prstGeom>
          <a:blipFill>
            <a:blip r:embed="rId2"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539552" y="452050"/>
            <a:ext cx="7467600" cy="750847"/>
          </a:xfrm>
          <a:prstGeom prst="rect">
            <a:avLst/>
          </a:prstGeom>
        </p:spPr>
        <p:txBody>
          <a:bodyPr vert="horz" wrap="square" lIns="0" tIns="12065" rIns="0" bIns="0" rtlCol="0">
            <a:spAutoFit/>
          </a:bodyPr>
          <a:lstStyle/>
          <a:p>
            <a:pPr marL="12700" marR="5080" indent="774065">
              <a:lnSpc>
                <a:spcPct val="100000"/>
              </a:lnSpc>
              <a:spcBef>
                <a:spcPts val="95"/>
              </a:spcBef>
            </a:pPr>
            <a:r>
              <a:rPr sz="2400" spc="-5" dirty="0">
                <a:solidFill>
                  <a:schemeClr val="bg1"/>
                </a:solidFill>
              </a:rPr>
              <a:t>İLAÇ </a:t>
            </a:r>
            <a:r>
              <a:rPr sz="2400" spc="-10" dirty="0">
                <a:solidFill>
                  <a:schemeClr val="bg1"/>
                </a:solidFill>
              </a:rPr>
              <a:t>UYGULAMALARINDA </a:t>
            </a:r>
            <a:r>
              <a:rPr sz="2400" spc="-5" dirty="0">
                <a:solidFill>
                  <a:schemeClr val="bg1"/>
                </a:solidFill>
              </a:rPr>
              <a:t>SAĞLIK  </a:t>
            </a:r>
            <a:r>
              <a:rPr sz="2400" spc="-10" dirty="0">
                <a:solidFill>
                  <a:schemeClr val="bg1"/>
                </a:solidFill>
              </a:rPr>
              <a:t>PROFESYONELLERİNİN</a:t>
            </a:r>
            <a:r>
              <a:rPr sz="2400" spc="25" dirty="0">
                <a:solidFill>
                  <a:schemeClr val="bg1"/>
                </a:solidFill>
              </a:rPr>
              <a:t> </a:t>
            </a:r>
            <a:r>
              <a:rPr sz="2400" spc="-5" dirty="0">
                <a:solidFill>
                  <a:schemeClr val="bg1"/>
                </a:solidFill>
              </a:rPr>
              <a:t>SORUMLULUKLARI</a:t>
            </a:r>
          </a:p>
        </p:txBody>
      </p:sp>
    </p:spTree>
    <p:extLst>
      <p:ext uri="{BB962C8B-B14F-4D97-AF65-F5344CB8AC3E}">
        <p14:creationId xmlns:p14="http://schemas.microsoft.com/office/powerpoint/2010/main" val="3538563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46303" y="1634776"/>
            <a:ext cx="7283450" cy="2650084"/>
          </a:xfrm>
          <a:prstGeom prst="rect">
            <a:avLst/>
          </a:prstGeom>
        </p:spPr>
        <p:txBody>
          <a:bodyPr vert="horz" wrap="square" lIns="0" tIns="13335" rIns="0" bIns="0" rtlCol="0">
            <a:spAutoFit/>
          </a:bodyPr>
          <a:lstStyle/>
          <a:p>
            <a:pPr marL="285115" indent="-273050">
              <a:lnSpc>
                <a:spcPct val="100000"/>
              </a:lnSpc>
              <a:spcBef>
                <a:spcPts val="105"/>
              </a:spcBef>
              <a:buClr>
                <a:srgbClr val="FD8537"/>
              </a:buClr>
              <a:buSzPct val="70000"/>
              <a:buFont typeface="Wingdings"/>
              <a:buChar char=""/>
              <a:tabLst>
                <a:tab pos="285115" algn="l"/>
                <a:tab pos="285750" algn="l"/>
              </a:tabLst>
            </a:pPr>
            <a:r>
              <a:rPr sz="2000" spc="-5" dirty="0">
                <a:latin typeface="Arial"/>
                <a:cs typeface="Arial"/>
              </a:rPr>
              <a:t>İlaçların </a:t>
            </a:r>
            <a:r>
              <a:rPr sz="2000" dirty="0">
                <a:latin typeface="Arial"/>
                <a:cs typeface="Arial"/>
              </a:rPr>
              <a:t>miadı geçmişse </a:t>
            </a:r>
            <a:r>
              <a:rPr sz="2000" spc="-5" dirty="0">
                <a:latin typeface="Arial"/>
                <a:cs typeface="Arial"/>
              </a:rPr>
              <a:t>hastaya </a:t>
            </a:r>
            <a:r>
              <a:rPr sz="2000" dirty="0">
                <a:latin typeface="Arial"/>
                <a:cs typeface="Arial"/>
              </a:rPr>
              <a:t>haber verilerek </a:t>
            </a:r>
            <a:r>
              <a:rPr sz="2000" spc="-5" dirty="0">
                <a:latin typeface="Arial"/>
                <a:cs typeface="Arial"/>
              </a:rPr>
              <a:t>imha</a:t>
            </a:r>
            <a:r>
              <a:rPr sz="2000" spc="-100" dirty="0">
                <a:latin typeface="Arial"/>
                <a:cs typeface="Arial"/>
              </a:rPr>
              <a:t> </a:t>
            </a:r>
            <a:r>
              <a:rPr sz="2000" spc="-5" dirty="0">
                <a:latin typeface="Arial"/>
                <a:cs typeface="Arial"/>
              </a:rPr>
              <a:t>edilmeli</a:t>
            </a:r>
            <a:endParaRPr sz="2000">
              <a:latin typeface="Arial"/>
              <a:cs typeface="Arial"/>
            </a:endParaRPr>
          </a:p>
          <a:p>
            <a:pPr>
              <a:lnSpc>
                <a:spcPct val="100000"/>
              </a:lnSpc>
              <a:spcBef>
                <a:spcPts val="35"/>
              </a:spcBef>
              <a:buClr>
                <a:srgbClr val="FD8537"/>
              </a:buClr>
              <a:buFont typeface="Wingdings"/>
              <a:buChar char=""/>
            </a:pPr>
            <a:endParaRPr sz="3100">
              <a:latin typeface="Arial"/>
              <a:cs typeface="Arial"/>
            </a:endParaRPr>
          </a:p>
          <a:p>
            <a:pPr marL="285115" indent="-273050">
              <a:lnSpc>
                <a:spcPct val="100000"/>
              </a:lnSpc>
              <a:buClr>
                <a:srgbClr val="FD8537"/>
              </a:buClr>
              <a:buSzPct val="70000"/>
              <a:buFont typeface="Wingdings"/>
              <a:buChar char=""/>
              <a:tabLst>
                <a:tab pos="285115" algn="l"/>
                <a:tab pos="285750" algn="l"/>
              </a:tabLst>
            </a:pPr>
            <a:r>
              <a:rPr sz="2000" spc="-5" dirty="0">
                <a:latin typeface="Arial"/>
                <a:cs typeface="Arial"/>
              </a:rPr>
              <a:t>Multidoz ilaçların</a:t>
            </a:r>
            <a:r>
              <a:rPr sz="2000" spc="-20" dirty="0">
                <a:latin typeface="Arial"/>
                <a:cs typeface="Arial"/>
              </a:rPr>
              <a:t> </a:t>
            </a:r>
            <a:r>
              <a:rPr sz="2000" spc="-5" dirty="0">
                <a:latin typeface="Arial"/>
                <a:cs typeface="Arial"/>
              </a:rPr>
              <a:t>üzerine</a:t>
            </a:r>
            <a:endParaRPr sz="2000">
              <a:latin typeface="Arial"/>
              <a:cs typeface="Arial"/>
            </a:endParaRPr>
          </a:p>
          <a:p>
            <a:pPr>
              <a:lnSpc>
                <a:spcPct val="100000"/>
              </a:lnSpc>
              <a:buClr>
                <a:srgbClr val="FD8537"/>
              </a:buClr>
              <a:buFont typeface="Wingdings"/>
              <a:buChar char=""/>
            </a:pPr>
            <a:endParaRPr sz="2200">
              <a:latin typeface="Arial"/>
              <a:cs typeface="Arial"/>
            </a:endParaRPr>
          </a:p>
          <a:p>
            <a:pPr marL="913130" lvl="1" indent="-177165">
              <a:lnSpc>
                <a:spcPct val="100000"/>
              </a:lnSpc>
              <a:spcBef>
                <a:spcPts val="1560"/>
              </a:spcBef>
              <a:buClr>
                <a:srgbClr val="FD8537"/>
              </a:buClr>
              <a:buSzPct val="69444"/>
              <a:buFont typeface="Wingdings"/>
              <a:buChar char=""/>
              <a:tabLst>
                <a:tab pos="913765" algn="l"/>
              </a:tabLst>
            </a:pPr>
            <a:r>
              <a:rPr sz="1800" spc="-5" dirty="0">
                <a:latin typeface="Arial"/>
                <a:cs typeface="Arial"/>
              </a:rPr>
              <a:t>İlaçların </a:t>
            </a:r>
            <a:r>
              <a:rPr sz="1800" spc="-10" dirty="0">
                <a:latin typeface="Arial"/>
                <a:cs typeface="Arial"/>
              </a:rPr>
              <a:t>açılış </a:t>
            </a:r>
            <a:r>
              <a:rPr sz="1800" spc="-5" dirty="0">
                <a:latin typeface="Arial"/>
                <a:cs typeface="Arial"/>
              </a:rPr>
              <a:t>tarihi </a:t>
            </a:r>
            <a:r>
              <a:rPr sz="1800" dirty="0">
                <a:latin typeface="Arial"/>
                <a:cs typeface="Arial"/>
              </a:rPr>
              <a:t>ve </a:t>
            </a:r>
            <a:r>
              <a:rPr sz="1800" spc="-5" dirty="0">
                <a:latin typeface="Arial"/>
                <a:cs typeface="Arial"/>
              </a:rPr>
              <a:t>saati</a:t>
            </a:r>
            <a:r>
              <a:rPr sz="1800" spc="55" dirty="0">
                <a:latin typeface="Arial"/>
                <a:cs typeface="Arial"/>
              </a:rPr>
              <a:t> </a:t>
            </a:r>
            <a:r>
              <a:rPr sz="1800" spc="-10" dirty="0">
                <a:latin typeface="Arial"/>
                <a:cs typeface="Arial"/>
              </a:rPr>
              <a:t>yazılmalı</a:t>
            </a:r>
            <a:endParaRPr sz="1800">
              <a:latin typeface="Arial"/>
              <a:cs typeface="Arial"/>
            </a:endParaRPr>
          </a:p>
          <a:p>
            <a:pPr lvl="1">
              <a:lnSpc>
                <a:spcPct val="100000"/>
              </a:lnSpc>
              <a:spcBef>
                <a:spcPts val="25"/>
              </a:spcBef>
              <a:buClr>
                <a:srgbClr val="FD8537"/>
              </a:buClr>
              <a:buFont typeface="Wingdings"/>
              <a:buChar char=""/>
            </a:pPr>
            <a:endParaRPr sz="2900">
              <a:latin typeface="Arial"/>
              <a:cs typeface="Arial"/>
            </a:endParaRPr>
          </a:p>
          <a:p>
            <a:pPr marL="913130" lvl="1" indent="-177165">
              <a:lnSpc>
                <a:spcPct val="100000"/>
              </a:lnSpc>
              <a:buClr>
                <a:srgbClr val="FD8537"/>
              </a:buClr>
              <a:buSzPct val="69444"/>
              <a:buFont typeface="Wingdings"/>
              <a:buChar char=""/>
              <a:tabLst>
                <a:tab pos="913765" algn="l"/>
              </a:tabLst>
            </a:pPr>
            <a:r>
              <a:rPr sz="1800" spc="-5" dirty="0">
                <a:latin typeface="Arial"/>
                <a:cs typeface="Arial"/>
              </a:rPr>
              <a:t>İlacın ağzı dezenfekte bir </a:t>
            </a:r>
            <a:r>
              <a:rPr sz="1800" spc="-10" dirty="0">
                <a:latin typeface="Arial"/>
                <a:cs typeface="Arial"/>
              </a:rPr>
              <a:t>materyalle</a:t>
            </a:r>
            <a:r>
              <a:rPr sz="1800" spc="105" dirty="0">
                <a:latin typeface="Arial"/>
                <a:cs typeface="Arial"/>
              </a:rPr>
              <a:t> </a:t>
            </a:r>
            <a:r>
              <a:rPr sz="1800" spc="-10" dirty="0">
                <a:latin typeface="Arial"/>
                <a:cs typeface="Arial"/>
              </a:rPr>
              <a:t>kapatılmalı</a:t>
            </a:r>
            <a:endParaRPr sz="1800">
              <a:latin typeface="Arial"/>
              <a:cs typeface="Arial"/>
            </a:endParaRPr>
          </a:p>
        </p:txBody>
      </p:sp>
      <p:sp>
        <p:nvSpPr>
          <p:cNvPr id="3" name="object 3"/>
          <p:cNvSpPr/>
          <p:nvPr/>
        </p:nvSpPr>
        <p:spPr>
          <a:xfrm>
            <a:off x="131063" y="238887"/>
            <a:ext cx="8665464" cy="1173889"/>
          </a:xfrm>
          <a:prstGeom prst="rect">
            <a:avLst/>
          </a:prstGeom>
          <a:blipFill>
            <a:blip r:embed="rId2" cstate="print"/>
            <a:stretch>
              <a:fillRect/>
            </a:stretch>
          </a:blipFill>
        </p:spPr>
        <p:txBody>
          <a:bodyPr wrap="square" lIns="0" tIns="0" rIns="0" bIns="0" rtlCol="0"/>
          <a:lstStyle/>
          <a:p>
            <a:endParaRPr/>
          </a:p>
        </p:txBody>
      </p:sp>
      <p:sp>
        <p:nvSpPr>
          <p:cNvPr id="5" name="object 4"/>
          <p:cNvSpPr txBox="1">
            <a:spLocks/>
          </p:cNvSpPr>
          <p:nvPr/>
        </p:nvSpPr>
        <p:spPr>
          <a:xfrm>
            <a:off x="539552" y="452050"/>
            <a:ext cx="7467600" cy="750847"/>
          </a:xfrm>
          <a:prstGeom prst="rect">
            <a:avLst/>
          </a:prstGeom>
        </p:spPr>
        <p:txBody>
          <a:bodyPr vert="horz" wrap="square" lIns="0" tIns="12065" rIns="0" bIns="0" rtlCol="0" anchor="b">
            <a:sp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pPr marL="12700" marR="5080" indent="774065">
              <a:spcBef>
                <a:spcPts val="95"/>
              </a:spcBef>
            </a:pPr>
            <a:r>
              <a:rPr lang="tr-TR" sz="2400" spc="-5" dirty="0" smtClean="0">
                <a:solidFill>
                  <a:schemeClr val="bg1"/>
                </a:solidFill>
              </a:rPr>
              <a:t>İLAÇ </a:t>
            </a:r>
            <a:r>
              <a:rPr lang="tr-TR" sz="2400" spc="-10" dirty="0" smtClean="0">
                <a:solidFill>
                  <a:schemeClr val="bg1"/>
                </a:solidFill>
              </a:rPr>
              <a:t>UYGULAMALARINDA </a:t>
            </a:r>
            <a:r>
              <a:rPr lang="tr-TR" sz="2400" spc="-5" dirty="0" smtClean="0">
                <a:solidFill>
                  <a:schemeClr val="bg1"/>
                </a:solidFill>
              </a:rPr>
              <a:t>SAĞLIK  </a:t>
            </a:r>
            <a:r>
              <a:rPr lang="tr-TR" sz="2400" spc="-10" dirty="0" smtClean="0">
                <a:solidFill>
                  <a:schemeClr val="bg1"/>
                </a:solidFill>
              </a:rPr>
              <a:t>PROFESYONELLERİNİN</a:t>
            </a:r>
            <a:r>
              <a:rPr lang="tr-TR" sz="2400" spc="25" dirty="0" smtClean="0">
                <a:solidFill>
                  <a:schemeClr val="bg1"/>
                </a:solidFill>
              </a:rPr>
              <a:t> </a:t>
            </a:r>
            <a:r>
              <a:rPr lang="tr-TR" sz="2400" spc="-5" dirty="0" smtClean="0">
                <a:solidFill>
                  <a:schemeClr val="bg1"/>
                </a:solidFill>
              </a:rPr>
              <a:t>SORUMLULUKLARI</a:t>
            </a:r>
            <a:endParaRPr lang="tr-TR" sz="2400" spc="-5" dirty="0">
              <a:solidFill>
                <a:schemeClr val="bg1"/>
              </a:solidFill>
            </a:endParaRPr>
          </a:p>
        </p:txBody>
      </p:sp>
    </p:spTree>
    <p:extLst>
      <p:ext uri="{BB962C8B-B14F-4D97-AF65-F5344CB8AC3E}">
        <p14:creationId xmlns:p14="http://schemas.microsoft.com/office/powerpoint/2010/main" val="14194778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90474" y="1456944"/>
            <a:ext cx="7621905" cy="3291286"/>
          </a:xfrm>
          <a:prstGeom prst="rect">
            <a:avLst/>
          </a:prstGeom>
        </p:spPr>
        <p:txBody>
          <a:bodyPr vert="horz" wrap="square" lIns="0" tIns="13335" rIns="0" bIns="0" rtlCol="0">
            <a:spAutoFit/>
          </a:bodyPr>
          <a:lstStyle/>
          <a:p>
            <a:pPr marL="285115" indent="-273050">
              <a:lnSpc>
                <a:spcPct val="100000"/>
              </a:lnSpc>
              <a:spcBef>
                <a:spcPts val="105"/>
              </a:spcBef>
              <a:buClr>
                <a:srgbClr val="FD8537"/>
              </a:buClr>
              <a:buSzPct val="70000"/>
              <a:buFont typeface="Wingdings"/>
              <a:buChar char=""/>
              <a:tabLst>
                <a:tab pos="285115" algn="l"/>
                <a:tab pos="285750" algn="l"/>
              </a:tabLst>
            </a:pPr>
            <a:r>
              <a:rPr sz="2000" spc="-25" dirty="0">
                <a:latin typeface="Arial"/>
                <a:cs typeface="Arial"/>
              </a:rPr>
              <a:t>Yapılan </a:t>
            </a:r>
            <a:r>
              <a:rPr sz="2000" spc="-5" dirty="0">
                <a:latin typeface="Arial"/>
                <a:cs typeface="Arial"/>
              </a:rPr>
              <a:t>hatalar</a:t>
            </a:r>
            <a:r>
              <a:rPr sz="2000" spc="-10" dirty="0">
                <a:latin typeface="Arial"/>
                <a:cs typeface="Arial"/>
              </a:rPr>
              <a:t> </a:t>
            </a:r>
            <a:r>
              <a:rPr sz="2000" dirty="0">
                <a:latin typeface="Arial"/>
                <a:cs typeface="Arial"/>
              </a:rPr>
              <a:t>kaydedilmeli</a:t>
            </a:r>
          </a:p>
          <a:p>
            <a:pPr>
              <a:lnSpc>
                <a:spcPct val="100000"/>
              </a:lnSpc>
              <a:spcBef>
                <a:spcPts val="35"/>
              </a:spcBef>
              <a:buClr>
                <a:srgbClr val="FD8537"/>
              </a:buClr>
              <a:buFont typeface="Wingdings"/>
              <a:buChar char=""/>
            </a:pPr>
            <a:endParaRPr sz="3100" dirty="0">
              <a:latin typeface="Arial"/>
              <a:cs typeface="Arial"/>
            </a:endParaRPr>
          </a:p>
          <a:p>
            <a:pPr marL="285115" marR="5715" indent="-273050" algn="just">
              <a:lnSpc>
                <a:spcPct val="100000"/>
              </a:lnSpc>
              <a:buClr>
                <a:srgbClr val="FD8537"/>
              </a:buClr>
              <a:buSzPct val="70000"/>
              <a:buFont typeface="Wingdings"/>
              <a:buChar char=""/>
              <a:tabLst>
                <a:tab pos="285750" algn="l"/>
              </a:tabLst>
            </a:pPr>
            <a:r>
              <a:rPr sz="2000" spc="-5" dirty="0">
                <a:latin typeface="Arial"/>
                <a:cs typeface="Arial"/>
              </a:rPr>
              <a:t>Hastanın hangi ilaçlara alerjisi olduğu, mevcut </a:t>
            </a:r>
            <a:r>
              <a:rPr sz="2000" spc="-10" dirty="0">
                <a:latin typeface="Arial"/>
                <a:cs typeface="Arial"/>
              </a:rPr>
              <a:t>ve </a:t>
            </a:r>
            <a:r>
              <a:rPr sz="2000" spc="-5" dirty="0">
                <a:latin typeface="Arial"/>
                <a:cs typeface="Arial"/>
              </a:rPr>
              <a:t>eşlik </a:t>
            </a:r>
            <a:r>
              <a:rPr sz="2000" dirty="0">
                <a:latin typeface="Arial"/>
                <a:cs typeface="Arial"/>
              </a:rPr>
              <a:t>eden  </a:t>
            </a:r>
            <a:r>
              <a:rPr sz="2000" spc="-5" dirty="0">
                <a:latin typeface="Arial"/>
                <a:cs typeface="Arial"/>
              </a:rPr>
              <a:t>hastalıklarının hangi ilaçları </a:t>
            </a:r>
            <a:r>
              <a:rPr sz="2000" dirty="0">
                <a:latin typeface="Arial"/>
                <a:cs typeface="Arial"/>
              </a:rPr>
              <a:t>kullanmaya </a:t>
            </a:r>
            <a:r>
              <a:rPr sz="2000" spc="-5" dirty="0">
                <a:latin typeface="Arial"/>
                <a:cs typeface="Arial"/>
              </a:rPr>
              <a:t>sakınca oluşturduğunu  bilmeli</a:t>
            </a:r>
            <a:endParaRPr sz="2000" dirty="0">
              <a:latin typeface="Arial"/>
              <a:cs typeface="Arial"/>
            </a:endParaRPr>
          </a:p>
          <a:p>
            <a:pPr>
              <a:lnSpc>
                <a:spcPct val="100000"/>
              </a:lnSpc>
              <a:spcBef>
                <a:spcPts val="35"/>
              </a:spcBef>
              <a:buClr>
                <a:srgbClr val="FD8537"/>
              </a:buClr>
              <a:buFont typeface="Wingdings"/>
              <a:buChar char=""/>
            </a:pPr>
            <a:endParaRPr sz="3100" dirty="0">
              <a:latin typeface="Arial"/>
              <a:cs typeface="Arial"/>
            </a:endParaRPr>
          </a:p>
          <a:p>
            <a:pPr marL="285115" marR="5080" indent="-273050" algn="just">
              <a:lnSpc>
                <a:spcPct val="100000"/>
              </a:lnSpc>
              <a:spcBef>
                <a:spcPts val="5"/>
              </a:spcBef>
              <a:buClr>
                <a:srgbClr val="FD8537"/>
              </a:buClr>
              <a:buSzPct val="70000"/>
              <a:buFont typeface="Wingdings"/>
              <a:buChar char=""/>
              <a:tabLst>
                <a:tab pos="285750" algn="l"/>
              </a:tabLst>
            </a:pPr>
            <a:r>
              <a:rPr sz="2000" spc="-5" dirty="0">
                <a:latin typeface="Arial"/>
                <a:cs typeface="Arial"/>
              </a:rPr>
              <a:t>İlacın etkileri bilinmeli, </a:t>
            </a:r>
            <a:r>
              <a:rPr sz="2000" dirty="0">
                <a:latin typeface="Arial"/>
                <a:cs typeface="Arial"/>
              </a:rPr>
              <a:t>beklenmeyen </a:t>
            </a:r>
            <a:r>
              <a:rPr sz="2000" spc="-5" dirty="0">
                <a:latin typeface="Arial"/>
                <a:cs typeface="Arial"/>
              </a:rPr>
              <a:t>etki oluştuğunda hekime  </a:t>
            </a:r>
            <a:r>
              <a:rPr sz="2000" dirty="0">
                <a:latin typeface="Arial"/>
                <a:cs typeface="Arial"/>
              </a:rPr>
              <a:t>haber</a:t>
            </a:r>
            <a:r>
              <a:rPr sz="2000" spc="-30" dirty="0">
                <a:latin typeface="Arial"/>
                <a:cs typeface="Arial"/>
              </a:rPr>
              <a:t> </a:t>
            </a:r>
            <a:r>
              <a:rPr sz="2000" dirty="0">
                <a:latin typeface="Arial"/>
                <a:cs typeface="Arial"/>
              </a:rPr>
              <a:t>verilmeli</a:t>
            </a:r>
          </a:p>
          <a:p>
            <a:pPr>
              <a:lnSpc>
                <a:spcPct val="100000"/>
              </a:lnSpc>
              <a:spcBef>
                <a:spcPts val="35"/>
              </a:spcBef>
              <a:buClr>
                <a:srgbClr val="FD8537"/>
              </a:buClr>
            </a:pPr>
            <a:endParaRPr sz="3100" dirty="0">
              <a:latin typeface="Arial"/>
              <a:cs typeface="Arial"/>
            </a:endParaRPr>
          </a:p>
        </p:txBody>
      </p:sp>
      <p:sp>
        <p:nvSpPr>
          <p:cNvPr id="3" name="object 3"/>
          <p:cNvSpPr/>
          <p:nvPr/>
        </p:nvSpPr>
        <p:spPr>
          <a:xfrm>
            <a:off x="119866" y="260648"/>
            <a:ext cx="8665464" cy="1149279"/>
          </a:xfrm>
          <a:prstGeom prst="rect">
            <a:avLst/>
          </a:prstGeom>
          <a:blipFill>
            <a:blip r:embed="rId2" cstate="print"/>
            <a:stretch>
              <a:fillRect/>
            </a:stretch>
          </a:blipFill>
        </p:spPr>
        <p:txBody>
          <a:bodyPr wrap="square" lIns="0" tIns="0" rIns="0" bIns="0" rtlCol="0"/>
          <a:lstStyle/>
          <a:p>
            <a:endParaRPr/>
          </a:p>
        </p:txBody>
      </p:sp>
      <p:sp>
        <p:nvSpPr>
          <p:cNvPr id="5" name="object 4"/>
          <p:cNvSpPr txBox="1">
            <a:spLocks/>
          </p:cNvSpPr>
          <p:nvPr/>
        </p:nvSpPr>
        <p:spPr>
          <a:xfrm>
            <a:off x="539552" y="452050"/>
            <a:ext cx="7467600" cy="750847"/>
          </a:xfrm>
          <a:prstGeom prst="rect">
            <a:avLst/>
          </a:prstGeom>
        </p:spPr>
        <p:txBody>
          <a:bodyPr vert="horz" wrap="square" lIns="0" tIns="12065" rIns="0" bIns="0" rtlCol="0" anchor="b">
            <a:sp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pPr marL="12700" marR="5080" indent="774065">
              <a:spcBef>
                <a:spcPts val="95"/>
              </a:spcBef>
            </a:pPr>
            <a:r>
              <a:rPr lang="tr-TR" sz="2400" spc="-5" dirty="0" smtClean="0">
                <a:solidFill>
                  <a:schemeClr val="bg1"/>
                </a:solidFill>
              </a:rPr>
              <a:t>İLAÇ </a:t>
            </a:r>
            <a:r>
              <a:rPr lang="tr-TR" sz="2400" spc="-10" dirty="0" smtClean="0">
                <a:solidFill>
                  <a:schemeClr val="bg1"/>
                </a:solidFill>
              </a:rPr>
              <a:t>UYGULAMALARINDA </a:t>
            </a:r>
            <a:r>
              <a:rPr lang="tr-TR" sz="2400" spc="-5" dirty="0" smtClean="0">
                <a:solidFill>
                  <a:schemeClr val="bg1"/>
                </a:solidFill>
              </a:rPr>
              <a:t>SAĞLIK  </a:t>
            </a:r>
            <a:r>
              <a:rPr lang="tr-TR" sz="2400" spc="-10" dirty="0" smtClean="0">
                <a:solidFill>
                  <a:schemeClr val="bg1"/>
                </a:solidFill>
              </a:rPr>
              <a:t>PROFESYONELLERİNİN</a:t>
            </a:r>
            <a:r>
              <a:rPr lang="tr-TR" sz="2400" spc="25" dirty="0" smtClean="0">
                <a:solidFill>
                  <a:schemeClr val="bg1"/>
                </a:solidFill>
              </a:rPr>
              <a:t> </a:t>
            </a:r>
            <a:r>
              <a:rPr lang="tr-TR" sz="2400" spc="-5" dirty="0" smtClean="0">
                <a:solidFill>
                  <a:schemeClr val="bg1"/>
                </a:solidFill>
              </a:rPr>
              <a:t>SORUMLULUKLARI</a:t>
            </a:r>
            <a:endParaRPr lang="tr-TR" sz="2400" spc="-5" dirty="0">
              <a:solidFill>
                <a:schemeClr val="bg1"/>
              </a:solidFill>
            </a:endParaRPr>
          </a:p>
        </p:txBody>
      </p:sp>
    </p:spTree>
    <p:extLst>
      <p:ext uri="{BB962C8B-B14F-4D97-AF65-F5344CB8AC3E}">
        <p14:creationId xmlns:p14="http://schemas.microsoft.com/office/powerpoint/2010/main" val="35115094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00430" y="595312"/>
            <a:ext cx="7292975" cy="2727157"/>
          </a:xfrm>
          <a:prstGeom prst="rect">
            <a:avLst/>
          </a:prstGeom>
        </p:spPr>
        <p:txBody>
          <a:bodyPr vert="horz" wrap="square" lIns="0" tIns="12700" rIns="0" bIns="0" rtlCol="0">
            <a:spAutoFit/>
          </a:bodyPr>
          <a:lstStyle/>
          <a:p>
            <a:pPr marL="12700" marR="5080" algn="ctr">
              <a:lnSpc>
                <a:spcPct val="150000"/>
              </a:lnSpc>
              <a:spcBef>
                <a:spcPts val="100"/>
              </a:spcBef>
            </a:pPr>
            <a:r>
              <a:rPr sz="2400" spc="-5" dirty="0">
                <a:latin typeface="Arial"/>
                <a:cs typeface="Arial"/>
              </a:rPr>
              <a:t>Hemodiyaliz seans </a:t>
            </a:r>
            <a:r>
              <a:rPr sz="2400" spc="-10" dirty="0">
                <a:latin typeface="Arial"/>
                <a:cs typeface="Arial"/>
              </a:rPr>
              <a:t>sırasında </a:t>
            </a:r>
            <a:r>
              <a:rPr sz="2400" dirty="0">
                <a:latin typeface="Arial"/>
                <a:cs typeface="Arial"/>
              </a:rPr>
              <a:t>ve </a:t>
            </a:r>
            <a:r>
              <a:rPr sz="2400" spc="-5" dirty="0">
                <a:latin typeface="Arial"/>
                <a:cs typeface="Arial"/>
              </a:rPr>
              <a:t>sonrasında </a:t>
            </a:r>
            <a:r>
              <a:rPr sz="2400" spc="-10" dirty="0">
                <a:latin typeface="Arial"/>
                <a:cs typeface="Arial"/>
              </a:rPr>
              <a:t>kullanılan  ilaçların kullanımına </a:t>
            </a:r>
            <a:r>
              <a:rPr sz="2400" spc="-5" dirty="0">
                <a:latin typeface="Arial"/>
                <a:cs typeface="Arial"/>
              </a:rPr>
              <a:t>dikkat </a:t>
            </a:r>
            <a:r>
              <a:rPr sz="2400" spc="-10" dirty="0">
                <a:latin typeface="Arial"/>
                <a:cs typeface="Arial"/>
              </a:rPr>
              <a:t>edilmeli </a:t>
            </a:r>
            <a:r>
              <a:rPr sz="2400" dirty="0">
                <a:latin typeface="Arial"/>
                <a:cs typeface="Arial"/>
              </a:rPr>
              <a:t>ve </a:t>
            </a:r>
            <a:r>
              <a:rPr sz="2400" spc="-10" dirty="0">
                <a:latin typeface="Arial"/>
                <a:cs typeface="Arial"/>
              </a:rPr>
              <a:t>ilaç  </a:t>
            </a:r>
            <a:r>
              <a:rPr sz="2400" spc="-5" dirty="0">
                <a:latin typeface="Arial"/>
                <a:cs typeface="Arial"/>
              </a:rPr>
              <a:t>uygulamalarındaki </a:t>
            </a:r>
            <a:r>
              <a:rPr sz="2400" spc="-10" dirty="0">
                <a:latin typeface="Arial"/>
                <a:cs typeface="Arial"/>
              </a:rPr>
              <a:t>beklenmedik </a:t>
            </a:r>
            <a:r>
              <a:rPr sz="2400" spc="-5" dirty="0">
                <a:latin typeface="Arial"/>
                <a:cs typeface="Arial"/>
              </a:rPr>
              <a:t>olaylar hasta  </a:t>
            </a:r>
            <a:r>
              <a:rPr sz="2400" spc="-10" dirty="0">
                <a:latin typeface="Arial"/>
                <a:cs typeface="Arial"/>
              </a:rPr>
              <a:t>dosyasına </a:t>
            </a:r>
            <a:r>
              <a:rPr sz="2400" dirty="0">
                <a:latin typeface="Arial"/>
                <a:cs typeface="Arial"/>
              </a:rPr>
              <a:t>muhakkak </a:t>
            </a:r>
            <a:r>
              <a:rPr sz="2400" spc="-5" dirty="0">
                <a:latin typeface="Arial"/>
                <a:cs typeface="Arial"/>
              </a:rPr>
              <a:t>kayıt</a:t>
            </a:r>
            <a:r>
              <a:rPr sz="2400" spc="50" dirty="0">
                <a:latin typeface="Arial"/>
                <a:cs typeface="Arial"/>
              </a:rPr>
              <a:t> </a:t>
            </a:r>
            <a:r>
              <a:rPr sz="2400" spc="-20" dirty="0" err="1">
                <a:latin typeface="Arial"/>
                <a:cs typeface="Arial"/>
              </a:rPr>
              <a:t>edilmelidir</a:t>
            </a:r>
            <a:r>
              <a:rPr sz="2400" spc="-20" dirty="0" smtClean="0">
                <a:latin typeface="Arial"/>
                <a:cs typeface="Arial"/>
              </a:rPr>
              <a:t>.</a:t>
            </a:r>
            <a:endParaRPr lang="tr-TR" sz="2400" spc="-20" dirty="0" smtClean="0">
              <a:latin typeface="Arial"/>
              <a:cs typeface="Arial"/>
            </a:endParaRPr>
          </a:p>
          <a:p>
            <a:pPr marL="12700" marR="5080" algn="ctr">
              <a:lnSpc>
                <a:spcPct val="150000"/>
              </a:lnSpc>
              <a:spcBef>
                <a:spcPts val="100"/>
              </a:spcBef>
            </a:pPr>
            <a:endParaRPr sz="2400" dirty="0">
              <a:latin typeface="Arial"/>
              <a:cs typeface="Arial"/>
            </a:endParaRPr>
          </a:p>
        </p:txBody>
      </p:sp>
      <p:sp>
        <p:nvSpPr>
          <p:cNvPr id="3" name="object 3"/>
          <p:cNvSpPr txBox="1"/>
          <p:nvPr/>
        </p:nvSpPr>
        <p:spPr>
          <a:xfrm>
            <a:off x="3447670" y="2848480"/>
            <a:ext cx="2531745" cy="505908"/>
          </a:xfrm>
          <a:prstGeom prst="rect">
            <a:avLst/>
          </a:prstGeom>
        </p:spPr>
        <p:txBody>
          <a:bodyPr vert="horz" wrap="square" lIns="0" tIns="13335" rIns="0" bIns="0" rtlCol="0">
            <a:spAutoFit/>
          </a:bodyPr>
          <a:lstStyle/>
          <a:p>
            <a:pPr marL="12700">
              <a:lnSpc>
                <a:spcPct val="100000"/>
              </a:lnSpc>
              <a:spcBef>
                <a:spcPts val="105"/>
              </a:spcBef>
            </a:pPr>
            <a:r>
              <a:rPr sz="3200" b="1" u="heavy" spc="-5" dirty="0">
                <a:solidFill>
                  <a:srgbClr val="FF0000"/>
                </a:solidFill>
                <a:uFill>
                  <a:solidFill>
                    <a:srgbClr val="FF0000"/>
                  </a:solidFill>
                </a:uFill>
                <a:latin typeface="Arial"/>
                <a:cs typeface="Arial"/>
              </a:rPr>
              <a:t>Kayıt ::</a:t>
            </a:r>
            <a:r>
              <a:rPr sz="3200" b="1" u="heavy" spc="-85" dirty="0">
                <a:solidFill>
                  <a:srgbClr val="FF0000"/>
                </a:solidFill>
                <a:uFill>
                  <a:solidFill>
                    <a:srgbClr val="FF0000"/>
                  </a:solidFill>
                </a:uFill>
                <a:latin typeface="Arial"/>
                <a:cs typeface="Arial"/>
              </a:rPr>
              <a:t> </a:t>
            </a:r>
            <a:r>
              <a:rPr sz="3200" b="1" u="heavy" spc="-5" dirty="0">
                <a:solidFill>
                  <a:srgbClr val="FF0000"/>
                </a:solidFill>
                <a:uFill>
                  <a:solidFill>
                    <a:srgbClr val="FF0000"/>
                  </a:solidFill>
                </a:uFill>
                <a:latin typeface="Arial"/>
                <a:cs typeface="Arial"/>
              </a:rPr>
              <a:t>Kanıt</a:t>
            </a:r>
            <a:endParaRPr sz="3200" dirty="0">
              <a:latin typeface="Arial"/>
              <a:cs typeface="Arial"/>
            </a:endParaRPr>
          </a:p>
        </p:txBody>
      </p:sp>
      <p:sp>
        <p:nvSpPr>
          <p:cNvPr id="4" name="object 4"/>
          <p:cNvSpPr/>
          <p:nvPr/>
        </p:nvSpPr>
        <p:spPr>
          <a:xfrm>
            <a:off x="3198723" y="3501008"/>
            <a:ext cx="3096387" cy="2139696"/>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845162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3528" y="1196752"/>
            <a:ext cx="8340288" cy="382156"/>
          </a:xfrm>
          <a:prstGeom prst="rect">
            <a:avLst/>
          </a:prstGeom>
        </p:spPr>
        <p:txBody>
          <a:bodyPr vert="horz" wrap="square" lIns="0" tIns="12700" rIns="0" bIns="0" rtlCol="0">
            <a:spAutoFit/>
          </a:bodyPr>
          <a:lstStyle/>
          <a:p>
            <a:pPr marL="12700">
              <a:lnSpc>
                <a:spcPct val="100000"/>
              </a:lnSpc>
              <a:spcBef>
                <a:spcPts val="100"/>
              </a:spcBef>
            </a:pPr>
            <a:r>
              <a:rPr sz="2400" b="0" spc="-5" dirty="0">
                <a:solidFill>
                  <a:srgbClr val="000000"/>
                </a:solidFill>
                <a:latin typeface="Arial"/>
                <a:cs typeface="Arial"/>
              </a:rPr>
              <a:t>Önlenebilir tıbbi hatalardan birisi hatalı ilaç</a:t>
            </a:r>
            <a:r>
              <a:rPr sz="2400" b="0" spc="60" dirty="0">
                <a:solidFill>
                  <a:srgbClr val="000000"/>
                </a:solidFill>
                <a:latin typeface="Arial"/>
                <a:cs typeface="Arial"/>
              </a:rPr>
              <a:t> </a:t>
            </a:r>
            <a:r>
              <a:rPr sz="2400" b="0" spc="-15" dirty="0">
                <a:solidFill>
                  <a:srgbClr val="000000"/>
                </a:solidFill>
                <a:latin typeface="Arial"/>
                <a:cs typeface="Arial"/>
              </a:rPr>
              <a:t>kullanımıdır.</a:t>
            </a:r>
            <a:endParaRPr sz="2400" dirty="0">
              <a:latin typeface="Arial"/>
              <a:cs typeface="Arial"/>
            </a:endParaRPr>
          </a:p>
        </p:txBody>
      </p:sp>
      <p:sp>
        <p:nvSpPr>
          <p:cNvPr id="3" name="object 3"/>
          <p:cNvSpPr/>
          <p:nvPr/>
        </p:nvSpPr>
        <p:spPr>
          <a:xfrm>
            <a:off x="899592" y="1930503"/>
            <a:ext cx="2808310" cy="226143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4283964" y="1930502"/>
            <a:ext cx="3533774" cy="2074561"/>
          </a:xfrm>
          <a:prstGeom prst="rect">
            <a:avLst/>
          </a:prstGeom>
          <a:blipFill>
            <a:blip r:embed="rId3" cstate="print"/>
            <a:stretch>
              <a:fillRect/>
            </a:stretch>
          </a:blipFill>
        </p:spPr>
        <p:txBody>
          <a:bodyPr wrap="square" lIns="0" tIns="0" rIns="0" bIns="0" rtlCol="0"/>
          <a:lstStyle/>
          <a:p>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776" y="4191934"/>
            <a:ext cx="4032448" cy="24415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8505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827088" y="620713"/>
            <a:ext cx="7777360" cy="5132387"/>
          </a:xfrm>
        </p:spPr>
        <p:txBody>
          <a:bodyPr>
            <a:normAutofit/>
          </a:bodyPr>
          <a:lstStyle/>
          <a:p>
            <a:pPr marL="274320" indent="-274320" eaLnBrk="1" fontAlgn="auto" hangingPunct="1">
              <a:spcAft>
                <a:spcPts val="0"/>
              </a:spcAft>
              <a:buFont typeface="Wingdings"/>
              <a:buChar char=""/>
              <a:defRPr/>
            </a:pPr>
            <a:r>
              <a:rPr lang="tr-TR" dirty="0"/>
              <a:t>Önlenebilir tıbbi hatalardan birisi hatalı ilaç kullanımıdır.</a:t>
            </a:r>
            <a:endParaRPr lang="tr-TR" b="1" dirty="0">
              <a:solidFill>
                <a:srgbClr val="FF0000"/>
              </a:solidFill>
            </a:endParaRPr>
          </a:p>
          <a:p>
            <a:pPr marL="0" indent="0" eaLnBrk="1" fontAlgn="auto" hangingPunct="1">
              <a:spcAft>
                <a:spcPts val="0"/>
              </a:spcAft>
              <a:buFont typeface="Wingdings"/>
              <a:buNone/>
              <a:defRPr/>
            </a:pPr>
            <a:r>
              <a:rPr lang="tr-TR" b="1" dirty="0">
                <a:solidFill>
                  <a:srgbClr val="FF0000"/>
                </a:solidFill>
              </a:rPr>
              <a:t>          </a:t>
            </a:r>
            <a:r>
              <a:rPr lang="tr-TR" dirty="0"/>
              <a:t>Uygun olmayan ilaç kullanımları ; </a:t>
            </a:r>
          </a:p>
          <a:p>
            <a:pPr marL="274320" indent="-274320" eaLnBrk="1" fontAlgn="auto" hangingPunct="1">
              <a:spcAft>
                <a:spcPts val="0"/>
              </a:spcAft>
              <a:buFont typeface="Wingdings" pitchFamily="2" charset="2"/>
              <a:buChar char="ü"/>
              <a:defRPr/>
            </a:pPr>
            <a:r>
              <a:rPr lang="tr-TR" dirty="0" err="1"/>
              <a:t>Advers</a:t>
            </a:r>
            <a:r>
              <a:rPr lang="tr-TR" dirty="0"/>
              <a:t> ilaç olayları (AİO),</a:t>
            </a:r>
          </a:p>
          <a:p>
            <a:pPr marL="274320" indent="-274320" eaLnBrk="1" fontAlgn="auto" hangingPunct="1">
              <a:spcAft>
                <a:spcPts val="0"/>
              </a:spcAft>
              <a:buFont typeface="Wingdings" pitchFamily="2" charset="2"/>
              <a:buChar char="ü"/>
              <a:defRPr/>
            </a:pPr>
            <a:r>
              <a:rPr lang="tr-TR" dirty="0"/>
              <a:t>Hastanede kalış süreleri,</a:t>
            </a:r>
          </a:p>
          <a:p>
            <a:pPr marL="274320" indent="-274320" eaLnBrk="1" fontAlgn="auto" hangingPunct="1">
              <a:spcAft>
                <a:spcPts val="0"/>
              </a:spcAft>
              <a:buFont typeface="Wingdings" pitchFamily="2" charset="2"/>
              <a:buChar char="ü"/>
              <a:defRPr/>
            </a:pPr>
            <a:r>
              <a:rPr lang="tr-TR" dirty="0"/>
              <a:t>Ek hastalıklar,</a:t>
            </a:r>
          </a:p>
          <a:p>
            <a:pPr marL="274320" indent="-274320" eaLnBrk="1" fontAlgn="auto" hangingPunct="1">
              <a:spcAft>
                <a:spcPts val="0"/>
              </a:spcAft>
              <a:buFont typeface="Wingdings" pitchFamily="2" charset="2"/>
              <a:buChar char="ü"/>
              <a:defRPr/>
            </a:pPr>
            <a:r>
              <a:rPr lang="tr-TR" dirty="0"/>
              <a:t>Hukuki sorunlar,</a:t>
            </a:r>
          </a:p>
          <a:p>
            <a:pPr marL="0" indent="0" eaLnBrk="1" fontAlgn="auto" hangingPunct="1">
              <a:spcAft>
                <a:spcPts val="0"/>
              </a:spcAft>
              <a:buFont typeface="Wingdings"/>
              <a:buNone/>
              <a:defRPr/>
            </a:pPr>
            <a:r>
              <a:rPr lang="tr-TR" dirty="0"/>
              <a:t>dolayısı ile zaten güçlükle sürdürülen sosyal sağlık sistemini üzerine ek maliyetler çıkmaktadır.</a:t>
            </a:r>
          </a:p>
        </p:txBody>
      </p:sp>
      <p:sp>
        <p:nvSpPr>
          <p:cNvPr id="4" name="İçerik Yer Tutucusu 2"/>
          <p:cNvSpPr txBox="1">
            <a:spLocks/>
          </p:cNvSpPr>
          <p:nvPr/>
        </p:nvSpPr>
        <p:spPr>
          <a:xfrm>
            <a:off x="971550" y="4868863"/>
            <a:ext cx="7467600" cy="792162"/>
          </a:xfrm>
          <a:prstGeom prst="rect">
            <a:avLst/>
          </a:prstGeom>
        </p:spPr>
        <p:txBody>
          <a:bodyPr>
            <a:norm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0" indent="0" fontAlgn="auto">
              <a:spcAft>
                <a:spcPts val="0"/>
              </a:spcAft>
              <a:buFont typeface="Wingdings"/>
              <a:buNone/>
              <a:defRPr/>
            </a:pPr>
            <a:r>
              <a:rPr lang="tr-TR" sz="1050" b="1" dirty="0"/>
              <a:t>(  </a:t>
            </a:r>
            <a:r>
              <a:rPr lang="tr-TR" sz="1050" b="1" dirty="0" err="1"/>
              <a:t>AİO:Tıbbi</a:t>
            </a:r>
            <a:r>
              <a:rPr lang="tr-TR" sz="1050" b="1" dirty="0"/>
              <a:t> olarak, bir beşeri tıbbi ürünün hastalıktan korunma, bir hastalığın teşhis veya tedavisi veya bir fizyolojik fonksiyonun iyileştirilmesi, düzeltilmesi veya değiştirilmesi amacıyla kabul edilen normal dozlarda kullanımında ortaya çıkan zararlı ve amaçlanmamış bir etkiyi ifade eder.)</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188" y="476250"/>
            <a:ext cx="7467600" cy="1143000"/>
          </a:xfrm>
        </p:spPr>
        <p:txBody>
          <a:bodyPr/>
          <a:lstStyle/>
          <a:p>
            <a:pPr eaLnBrk="1" fontAlgn="auto" hangingPunct="1">
              <a:spcAft>
                <a:spcPts val="0"/>
              </a:spcAft>
              <a:defRPr/>
            </a:pPr>
            <a:r>
              <a:rPr lang="tr-TR" sz="2400" dirty="0"/>
              <a:t>İlaca karş</a:t>
            </a:r>
            <a:r>
              <a:rPr lang="tr-TR" sz="3600" dirty="0"/>
              <a:t>ı</a:t>
            </a:r>
            <a:r>
              <a:rPr lang="tr-TR" sz="2400" dirty="0"/>
              <a:t> uyan</a:t>
            </a:r>
            <a:r>
              <a:rPr lang="tr-TR" sz="3600" dirty="0"/>
              <a:t>ı</a:t>
            </a:r>
            <a:r>
              <a:rPr lang="tr-TR" sz="2400" dirty="0"/>
              <a:t>k olmak; </a:t>
            </a:r>
            <a:br>
              <a:rPr lang="tr-TR" sz="2400" dirty="0"/>
            </a:br>
            <a:endParaRPr lang="tr-TR" sz="2400" dirty="0"/>
          </a:p>
        </p:txBody>
      </p:sp>
      <p:sp>
        <p:nvSpPr>
          <p:cNvPr id="3" name="İçerik Yer Tutucusu 2"/>
          <p:cNvSpPr>
            <a:spLocks noGrp="1"/>
          </p:cNvSpPr>
          <p:nvPr>
            <p:ph sz="quarter" idx="1"/>
          </p:nvPr>
        </p:nvSpPr>
        <p:spPr>
          <a:xfrm>
            <a:off x="575177" y="1417319"/>
            <a:ext cx="7777236" cy="4535958"/>
          </a:xfrm>
        </p:spPr>
        <p:txBody>
          <a:bodyPr>
            <a:normAutofit fontScale="85000" lnSpcReduction="20000"/>
          </a:bodyPr>
          <a:lstStyle/>
          <a:p>
            <a:pPr marL="0" indent="0" eaLnBrk="1" fontAlgn="auto" hangingPunct="1">
              <a:spcAft>
                <a:spcPts val="0"/>
              </a:spcAft>
              <a:buFont typeface="Wingdings"/>
              <a:buNone/>
              <a:defRPr/>
            </a:pPr>
            <a:endParaRPr lang="tr-TR" dirty="0"/>
          </a:p>
          <a:p>
            <a:pPr marL="274320" indent="-274320" eaLnBrk="1" fontAlgn="auto" hangingPunct="1">
              <a:spcAft>
                <a:spcPts val="0"/>
              </a:spcAft>
              <a:buFont typeface="Wingdings"/>
              <a:buChar char=""/>
              <a:defRPr/>
            </a:pPr>
            <a:r>
              <a:rPr lang="tr-TR" dirty="0"/>
              <a:t>Hasta açısından</a:t>
            </a:r>
            <a:r>
              <a:rPr lang="tr-TR" dirty="0" smtClean="0"/>
              <a:t>;</a:t>
            </a:r>
          </a:p>
          <a:p>
            <a:pPr marL="0" indent="0" eaLnBrk="1" fontAlgn="auto" hangingPunct="1">
              <a:spcAft>
                <a:spcPts val="0"/>
              </a:spcAft>
              <a:buFont typeface="Wingdings"/>
              <a:buNone/>
              <a:defRPr/>
            </a:pPr>
            <a:r>
              <a:rPr lang="tr-TR" dirty="0" smtClean="0"/>
              <a:t> </a:t>
            </a:r>
            <a:r>
              <a:rPr lang="tr-TR" dirty="0"/>
              <a:t>      etkili alım </a:t>
            </a:r>
            <a:r>
              <a:rPr lang="tr-TR" dirty="0" err="1" smtClean="0"/>
              <a:t>yolu,neyi</a:t>
            </a:r>
            <a:r>
              <a:rPr lang="tr-TR" dirty="0" smtClean="0"/>
              <a:t> düzeltir ve neleri </a:t>
            </a:r>
            <a:r>
              <a:rPr lang="tr-TR" dirty="0"/>
              <a:t>bozar </a:t>
            </a:r>
            <a:r>
              <a:rPr lang="tr-TR" dirty="0" smtClean="0"/>
              <a:t>bilmektir.</a:t>
            </a:r>
            <a:endParaRPr lang="tr-TR" dirty="0"/>
          </a:p>
          <a:p>
            <a:pPr marL="0" indent="0" eaLnBrk="1" fontAlgn="auto" hangingPunct="1">
              <a:spcAft>
                <a:spcPts val="0"/>
              </a:spcAft>
              <a:buFont typeface="Wingdings"/>
              <a:buNone/>
              <a:defRPr/>
            </a:pPr>
            <a:endParaRPr lang="tr-TR" dirty="0"/>
          </a:p>
          <a:p>
            <a:pPr marL="274320" indent="-274320" eaLnBrk="1" fontAlgn="auto" hangingPunct="1">
              <a:spcAft>
                <a:spcPts val="0"/>
              </a:spcAft>
              <a:buFont typeface="Wingdings"/>
              <a:buChar char=""/>
              <a:defRPr/>
            </a:pPr>
            <a:r>
              <a:rPr lang="tr-TR" b="1" dirty="0" smtClean="0">
                <a:solidFill>
                  <a:srgbClr val="FF0000"/>
                </a:solidFill>
              </a:rPr>
              <a:t>Sağlık Profesyonelleri açısından;</a:t>
            </a:r>
          </a:p>
          <a:p>
            <a:pPr marL="0" indent="0" eaLnBrk="1" fontAlgn="auto" hangingPunct="1">
              <a:spcAft>
                <a:spcPts val="0"/>
              </a:spcAft>
              <a:buNone/>
              <a:defRPr/>
            </a:pPr>
            <a:endParaRPr lang="tr-TR" b="1" dirty="0">
              <a:solidFill>
                <a:srgbClr val="FF0000"/>
              </a:solidFill>
            </a:endParaRPr>
          </a:p>
          <a:p>
            <a:pPr marL="0" indent="0" eaLnBrk="1" fontAlgn="auto" hangingPunct="1">
              <a:spcAft>
                <a:spcPts val="0"/>
              </a:spcAft>
              <a:buNone/>
              <a:defRPr/>
            </a:pPr>
            <a:r>
              <a:rPr lang="tr-TR" b="1" dirty="0">
                <a:solidFill>
                  <a:srgbClr val="FF0000"/>
                </a:solidFill>
              </a:rPr>
              <a:t> </a:t>
            </a:r>
            <a:r>
              <a:rPr lang="tr-TR" b="1" dirty="0" smtClean="0">
                <a:solidFill>
                  <a:srgbClr val="FF0000"/>
                </a:solidFill>
              </a:rPr>
              <a:t>        “</a:t>
            </a:r>
            <a:r>
              <a:rPr lang="tr-TR" b="1" dirty="0">
                <a:solidFill>
                  <a:srgbClr val="FF0000"/>
                </a:solidFill>
              </a:rPr>
              <a:t>ilaca karşı uyanık olmak” eylemi, </a:t>
            </a:r>
            <a:endParaRPr lang="tr-TR" b="1" dirty="0" smtClean="0">
              <a:solidFill>
                <a:srgbClr val="FF0000"/>
              </a:solidFill>
            </a:endParaRPr>
          </a:p>
          <a:p>
            <a:pPr marL="0" indent="0" eaLnBrk="1" fontAlgn="auto" hangingPunct="1">
              <a:spcAft>
                <a:spcPts val="0"/>
              </a:spcAft>
              <a:buNone/>
              <a:defRPr/>
            </a:pPr>
            <a:endParaRPr lang="tr-TR" b="1" dirty="0" smtClean="0">
              <a:solidFill>
                <a:srgbClr val="FF0000"/>
              </a:solidFill>
            </a:endParaRPr>
          </a:p>
          <a:p>
            <a:pPr marL="274320" indent="-274320" eaLnBrk="1" fontAlgn="auto" hangingPunct="1">
              <a:spcAft>
                <a:spcPts val="0"/>
              </a:spcAft>
              <a:buFont typeface="Wingdings" pitchFamily="2" charset="2"/>
              <a:buChar char="ü"/>
              <a:defRPr/>
            </a:pPr>
            <a:r>
              <a:rPr lang="tr-TR" b="1" dirty="0">
                <a:solidFill>
                  <a:srgbClr val="FF0000"/>
                </a:solidFill>
              </a:rPr>
              <a:t>H</a:t>
            </a:r>
            <a:r>
              <a:rPr lang="tr-TR" b="1" dirty="0" smtClean="0">
                <a:solidFill>
                  <a:srgbClr val="FF0000"/>
                </a:solidFill>
              </a:rPr>
              <a:t>astasına </a:t>
            </a:r>
            <a:r>
              <a:rPr lang="tr-TR" b="1" dirty="0">
                <a:solidFill>
                  <a:srgbClr val="FF0000"/>
                </a:solidFill>
              </a:rPr>
              <a:t>reçete ettiği ‘ilaç’ nitelikli maddeleri hangi </a:t>
            </a:r>
            <a:r>
              <a:rPr lang="tr-TR" b="1" dirty="0" err="1">
                <a:solidFill>
                  <a:srgbClr val="FF0000"/>
                </a:solidFill>
              </a:rPr>
              <a:t>endikasyonda</a:t>
            </a:r>
            <a:r>
              <a:rPr lang="tr-TR" b="1" dirty="0">
                <a:solidFill>
                  <a:srgbClr val="FF0000"/>
                </a:solidFill>
              </a:rPr>
              <a:t> kullandırmak istediği</a:t>
            </a:r>
            <a:r>
              <a:rPr lang="tr-TR" b="1" dirty="0" smtClean="0">
                <a:solidFill>
                  <a:srgbClr val="FF0000"/>
                </a:solidFill>
              </a:rPr>
              <a:t>,</a:t>
            </a:r>
          </a:p>
          <a:p>
            <a:pPr marL="274320" indent="-274320" eaLnBrk="1" fontAlgn="auto" hangingPunct="1">
              <a:spcAft>
                <a:spcPts val="0"/>
              </a:spcAft>
              <a:buFont typeface="Wingdings" pitchFamily="2" charset="2"/>
              <a:buChar char="ü"/>
              <a:defRPr/>
            </a:pPr>
            <a:r>
              <a:rPr lang="tr-TR" b="1" dirty="0" smtClean="0">
                <a:solidFill>
                  <a:srgbClr val="FF0000"/>
                </a:solidFill>
              </a:rPr>
              <a:t>En </a:t>
            </a:r>
            <a:r>
              <a:rPr lang="tr-TR" b="1" dirty="0">
                <a:solidFill>
                  <a:srgbClr val="FF0000"/>
                </a:solidFill>
              </a:rPr>
              <a:t>etkili/güvenli nasıl uygulanacağı, </a:t>
            </a:r>
            <a:endParaRPr lang="tr-TR" b="1" dirty="0" smtClean="0">
              <a:solidFill>
                <a:srgbClr val="FF0000"/>
              </a:solidFill>
            </a:endParaRPr>
          </a:p>
          <a:p>
            <a:pPr marL="274320" indent="-274320" eaLnBrk="1" fontAlgn="auto" hangingPunct="1">
              <a:spcAft>
                <a:spcPts val="0"/>
              </a:spcAft>
              <a:buFont typeface="Wingdings" pitchFamily="2" charset="2"/>
              <a:buChar char="ü"/>
              <a:defRPr/>
            </a:pPr>
            <a:r>
              <a:rPr lang="tr-TR" b="1" dirty="0" smtClean="0">
                <a:solidFill>
                  <a:srgbClr val="FF0000"/>
                </a:solidFill>
              </a:rPr>
              <a:t>Hastanın </a:t>
            </a:r>
            <a:r>
              <a:rPr lang="tr-TR" b="1" dirty="0">
                <a:solidFill>
                  <a:srgbClr val="FF0000"/>
                </a:solidFill>
              </a:rPr>
              <a:t>klinik tablosunda neyi düzeltmesini ve neleri bozmasını beklemesi gerektiğini bilme ve uygulama halidir.</a:t>
            </a:r>
          </a:p>
        </p:txBody>
      </p:sp>
      <p:sp>
        <p:nvSpPr>
          <p:cNvPr id="4" name="object 3"/>
          <p:cNvSpPr/>
          <p:nvPr/>
        </p:nvSpPr>
        <p:spPr>
          <a:xfrm>
            <a:off x="131063" y="384047"/>
            <a:ext cx="8665464" cy="1033272"/>
          </a:xfrm>
          <a:prstGeom prst="rect">
            <a:avLst/>
          </a:prstGeom>
          <a:blipFill>
            <a:blip r:embed="rId3" cstate="print"/>
            <a:stretch>
              <a:fillRect/>
            </a:stretch>
          </a:blipFill>
        </p:spPr>
        <p:txBody>
          <a:bodyPr wrap="square" lIns="0" tIns="0" rIns="0" bIns="0" rtlCol="0"/>
          <a:lstStyle/>
          <a:p>
            <a:endParaRPr/>
          </a:p>
        </p:txBody>
      </p:sp>
      <p:sp>
        <p:nvSpPr>
          <p:cNvPr id="5" name="object 4"/>
          <p:cNvSpPr txBox="1">
            <a:spLocks/>
          </p:cNvSpPr>
          <p:nvPr/>
        </p:nvSpPr>
        <p:spPr>
          <a:xfrm>
            <a:off x="683568" y="616065"/>
            <a:ext cx="7488831" cy="473848"/>
          </a:xfrm>
          <a:prstGeom prst="rect">
            <a:avLst/>
          </a:prstGeom>
        </p:spPr>
        <p:txBody>
          <a:bodyPr vert="horz" wrap="square" lIns="0" tIns="12065" rIns="0" bIns="0" rtlCol="0" anchor="b">
            <a:spAutoFit/>
          </a:bodyPr>
          <a:lst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a:lstStyle>
          <a:p>
            <a:pPr marL="12700">
              <a:spcBef>
                <a:spcPts val="95"/>
              </a:spcBef>
            </a:pPr>
            <a:r>
              <a:rPr lang="tr-TR" b="1" spc="-5" dirty="0" smtClean="0">
                <a:solidFill>
                  <a:schemeClr val="bg1"/>
                </a:solidFill>
              </a:rPr>
              <a:t>    İLACA </a:t>
            </a:r>
            <a:r>
              <a:rPr lang="tr-TR" b="1" spc="-10" dirty="0" smtClean="0">
                <a:solidFill>
                  <a:schemeClr val="bg1"/>
                </a:solidFill>
              </a:rPr>
              <a:t>KARŞI </a:t>
            </a:r>
            <a:r>
              <a:rPr lang="tr-TR" b="1" spc="-55" dirty="0" smtClean="0">
                <a:solidFill>
                  <a:schemeClr val="bg1"/>
                </a:solidFill>
              </a:rPr>
              <a:t>UYANIK</a:t>
            </a:r>
            <a:r>
              <a:rPr lang="tr-TR" b="1" spc="-75" dirty="0" smtClean="0">
                <a:solidFill>
                  <a:schemeClr val="bg1"/>
                </a:solidFill>
              </a:rPr>
              <a:t> </a:t>
            </a:r>
            <a:r>
              <a:rPr lang="tr-TR" b="1" spc="-10" dirty="0" smtClean="0">
                <a:solidFill>
                  <a:schemeClr val="bg1"/>
                </a:solidFill>
              </a:rPr>
              <a:t>OLMAK</a:t>
            </a:r>
            <a:endParaRPr lang="tr-TR" b="1" spc="-10" dirty="0">
              <a:solidFill>
                <a:schemeClr val="bg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68313" y="1312863"/>
            <a:ext cx="7858125" cy="3484562"/>
          </a:xfrm>
        </p:spPr>
        <p:txBody>
          <a:bodyPr>
            <a:normAutofit fontScale="92500" lnSpcReduction="10000"/>
          </a:bodyPr>
          <a:lstStyle/>
          <a:p>
            <a:pPr marL="274320" indent="-274320" eaLnBrk="1" fontAlgn="auto" hangingPunct="1">
              <a:spcAft>
                <a:spcPts val="0"/>
              </a:spcAft>
              <a:buFont typeface="Wingdings"/>
              <a:buChar char=""/>
              <a:defRPr/>
            </a:pPr>
            <a:r>
              <a:rPr lang="tr-TR" dirty="0"/>
              <a:t>Kronik böbrek yetmezliği hastalığı olan hastalar normal </a:t>
            </a:r>
            <a:r>
              <a:rPr lang="tr-TR" dirty="0" err="1"/>
              <a:t>renal</a:t>
            </a:r>
            <a:r>
              <a:rPr lang="tr-TR" dirty="0"/>
              <a:t> fonksiyonu olan hastalara göre bir çok ilaca değişmiş ;</a:t>
            </a:r>
          </a:p>
          <a:p>
            <a:pPr marL="274320" indent="-274320" eaLnBrk="1" fontAlgn="auto" hangingPunct="1">
              <a:spcAft>
                <a:spcPts val="0"/>
              </a:spcAft>
              <a:buFont typeface="Wingdings" pitchFamily="2" charset="2"/>
              <a:buChar char="Ø"/>
              <a:defRPr/>
            </a:pPr>
            <a:r>
              <a:rPr lang="tr-TR" dirty="0" err="1" smtClean="0"/>
              <a:t>Farmakokinetik</a:t>
            </a:r>
            <a:r>
              <a:rPr lang="tr-TR" dirty="0" smtClean="0"/>
              <a:t>,   </a:t>
            </a:r>
          </a:p>
          <a:p>
            <a:pPr marL="0" indent="0" eaLnBrk="1" fontAlgn="auto" hangingPunct="1">
              <a:spcAft>
                <a:spcPts val="0"/>
              </a:spcAft>
              <a:buFont typeface="Wingdings"/>
              <a:buNone/>
              <a:defRPr/>
            </a:pPr>
            <a:r>
              <a:rPr lang="tr-TR" sz="1600" dirty="0"/>
              <a:t> </a:t>
            </a:r>
            <a:r>
              <a:rPr lang="tr-TR" sz="1600" dirty="0" smtClean="0"/>
              <a:t>       (</a:t>
            </a:r>
            <a:r>
              <a:rPr lang="tr-TR" sz="1600" dirty="0"/>
              <a:t>farmakoloji biliminin ilaçların vücuda emilimi, dağılımı, dönüşümü ve atılması </a:t>
            </a:r>
            <a:endParaRPr lang="tr-TR" sz="1600" dirty="0" smtClean="0"/>
          </a:p>
          <a:p>
            <a:pPr marL="0" indent="0" eaLnBrk="1" fontAlgn="auto" hangingPunct="1">
              <a:spcAft>
                <a:spcPts val="0"/>
              </a:spcAft>
              <a:buFont typeface="Wingdings"/>
              <a:buNone/>
              <a:defRPr/>
            </a:pPr>
            <a:r>
              <a:rPr lang="tr-TR" sz="1600" dirty="0"/>
              <a:t> </a:t>
            </a:r>
            <a:r>
              <a:rPr lang="tr-TR" sz="1600" dirty="0" smtClean="0"/>
              <a:t>        gibi </a:t>
            </a:r>
            <a:r>
              <a:rPr lang="tr-TR" sz="1600" dirty="0"/>
              <a:t>süreçlerini matematiksel modeller kurarak inceleyen bir alt dalıdır) </a:t>
            </a:r>
          </a:p>
          <a:p>
            <a:pPr marL="274320" indent="-274320" eaLnBrk="1" fontAlgn="auto" hangingPunct="1">
              <a:spcAft>
                <a:spcPts val="0"/>
              </a:spcAft>
              <a:buFont typeface="Wingdings" pitchFamily="2" charset="2"/>
              <a:buChar char="Ø"/>
              <a:defRPr/>
            </a:pPr>
            <a:r>
              <a:rPr lang="tr-TR" dirty="0" smtClean="0"/>
              <a:t>Farmakodinamik,  </a:t>
            </a:r>
          </a:p>
          <a:p>
            <a:pPr marL="0" indent="0" eaLnBrk="1" fontAlgn="auto" hangingPunct="1">
              <a:spcAft>
                <a:spcPts val="0"/>
              </a:spcAft>
              <a:buFont typeface="Wingdings"/>
              <a:buNone/>
              <a:defRPr/>
            </a:pPr>
            <a:r>
              <a:rPr lang="tr-TR" sz="1600" dirty="0"/>
              <a:t> </a:t>
            </a:r>
            <a:r>
              <a:rPr lang="tr-TR" sz="1600" dirty="0" smtClean="0"/>
              <a:t>       (</a:t>
            </a:r>
            <a:r>
              <a:rPr lang="tr-TR" sz="1600" dirty="0"/>
              <a:t>Farmakodinamik veya farmakodinami, farmakoloji biliminin ilaçların vücutta </a:t>
            </a:r>
            <a:r>
              <a:rPr lang="tr-TR" sz="1600" dirty="0" smtClean="0"/>
              <a:t> </a:t>
            </a:r>
          </a:p>
          <a:p>
            <a:pPr marL="0" indent="0" eaLnBrk="1" fontAlgn="auto" hangingPunct="1">
              <a:spcAft>
                <a:spcPts val="0"/>
              </a:spcAft>
              <a:buFont typeface="Wingdings"/>
              <a:buNone/>
              <a:defRPr/>
            </a:pPr>
            <a:r>
              <a:rPr lang="tr-TR" sz="1600" dirty="0"/>
              <a:t> </a:t>
            </a:r>
            <a:r>
              <a:rPr lang="tr-TR" sz="1600" dirty="0" smtClean="0"/>
              <a:t>        yaptıkları </a:t>
            </a:r>
            <a:r>
              <a:rPr lang="tr-TR" sz="1600" dirty="0"/>
              <a:t>etkileri inceleyen alt dalıdır)</a:t>
            </a:r>
            <a:r>
              <a:rPr lang="tr-TR" dirty="0"/>
              <a:t> </a:t>
            </a:r>
          </a:p>
          <a:p>
            <a:pPr marL="0" indent="0" eaLnBrk="1" fontAlgn="auto" hangingPunct="1">
              <a:spcAft>
                <a:spcPts val="0"/>
              </a:spcAft>
              <a:buFont typeface="Wingdings"/>
              <a:buNone/>
              <a:defRPr/>
            </a:pPr>
            <a:r>
              <a:rPr lang="tr-TR" dirty="0"/>
              <a:t>    cevap gösterebilirler.</a:t>
            </a:r>
          </a:p>
          <a:p>
            <a:pPr marL="0" indent="0" eaLnBrk="1" fontAlgn="auto" hangingPunct="1">
              <a:spcAft>
                <a:spcPts val="0"/>
              </a:spcAft>
              <a:buFont typeface="Wingdings"/>
              <a:buNone/>
              <a:defRPr/>
            </a:pPr>
            <a:endParaRPr lang="tr-T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1187450" y="981075"/>
            <a:ext cx="6840538" cy="4103688"/>
          </a:xfrm>
        </p:spPr>
        <p:txBody>
          <a:bodyPr>
            <a:normAutofit/>
          </a:bodyPr>
          <a:lstStyle/>
          <a:p>
            <a:pPr marL="274320" indent="-274320" eaLnBrk="1" fontAlgn="auto" hangingPunct="1">
              <a:spcAft>
                <a:spcPts val="0"/>
              </a:spcAft>
              <a:buFont typeface="Wingdings"/>
              <a:buChar char=""/>
              <a:defRPr/>
            </a:pPr>
            <a:r>
              <a:rPr lang="tr-TR" dirty="0" smtClean="0"/>
              <a:t>FARMAKOKİNETİK </a:t>
            </a:r>
            <a:r>
              <a:rPr lang="tr-TR" dirty="0"/>
              <a:t>OLARAK</a:t>
            </a:r>
            <a:r>
              <a:rPr lang="tr-TR" dirty="0" smtClean="0"/>
              <a:t>;</a:t>
            </a:r>
          </a:p>
          <a:p>
            <a:pPr marL="0" indent="0" eaLnBrk="1" fontAlgn="auto" hangingPunct="1">
              <a:spcAft>
                <a:spcPts val="0"/>
              </a:spcAft>
              <a:buFont typeface="Wingdings"/>
              <a:buNone/>
              <a:defRPr/>
            </a:pPr>
            <a:endParaRPr lang="tr-TR" dirty="0"/>
          </a:p>
          <a:p>
            <a:pPr marL="274320" indent="-274320" eaLnBrk="1" fontAlgn="auto" hangingPunct="1">
              <a:spcAft>
                <a:spcPts val="0"/>
              </a:spcAft>
              <a:buFont typeface="Wingdings" pitchFamily="2" charset="2"/>
              <a:buChar char="Ø"/>
              <a:defRPr/>
            </a:pPr>
            <a:r>
              <a:rPr lang="tr-TR" dirty="0"/>
              <a:t>İlaç emilimi ( </a:t>
            </a:r>
            <a:r>
              <a:rPr lang="tr-TR" dirty="0" err="1"/>
              <a:t>absorbsiyon</a:t>
            </a:r>
            <a:r>
              <a:rPr lang="tr-TR" dirty="0"/>
              <a:t> ) ,</a:t>
            </a:r>
          </a:p>
          <a:p>
            <a:pPr marL="274320" indent="-274320" eaLnBrk="1" fontAlgn="auto" hangingPunct="1">
              <a:spcAft>
                <a:spcPts val="0"/>
              </a:spcAft>
              <a:buFont typeface="Wingdings" pitchFamily="2" charset="2"/>
              <a:buChar char="Ø"/>
              <a:defRPr/>
            </a:pPr>
            <a:r>
              <a:rPr lang="tr-TR" dirty="0"/>
              <a:t>İlaç dağılımı ( </a:t>
            </a:r>
            <a:r>
              <a:rPr lang="tr-TR" dirty="0" err="1"/>
              <a:t>distrübisyon</a:t>
            </a:r>
            <a:r>
              <a:rPr lang="tr-TR" dirty="0"/>
              <a:t> ) ,</a:t>
            </a:r>
          </a:p>
          <a:p>
            <a:pPr marL="274320" indent="-274320" eaLnBrk="1" fontAlgn="auto" hangingPunct="1">
              <a:spcAft>
                <a:spcPts val="0"/>
              </a:spcAft>
              <a:buFont typeface="Wingdings" pitchFamily="2" charset="2"/>
              <a:buChar char="Ø"/>
              <a:defRPr/>
            </a:pPr>
            <a:r>
              <a:rPr lang="tr-TR" dirty="0"/>
              <a:t>Proteine bağlanması,</a:t>
            </a:r>
          </a:p>
          <a:p>
            <a:pPr marL="274320" indent="-274320" eaLnBrk="1" fontAlgn="auto" hangingPunct="1">
              <a:spcAft>
                <a:spcPts val="0"/>
              </a:spcAft>
              <a:buFont typeface="Wingdings" pitchFamily="2" charset="2"/>
              <a:buChar char="Ø"/>
              <a:defRPr/>
            </a:pPr>
            <a:r>
              <a:rPr lang="tr-TR" dirty="0" err="1"/>
              <a:t>Biyotransformasyonu</a:t>
            </a:r>
            <a:r>
              <a:rPr lang="tr-TR" dirty="0"/>
              <a:t> ( metabolizma ),</a:t>
            </a:r>
          </a:p>
          <a:p>
            <a:pPr marL="274320" indent="-274320" eaLnBrk="1" fontAlgn="auto" hangingPunct="1">
              <a:spcAft>
                <a:spcPts val="0"/>
              </a:spcAft>
              <a:buFont typeface="Wingdings" pitchFamily="2" charset="2"/>
              <a:buChar char="Ø"/>
              <a:defRPr/>
            </a:pPr>
            <a:r>
              <a:rPr lang="tr-TR" dirty="0" err="1"/>
              <a:t>Renal</a:t>
            </a:r>
            <a:r>
              <a:rPr lang="tr-TR" dirty="0"/>
              <a:t> ve diğer yolla atılımı ,</a:t>
            </a:r>
          </a:p>
          <a:p>
            <a:pPr marL="0" indent="0" eaLnBrk="1" fontAlgn="auto" hangingPunct="1">
              <a:spcAft>
                <a:spcPts val="0"/>
              </a:spcAft>
              <a:buFont typeface="Wingdings"/>
              <a:buNone/>
              <a:defRPr/>
            </a:pPr>
            <a:r>
              <a:rPr lang="tr-TR" dirty="0"/>
              <a:t> farmakodinamikleri değiştirmektedir,</a:t>
            </a:r>
          </a:p>
          <a:p>
            <a:pPr marL="274320" indent="-274320" eaLnBrk="1" fontAlgn="auto" hangingPunct="1">
              <a:spcAft>
                <a:spcPts val="0"/>
              </a:spcAft>
              <a:buFont typeface="Wingdings" pitchFamily="2" charset="2"/>
              <a:buChar char="Ø"/>
              <a:defRPr/>
            </a:pPr>
            <a:endParaRPr lang="tr-T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2988" y="274638"/>
            <a:ext cx="6881812" cy="1143000"/>
          </a:xfrm>
        </p:spPr>
        <p:txBody>
          <a:bodyPr/>
          <a:lstStyle/>
          <a:p>
            <a:pPr eaLnBrk="1" fontAlgn="auto" hangingPunct="1">
              <a:spcAft>
                <a:spcPts val="0"/>
              </a:spcAft>
              <a:defRPr/>
            </a:pPr>
            <a:r>
              <a:rPr lang="tr-TR" dirty="0" err="1"/>
              <a:t>Farmakokinetik</a:t>
            </a:r>
            <a:r>
              <a:rPr lang="tr-TR" dirty="0"/>
              <a:t> prensipler</a:t>
            </a:r>
          </a:p>
        </p:txBody>
      </p:sp>
      <p:sp>
        <p:nvSpPr>
          <p:cNvPr id="28674" name="İçerik Yer Tutucusu 2"/>
          <p:cNvSpPr>
            <a:spLocks noGrp="1"/>
          </p:cNvSpPr>
          <p:nvPr>
            <p:ph sz="quarter" idx="1"/>
          </p:nvPr>
        </p:nvSpPr>
        <p:spPr>
          <a:xfrm>
            <a:off x="900113" y="1600200"/>
            <a:ext cx="6985000" cy="3989388"/>
          </a:xfrm>
        </p:spPr>
        <p:txBody>
          <a:bodyPr/>
          <a:lstStyle/>
          <a:p>
            <a:pPr eaLnBrk="1" hangingPunct="1"/>
            <a:r>
              <a:rPr lang="tr-TR" sz="1600" dirty="0" smtClean="0"/>
              <a:t>Emilim ve </a:t>
            </a:r>
            <a:r>
              <a:rPr lang="tr-TR" sz="1600" dirty="0" err="1" smtClean="0"/>
              <a:t>Biyoyararlılık</a:t>
            </a:r>
            <a:r>
              <a:rPr lang="tr-TR" sz="1600" dirty="0" smtClean="0"/>
              <a:t>,</a:t>
            </a:r>
          </a:p>
          <a:p>
            <a:pPr lvl="1" eaLnBrk="1" hangingPunct="1">
              <a:buFont typeface="Wingdings" pitchFamily="2" charset="2"/>
              <a:buChar char="ü"/>
            </a:pPr>
            <a:r>
              <a:rPr lang="tr-TR" sz="1600" dirty="0" smtClean="0"/>
              <a:t> </a:t>
            </a:r>
            <a:r>
              <a:rPr lang="tr-TR" sz="1600" dirty="0" err="1" smtClean="0"/>
              <a:t>Emilim,ilaçların</a:t>
            </a:r>
            <a:r>
              <a:rPr lang="tr-TR" sz="1600" dirty="0" smtClean="0"/>
              <a:t> uygulandıkları yoldan sistemik dolaşıma geçmeleri,</a:t>
            </a:r>
          </a:p>
          <a:p>
            <a:pPr lvl="1" eaLnBrk="1" hangingPunct="1">
              <a:buFont typeface="Wingdings" pitchFamily="2" charset="2"/>
              <a:buChar char="ü"/>
            </a:pPr>
            <a:r>
              <a:rPr lang="tr-TR" sz="1600" dirty="0" err="1" smtClean="0"/>
              <a:t>Biyoyararlılık</a:t>
            </a:r>
            <a:r>
              <a:rPr lang="tr-TR" sz="1600" dirty="0" smtClean="0"/>
              <a:t> ,sistemik sirkülasyonda bulunan ilaç dozunun oranıdır.</a:t>
            </a:r>
          </a:p>
          <a:p>
            <a:pPr eaLnBrk="1" hangingPunct="1">
              <a:buFont typeface="Courier New" pitchFamily="49" charset="0"/>
              <a:buChar char="o"/>
            </a:pPr>
            <a:r>
              <a:rPr lang="tr-TR" sz="1600" dirty="0" err="1" smtClean="0"/>
              <a:t>İntravenöz</a:t>
            </a:r>
            <a:r>
              <a:rPr lang="tr-TR" sz="1600" dirty="0" smtClean="0"/>
              <a:t> yolla verilen ilaçlar direkt sistemik dolaşıma katıldıkları için </a:t>
            </a:r>
            <a:r>
              <a:rPr lang="tr-TR" sz="1600" dirty="0" err="1" smtClean="0"/>
              <a:t>biyoyararlılıkları</a:t>
            </a:r>
            <a:r>
              <a:rPr lang="tr-TR" sz="1600" dirty="0" smtClean="0"/>
              <a:t> tamdır.</a:t>
            </a:r>
          </a:p>
          <a:p>
            <a:pPr eaLnBrk="1" hangingPunct="1">
              <a:buFont typeface="Courier New" pitchFamily="49" charset="0"/>
              <a:buChar char="o"/>
            </a:pPr>
            <a:r>
              <a:rPr lang="tr-TR" sz="1600" dirty="0" err="1" smtClean="0"/>
              <a:t>İntravenöz</a:t>
            </a:r>
            <a:r>
              <a:rPr lang="tr-TR" sz="1600" dirty="0" smtClean="0"/>
              <a:t> olmayan yollarla verilen ilaçlar ise sistemik sirkülasyona girmeden önce bir seri biyolojik </a:t>
            </a:r>
            <a:r>
              <a:rPr lang="tr-TR" sz="1600" dirty="0" err="1" smtClean="0"/>
              <a:t>membrandan</a:t>
            </a:r>
            <a:r>
              <a:rPr lang="tr-TR" sz="1600" dirty="0" smtClean="0"/>
              <a:t> geçmekte ve sadece bir kısmı sistemik sirkülasyona katılabilmektedir.</a:t>
            </a:r>
          </a:p>
          <a:p>
            <a:pPr eaLnBrk="1" hangingPunct="1">
              <a:buFont typeface="Courier New" pitchFamily="49" charset="0"/>
              <a:buChar char="o"/>
            </a:pPr>
            <a:r>
              <a:rPr lang="tr-TR" sz="1600" dirty="0" smtClean="0"/>
              <a:t>Oral uygulamada bazı ilaçlar karaciğerde ilk geçiş etkisine uğramakta ve emilimi azalmaktadır.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6632"/>
            <a:ext cx="7467600" cy="936104"/>
          </a:xfrm>
        </p:spPr>
        <p:txBody>
          <a:bodyPr/>
          <a:lstStyle/>
          <a:p>
            <a:pPr eaLnBrk="1" fontAlgn="auto" hangingPunct="1">
              <a:spcAft>
                <a:spcPts val="0"/>
              </a:spcAft>
              <a:defRPr/>
            </a:pPr>
            <a:r>
              <a:rPr lang="tr-TR" sz="2000" dirty="0"/>
              <a:t>SDBY </a:t>
            </a:r>
            <a:r>
              <a:rPr lang="tr-TR" sz="2000" dirty="0" err="1"/>
              <a:t>hastalarinda</a:t>
            </a:r>
            <a:r>
              <a:rPr lang="tr-TR" sz="2000" dirty="0"/>
              <a:t> ;</a:t>
            </a:r>
          </a:p>
        </p:txBody>
      </p:sp>
      <p:sp>
        <p:nvSpPr>
          <p:cNvPr id="3" name="İçerik Yer Tutucusu 2"/>
          <p:cNvSpPr>
            <a:spLocks noGrp="1"/>
          </p:cNvSpPr>
          <p:nvPr>
            <p:ph sz="quarter" idx="1"/>
          </p:nvPr>
        </p:nvSpPr>
        <p:spPr>
          <a:xfrm>
            <a:off x="467544" y="1484784"/>
            <a:ext cx="7992888" cy="4608512"/>
          </a:xfrm>
        </p:spPr>
        <p:txBody>
          <a:bodyPr>
            <a:normAutofit/>
          </a:bodyPr>
          <a:lstStyle/>
          <a:p>
            <a:pPr marL="274320" indent="-274320" eaLnBrk="1" fontAlgn="auto" hangingPunct="1">
              <a:spcAft>
                <a:spcPts val="0"/>
              </a:spcAft>
              <a:buFont typeface="Wingdings"/>
              <a:buChar char=""/>
              <a:defRPr/>
            </a:pPr>
            <a:r>
              <a:rPr lang="tr-TR" sz="1600" dirty="0"/>
              <a:t>Üre </a:t>
            </a:r>
            <a:r>
              <a:rPr lang="tr-TR" sz="1600" dirty="0" err="1"/>
              <a:t>retansiyonuna</a:t>
            </a:r>
            <a:r>
              <a:rPr lang="tr-TR" sz="1600" dirty="0"/>
              <a:t> bağlı bağırsaktaki artmış ürenin bakteriyel </a:t>
            </a:r>
            <a:r>
              <a:rPr lang="tr-TR" sz="1600" dirty="0" err="1"/>
              <a:t>ürazlar</a:t>
            </a:r>
            <a:r>
              <a:rPr lang="tr-TR" sz="1600" dirty="0"/>
              <a:t> tarafından amonyak olarak hidrolize edilmesi </a:t>
            </a:r>
            <a:r>
              <a:rPr lang="tr-TR" sz="1600" dirty="0" err="1"/>
              <a:t>intestinal</a:t>
            </a:r>
            <a:r>
              <a:rPr lang="tr-TR" sz="1600" dirty="0"/>
              <a:t> sistemin PH değerini arttırır. Artmış </a:t>
            </a:r>
            <a:r>
              <a:rPr lang="tr-TR" sz="1600" dirty="0" err="1"/>
              <a:t>intestinal</a:t>
            </a:r>
            <a:r>
              <a:rPr lang="tr-TR" sz="1600" dirty="0"/>
              <a:t> PH bazı ilaçların emilimini değiştirebilir.</a:t>
            </a:r>
          </a:p>
          <a:p>
            <a:pPr marL="0" indent="0" eaLnBrk="1" fontAlgn="auto" hangingPunct="1">
              <a:spcAft>
                <a:spcPts val="0"/>
              </a:spcAft>
              <a:buFont typeface="Wingdings"/>
              <a:buNone/>
              <a:defRPr/>
            </a:pPr>
            <a:endParaRPr lang="tr-TR" sz="1600" dirty="0"/>
          </a:p>
          <a:p>
            <a:pPr marL="274320" indent="-274320" eaLnBrk="1" fontAlgn="auto" hangingPunct="1">
              <a:spcAft>
                <a:spcPts val="0"/>
              </a:spcAft>
              <a:buFont typeface="Wingdings"/>
              <a:buChar char=""/>
              <a:defRPr/>
            </a:pPr>
            <a:r>
              <a:rPr lang="tr-TR" sz="1600" dirty="0"/>
              <a:t>İlaçların bağırsak hücreleri içine giriş ve çıkışlarını sağlayan </a:t>
            </a:r>
            <a:r>
              <a:rPr lang="tr-TR" sz="1600" dirty="0" err="1"/>
              <a:t>intestinal</a:t>
            </a:r>
            <a:r>
              <a:rPr lang="tr-TR" sz="1600" dirty="0"/>
              <a:t> transport proteinleri de bağırsaklarda ilaç emiliminin </a:t>
            </a:r>
            <a:r>
              <a:rPr lang="tr-TR" sz="1600" dirty="0" err="1"/>
              <a:t>primer</a:t>
            </a:r>
            <a:r>
              <a:rPr lang="tr-TR" sz="1600" dirty="0"/>
              <a:t> belirleyicileridir.</a:t>
            </a:r>
          </a:p>
          <a:p>
            <a:pPr marL="0" indent="0" eaLnBrk="1" fontAlgn="auto" hangingPunct="1">
              <a:spcAft>
                <a:spcPts val="0"/>
              </a:spcAft>
              <a:buFont typeface="Wingdings"/>
              <a:buNone/>
              <a:defRPr/>
            </a:pPr>
            <a:endParaRPr lang="tr-TR" sz="1600" dirty="0"/>
          </a:p>
          <a:p>
            <a:pPr marL="274320" indent="-274320" eaLnBrk="1" fontAlgn="auto" hangingPunct="1">
              <a:spcAft>
                <a:spcPts val="0"/>
              </a:spcAft>
              <a:buFont typeface="Wingdings"/>
              <a:buChar char=""/>
              <a:defRPr/>
            </a:pPr>
            <a:r>
              <a:rPr lang="tr-TR" sz="1600" dirty="0"/>
              <a:t>Üremik hastalarda tükürükteki ürenin alkali etkisi ilaçların emilimini azaltmaktadır.</a:t>
            </a:r>
          </a:p>
          <a:p>
            <a:pPr marL="0" indent="0" eaLnBrk="1" fontAlgn="auto" hangingPunct="1">
              <a:spcAft>
                <a:spcPts val="0"/>
              </a:spcAft>
              <a:buFont typeface="Wingdings"/>
              <a:buNone/>
              <a:defRPr/>
            </a:pPr>
            <a:endParaRPr lang="tr-TR" sz="1600" dirty="0"/>
          </a:p>
          <a:p>
            <a:pPr marL="274320" indent="-274320" eaLnBrk="1" fontAlgn="auto" hangingPunct="1">
              <a:spcAft>
                <a:spcPts val="0"/>
              </a:spcAft>
              <a:buFont typeface="Wingdings"/>
              <a:buChar char=""/>
              <a:defRPr/>
            </a:pPr>
            <a:r>
              <a:rPr lang="tr-TR" sz="1600" dirty="0"/>
              <a:t>Üremiye bağlı bulantı kusma ilaç ve </a:t>
            </a:r>
            <a:r>
              <a:rPr lang="tr-TR" sz="1600" dirty="0" err="1"/>
              <a:t>gastrointestinal</a:t>
            </a:r>
            <a:r>
              <a:rPr lang="tr-TR" sz="1600" dirty="0"/>
              <a:t> mukoza arasındaki temas zamanını azaltarak ilaç emilimini </a:t>
            </a:r>
            <a:r>
              <a:rPr lang="tr-TR" sz="1600" dirty="0" smtClean="0"/>
              <a:t>bozar.</a:t>
            </a:r>
            <a:endParaRPr lang="tr-TR" sz="1600" dirty="0"/>
          </a:p>
        </p:txBody>
      </p:sp>
    </p:spTree>
    <p:extLst>
      <p:ext uri="{BB962C8B-B14F-4D97-AF65-F5344CB8AC3E}">
        <p14:creationId xmlns:p14="http://schemas.microsoft.com/office/powerpoint/2010/main" val="11352948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539750" y="1196975"/>
            <a:ext cx="7704138" cy="4679950"/>
          </a:xfrm>
        </p:spPr>
        <p:txBody>
          <a:bodyPr>
            <a:normAutofit/>
          </a:bodyPr>
          <a:lstStyle/>
          <a:p>
            <a:pPr marL="274320" indent="-274320" eaLnBrk="1" fontAlgn="auto" hangingPunct="1">
              <a:spcAft>
                <a:spcPts val="0"/>
              </a:spcAft>
              <a:buFont typeface="Wingdings"/>
              <a:buChar char=""/>
              <a:defRPr/>
            </a:pPr>
            <a:r>
              <a:rPr lang="tr-TR" sz="1800" dirty="0"/>
              <a:t>Kronik Böbrek Hastalıklarına veya </a:t>
            </a:r>
            <a:r>
              <a:rPr lang="tr-TR" sz="1800" dirty="0" err="1"/>
              <a:t>Nefrotik</a:t>
            </a:r>
            <a:r>
              <a:rPr lang="tr-TR" sz="1800" dirty="0"/>
              <a:t> Sendroma bağlı </a:t>
            </a:r>
            <a:r>
              <a:rPr lang="tr-TR" sz="1800" dirty="0" err="1"/>
              <a:t>gastrointestinal</a:t>
            </a:r>
            <a:r>
              <a:rPr lang="tr-TR" sz="1800" dirty="0"/>
              <a:t> ödem oral yolla alınan ( </a:t>
            </a:r>
            <a:r>
              <a:rPr lang="tr-TR" sz="1800" dirty="0" err="1"/>
              <a:t>örn</a:t>
            </a:r>
            <a:r>
              <a:rPr lang="tr-TR" sz="1800" dirty="0"/>
              <a:t>: </a:t>
            </a:r>
            <a:r>
              <a:rPr lang="tr-TR" sz="1800" dirty="0" err="1"/>
              <a:t>furosemid</a:t>
            </a:r>
            <a:r>
              <a:rPr lang="tr-TR" sz="1800" dirty="0"/>
              <a:t> ) ilaçların emilimini sınırlandırır.</a:t>
            </a:r>
          </a:p>
          <a:p>
            <a:pPr marL="0" indent="0" eaLnBrk="1" fontAlgn="auto" hangingPunct="1">
              <a:spcAft>
                <a:spcPts val="0"/>
              </a:spcAft>
              <a:buFont typeface="Wingdings"/>
              <a:buNone/>
              <a:defRPr/>
            </a:pPr>
            <a:endParaRPr lang="tr-TR" sz="1800" dirty="0"/>
          </a:p>
          <a:p>
            <a:pPr marL="274320" indent="-274320" eaLnBrk="1" fontAlgn="auto" hangingPunct="1">
              <a:spcAft>
                <a:spcPts val="0"/>
              </a:spcAft>
              <a:buFont typeface="Wingdings"/>
              <a:buChar char=""/>
              <a:defRPr/>
            </a:pPr>
            <a:r>
              <a:rPr lang="tr-TR" sz="1800" dirty="0"/>
              <a:t>Reçete edilen kalsiyum tuzları gibi metalik bazlı fosfat bağlayıcılar ; ilaçlarla emilmeyen kompleksler oluşturur.</a:t>
            </a:r>
          </a:p>
          <a:p>
            <a:pPr marL="0" indent="0" eaLnBrk="1" fontAlgn="auto" hangingPunct="1">
              <a:spcAft>
                <a:spcPts val="0"/>
              </a:spcAft>
              <a:buFont typeface="Wingdings"/>
              <a:buNone/>
              <a:defRPr/>
            </a:pPr>
            <a:endParaRPr lang="tr-TR" sz="1800" dirty="0"/>
          </a:p>
          <a:p>
            <a:pPr marL="274320" indent="-274320" eaLnBrk="1" fontAlgn="auto" hangingPunct="1">
              <a:spcAft>
                <a:spcPts val="0"/>
              </a:spcAft>
              <a:buFont typeface="Wingdings"/>
              <a:buChar char=""/>
              <a:defRPr/>
            </a:pPr>
            <a:r>
              <a:rPr lang="tr-TR" sz="1800" dirty="0"/>
              <a:t>Kronik Böbrek Hastalıklarında </a:t>
            </a:r>
            <a:r>
              <a:rPr lang="tr-TR" sz="1800" dirty="0" err="1"/>
              <a:t>kardiak</a:t>
            </a:r>
            <a:r>
              <a:rPr lang="tr-TR" sz="1800" dirty="0"/>
              <a:t> </a:t>
            </a:r>
            <a:r>
              <a:rPr lang="tr-TR" sz="1800" dirty="0" err="1"/>
              <a:t>out</a:t>
            </a:r>
            <a:r>
              <a:rPr lang="tr-TR" sz="1800" dirty="0"/>
              <a:t> put düşmesine bağlı özellikle  karaciğerde ilk geçiş metabolizmasına uğrayan ilaçların emilimi değişmektedir.</a:t>
            </a:r>
          </a:p>
          <a:p>
            <a:pPr marL="0" indent="0" eaLnBrk="1" fontAlgn="auto" hangingPunct="1">
              <a:spcAft>
                <a:spcPts val="0"/>
              </a:spcAft>
              <a:buFont typeface="Wingdings"/>
              <a:buNone/>
              <a:defRPr/>
            </a:pPr>
            <a:endParaRPr lang="tr-TR" sz="1800" dirty="0"/>
          </a:p>
          <a:p>
            <a:pPr marL="274320" indent="-274320" eaLnBrk="1" fontAlgn="auto" hangingPunct="1">
              <a:spcAft>
                <a:spcPts val="0"/>
              </a:spcAft>
              <a:buFont typeface="Wingdings"/>
              <a:buChar char=""/>
              <a:defRPr/>
            </a:pPr>
            <a:endParaRPr lang="tr-TR" sz="1800" dirty="0"/>
          </a:p>
          <a:p>
            <a:pPr marL="274320" indent="-274320" eaLnBrk="1" fontAlgn="auto" hangingPunct="1">
              <a:spcAft>
                <a:spcPts val="0"/>
              </a:spcAft>
              <a:buFont typeface="Wingdings"/>
              <a:buChar char=""/>
              <a:defRPr/>
            </a:pPr>
            <a:endParaRPr lang="tr-TR" dirty="0"/>
          </a:p>
          <a:p>
            <a:pPr marL="274320" indent="-274320" eaLnBrk="1" fontAlgn="auto" hangingPunct="1">
              <a:spcAft>
                <a:spcPts val="0"/>
              </a:spcAft>
              <a:buFont typeface="Wingdings"/>
              <a:buChar char=""/>
              <a:defRPr/>
            </a:pPr>
            <a:endParaRPr lang="tr-TR" dirty="0"/>
          </a:p>
          <a:p>
            <a:pPr marL="274320" indent="-274320" eaLnBrk="1" fontAlgn="auto" hangingPunct="1">
              <a:spcAft>
                <a:spcPts val="0"/>
              </a:spcAft>
              <a:buFont typeface="Wingdings"/>
              <a:buChar char=""/>
              <a:defRPr/>
            </a:pPr>
            <a:endParaRPr lang="tr-TR" dirty="0"/>
          </a:p>
        </p:txBody>
      </p:sp>
    </p:spTree>
    <p:extLst>
      <p:ext uri="{BB962C8B-B14F-4D97-AF65-F5344CB8AC3E}">
        <p14:creationId xmlns:p14="http://schemas.microsoft.com/office/powerpoint/2010/main" val="23344926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İçerik Yer Tutucusu 2"/>
          <p:cNvSpPr>
            <a:spLocks noGrp="1"/>
          </p:cNvSpPr>
          <p:nvPr>
            <p:ph sz="quarter" idx="1"/>
          </p:nvPr>
        </p:nvSpPr>
        <p:spPr>
          <a:xfrm>
            <a:off x="457200" y="1844675"/>
            <a:ext cx="7467600" cy="4629150"/>
          </a:xfrm>
        </p:spPr>
        <p:txBody>
          <a:bodyPr/>
          <a:lstStyle/>
          <a:p>
            <a:pPr eaLnBrk="1" hangingPunct="1"/>
            <a:r>
              <a:rPr lang="tr-TR" sz="1800" smtClean="0"/>
              <a:t>Kronik Böbrek Hastalıklarına eşlik eden Diyabetus Mellitus’a bağlı gastrointestinal otonom nöropati  de ilaçların emilimini etkiler.</a:t>
            </a:r>
          </a:p>
          <a:p>
            <a:pPr eaLnBrk="1" hangingPunct="1"/>
            <a:endParaRPr lang="tr-TR" sz="1800" smtClean="0"/>
          </a:p>
          <a:p>
            <a:pPr eaLnBrk="1" hangingPunct="1"/>
            <a:r>
              <a:rPr lang="tr-TR" sz="1800" smtClean="0"/>
              <a:t>Penisilin gibi ilaçlarda potasyum tuzları açığa çıkar ve h</a:t>
            </a:r>
            <a:r>
              <a:rPr lang="tr-TR" sz="1800" smtClean="0">
                <a:latin typeface="Arial" charset="0"/>
              </a:rPr>
              <a:t>i</a:t>
            </a:r>
            <a:r>
              <a:rPr lang="tr-TR" sz="1800" smtClean="0"/>
              <a:t>perpotasemiye sebebiyet verir.</a:t>
            </a:r>
          </a:p>
          <a:p>
            <a:pPr eaLnBrk="1" hangingPunct="1">
              <a:buFont typeface="Wingdings" pitchFamily="2" charset="2"/>
              <a:buNone/>
            </a:pPr>
            <a:endParaRPr lang="tr-TR" smtClean="0"/>
          </a:p>
        </p:txBody>
      </p:sp>
    </p:spTree>
    <p:extLst>
      <p:ext uri="{BB962C8B-B14F-4D97-AF65-F5344CB8AC3E}">
        <p14:creationId xmlns:p14="http://schemas.microsoft.com/office/powerpoint/2010/main" val="20206248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İçerik Yer Tutucusu 2"/>
          <p:cNvSpPr>
            <a:spLocks noGrp="1"/>
          </p:cNvSpPr>
          <p:nvPr>
            <p:ph sz="quarter" idx="1"/>
          </p:nvPr>
        </p:nvSpPr>
        <p:spPr>
          <a:xfrm>
            <a:off x="539750" y="981075"/>
            <a:ext cx="8208963" cy="5184229"/>
          </a:xfrm>
        </p:spPr>
        <p:txBody>
          <a:bodyPr>
            <a:normAutofit/>
          </a:bodyPr>
          <a:lstStyle/>
          <a:p>
            <a:pPr eaLnBrk="1" hangingPunct="1"/>
            <a:r>
              <a:rPr lang="tr-TR" dirty="0" smtClean="0"/>
              <a:t>Dağılım,</a:t>
            </a:r>
          </a:p>
          <a:p>
            <a:pPr eaLnBrk="1" hangingPunct="1">
              <a:buFont typeface="Wingdings" pitchFamily="2" charset="2"/>
              <a:buNone/>
            </a:pPr>
            <a:r>
              <a:rPr lang="tr-TR" dirty="0" smtClean="0"/>
              <a:t>  </a:t>
            </a:r>
            <a:r>
              <a:rPr lang="tr-TR" sz="1600" dirty="0" smtClean="0"/>
              <a:t>İlaçların emilim sonrası plazmadan  </a:t>
            </a:r>
            <a:r>
              <a:rPr lang="tr-TR" sz="1600" dirty="0" err="1" smtClean="0"/>
              <a:t>e</a:t>
            </a:r>
            <a:r>
              <a:rPr lang="tr-TR" sz="1600" dirty="0" err="1" smtClean="0">
                <a:latin typeface="Arial" charset="0"/>
              </a:rPr>
              <a:t>ks</a:t>
            </a:r>
            <a:r>
              <a:rPr lang="tr-TR" sz="1600" dirty="0" err="1" smtClean="0"/>
              <a:t>traselüler</a:t>
            </a:r>
            <a:r>
              <a:rPr lang="tr-TR" sz="1600" dirty="0" smtClean="0"/>
              <a:t> </a:t>
            </a:r>
            <a:r>
              <a:rPr lang="tr-TR" sz="1600" dirty="0" err="1" smtClean="0"/>
              <a:t>kompartmana</a:t>
            </a:r>
            <a:r>
              <a:rPr lang="tr-TR" sz="1600" dirty="0" smtClean="0"/>
              <a:t>   </a:t>
            </a:r>
          </a:p>
          <a:p>
            <a:pPr eaLnBrk="1" hangingPunct="1">
              <a:buFont typeface="Wingdings" pitchFamily="2" charset="2"/>
              <a:buNone/>
            </a:pPr>
            <a:r>
              <a:rPr lang="tr-TR" sz="1600" dirty="0" smtClean="0"/>
              <a:t>      yayılmasına ‘’dağılım’  denir.</a:t>
            </a:r>
          </a:p>
          <a:p>
            <a:pPr eaLnBrk="1" hangingPunct="1">
              <a:buFont typeface="Wingdings" pitchFamily="2" charset="2"/>
              <a:buNone/>
            </a:pPr>
            <a:r>
              <a:rPr lang="tr-TR" sz="1600" dirty="0" smtClean="0"/>
              <a:t>   Dağılım hacmi ilaca ve doku ile ilgili ;</a:t>
            </a:r>
          </a:p>
          <a:p>
            <a:pPr lvl="1" eaLnBrk="1" hangingPunct="1">
              <a:buFont typeface="Wingdings" pitchFamily="2" charset="2"/>
              <a:buChar char="ü"/>
            </a:pPr>
            <a:r>
              <a:rPr lang="tr-TR" sz="1600" dirty="0" smtClean="0"/>
              <a:t> İlacın suya veya yağa bağlanma kapasitesi,</a:t>
            </a:r>
          </a:p>
          <a:p>
            <a:pPr lvl="1" eaLnBrk="1" hangingPunct="1">
              <a:buFont typeface="Wingdings" pitchFamily="2" charset="2"/>
              <a:buChar char="ü"/>
            </a:pPr>
            <a:r>
              <a:rPr lang="tr-TR" sz="1500" dirty="0" smtClean="0"/>
              <a:t> Dokuya geçiş  hızı,</a:t>
            </a:r>
          </a:p>
          <a:p>
            <a:pPr lvl="1" eaLnBrk="1" hangingPunct="1">
              <a:buFont typeface="Wingdings" pitchFamily="2" charset="2"/>
              <a:buChar char="ü"/>
            </a:pPr>
            <a:r>
              <a:rPr lang="tr-TR" sz="1500" dirty="0" smtClean="0"/>
              <a:t>Dokuda yayılma hızı,</a:t>
            </a:r>
          </a:p>
          <a:p>
            <a:pPr lvl="1" eaLnBrk="1" hangingPunct="1">
              <a:buFont typeface="Wingdings" pitchFamily="2" charset="2"/>
              <a:buChar char="ü"/>
            </a:pPr>
            <a:r>
              <a:rPr lang="tr-TR" sz="1500" dirty="0" smtClean="0"/>
              <a:t>İlacın doku </a:t>
            </a:r>
            <a:r>
              <a:rPr lang="tr-TR" sz="1500" dirty="0" err="1" smtClean="0"/>
              <a:t>komponentlerine</a:t>
            </a:r>
            <a:r>
              <a:rPr lang="tr-TR" sz="1500" dirty="0" smtClean="0"/>
              <a:t> etkisi,</a:t>
            </a:r>
          </a:p>
          <a:p>
            <a:pPr lvl="1" eaLnBrk="1" hangingPunct="1">
              <a:buFont typeface="Wingdings" pitchFamily="2" charset="2"/>
              <a:buChar char="ü"/>
            </a:pPr>
            <a:r>
              <a:rPr lang="tr-TR" sz="1500" dirty="0" smtClean="0"/>
              <a:t>Plazma proteinlerine bağlanma </a:t>
            </a:r>
            <a:r>
              <a:rPr lang="tr-TR" sz="1500" dirty="0" err="1" smtClean="0"/>
              <a:t>oranı‘na</a:t>
            </a:r>
            <a:r>
              <a:rPr lang="tr-TR" sz="1500" dirty="0" smtClean="0"/>
              <a:t> bağlıdır.</a:t>
            </a:r>
          </a:p>
          <a:p>
            <a:pPr lvl="1" eaLnBrk="1" hangingPunct="1">
              <a:buFont typeface="Wingdings 2" pitchFamily="18" charset="2"/>
              <a:buNone/>
            </a:pPr>
            <a:r>
              <a:rPr lang="tr-TR" sz="1500" dirty="0" smtClean="0"/>
              <a:t>Suda çözünen ilaçlar </a:t>
            </a:r>
            <a:r>
              <a:rPr lang="tr-TR" sz="1500" dirty="0" err="1" smtClean="0"/>
              <a:t>extraselüler</a:t>
            </a:r>
            <a:r>
              <a:rPr lang="tr-TR" sz="1500" dirty="0" smtClean="0"/>
              <a:t> sıvının olduğu alanda sınırlı </a:t>
            </a:r>
            <a:r>
              <a:rPr lang="tr-TR" sz="1500" dirty="0" err="1" smtClean="0"/>
              <a:t>kalırken,yağda</a:t>
            </a:r>
            <a:r>
              <a:rPr lang="tr-TR" sz="1500" dirty="0" smtClean="0"/>
              <a:t> çözünen ilaçlar dokulara </a:t>
            </a:r>
            <a:r>
              <a:rPr lang="tr-TR" sz="1500" dirty="0" err="1" smtClean="0"/>
              <a:t>penetre</a:t>
            </a:r>
            <a:r>
              <a:rPr lang="tr-TR" sz="1500" dirty="0" smtClean="0"/>
              <a:t> olurlar.</a:t>
            </a:r>
          </a:p>
          <a:p>
            <a:pPr lvl="1" eaLnBrk="1" hangingPunct="1">
              <a:buFont typeface="Wingdings 2" pitchFamily="18" charset="2"/>
              <a:buNone/>
            </a:pPr>
            <a:r>
              <a:rPr lang="tr-TR" sz="1500" dirty="0" smtClean="0"/>
              <a:t>Dolayısıyla;</a:t>
            </a:r>
          </a:p>
          <a:p>
            <a:pPr lvl="1" eaLnBrk="1" hangingPunct="1">
              <a:buFont typeface="Wingdings" pitchFamily="2" charset="2"/>
              <a:buChar char="ü"/>
            </a:pPr>
            <a:r>
              <a:rPr lang="tr-TR" sz="1500" dirty="0" smtClean="0"/>
              <a:t>Ödem</a:t>
            </a:r>
          </a:p>
          <a:p>
            <a:pPr lvl="1" eaLnBrk="1" hangingPunct="1">
              <a:buFont typeface="Wingdings" pitchFamily="2" charset="2"/>
              <a:buChar char="ü"/>
            </a:pPr>
            <a:r>
              <a:rPr lang="tr-TR" sz="1500" dirty="0" smtClean="0"/>
              <a:t>Asit</a:t>
            </a:r>
          </a:p>
          <a:p>
            <a:pPr lvl="1" eaLnBrk="1" hangingPunct="1">
              <a:buFont typeface="Wingdings" pitchFamily="2" charset="2"/>
              <a:buChar char="ü"/>
            </a:pPr>
            <a:r>
              <a:rPr lang="tr-TR" sz="1500" dirty="0" smtClean="0"/>
              <a:t>Enfeksiyon varlığında suda çözünen ilaçların dağılım hacmi artmaktadır.</a:t>
            </a:r>
          </a:p>
          <a:p>
            <a:pPr lvl="1" eaLnBrk="1" hangingPunct="1">
              <a:buFont typeface="Wingdings" pitchFamily="2" charset="2"/>
              <a:buChar char="ü"/>
            </a:pPr>
            <a:r>
              <a:rPr lang="tr-TR" sz="1500" dirty="0" err="1" smtClean="0"/>
              <a:t>Albüminüri</a:t>
            </a:r>
            <a:r>
              <a:rPr lang="tr-TR" sz="1500" dirty="0" smtClean="0"/>
              <a:t> varlığında </a:t>
            </a:r>
            <a:r>
              <a:rPr lang="tr-TR" sz="1500" dirty="0" err="1" smtClean="0"/>
              <a:t>albumine</a:t>
            </a:r>
            <a:r>
              <a:rPr lang="tr-TR" sz="1500" dirty="0" smtClean="0"/>
              <a:t> bağlanan ilaçlar idrarla atılırlar.</a:t>
            </a:r>
          </a:p>
          <a:p>
            <a:pPr lvl="1" eaLnBrk="1" hangingPunct="1">
              <a:buFont typeface="Wingdings" pitchFamily="2" charset="2"/>
              <a:buChar char="ü"/>
            </a:pPr>
            <a:endParaRPr lang="tr-TR" sz="1500" dirty="0" smtClean="0"/>
          </a:p>
          <a:p>
            <a:pPr eaLnBrk="1" hangingPunct="1">
              <a:buFont typeface="Wingdings" pitchFamily="2" charset="2"/>
              <a:buChar char="ü"/>
            </a:pPr>
            <a:endParaRPr lang="tr-TR" sz="1800" dirty="0" smtClean="0"/>
          </a:p>
          <a:p>
            <a:pPr eaLnBrk="1" hangingPunct="1"/>
            <a:endParaRPr lang="tr-TR" dirty="0" smtClean="0"/>
          </a:p>
          <a:p>
            <a:pPr eaLnBrk="1" hangingPunct="1">
              <a:buFont typeface="Wingdings" pitchFamily="2" charset="2"/>
              <a:buNone/>
            </a:pPr>
            <a:endParaRPr lang="tr-TR" dirty="0" smtClean="0"/>
          </a:p>
          <a:p>
            <a:pPr eaLnBrk="1" hangingPunct="1">
              <a:buFont typeface="Wingdings" pitchFamily="2" charset="2"/>
              <a:buNone/>
            </a:pPr>
            <a:endParaRPr lang="tr-TR" dirty="0" smtClean="0"/>
          </a:p>
          <a:p>
            <a:pPr eaLnBrk="1" hangingPunct="1">
              <a:buFont typeface="Wingdings" pitchFamily="2" charset="2"/>
              <a:buNone/>
            </a:pPr>
            <a:endParaRPr lang="tr-TR" dirty="0" smtClean="0"/>
          </a:p>
          <a:p>
            <a:pPr eaLnBrk="1" hangingPunct="1">
              <a:buFont typeface="Wingdings" pitchFamily="2" charset="2"/>
              <a:buNone/>
            </a:pPr>
            <a:endParaRPr lang="tr-TR" dirty="0" smtClean="0"/>
          </a:p>
        </p:txBody>
      </p:sp>
    </p:spTree>
    <p:extLst>
      <p:ext uri="{BB962C8B-B14F-4D97-AF65-F5344CB8AC3E}">
        <p14:creationId xmlns:p14="http://schemas.microsoft.com/office/powerpoint/2010/main" val="32399533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611188" y="1557338"/>
            <a:ext cx="7467600" cy="2808287"/>
          </a:xfrm>
        </p:spPr>
        <p:txBody>
          <a:bodyPr>
            <a:normAutofit/>
          </a:bodyPr>
          <a:lstStyle/>
          <a:p>
            <a:pPr marL="274320" indent="-274320" eaLnBrk="1" fontAlgn="auto" hangingPunct="1">
              <a:spcAft>
                <a:spcPts val="0"/>
              </a:spcAft>
              <a:buFont typeface="Wingdings"/>
              <a:buChar char=""/>
              <a:defRPr/>
            </a:pPr>
            <a:r>
              <a:rPr lang="tr-TR" dirty="0"/>
              <a:t>Metabolizma,</a:t>
            </a:r>
          </a:p>
          <a:p>
            <a:pPr marL="0" indent="0" eaLnBrk="1" fontAlgn="auto" hangingPunct="1">
              <a:spcAft>
                <a:spcPts val="0"/>
              </a:spcAft>
              <a:buFont typeface="Wingdings"/>
              <a:buNone/>
              <a:defRPr/>
            </a:pPr>
            <a:endParaRPr lang="tr-TR" dirty="0"/>
          </a:p>
          <a:p>
            <a:pPr marL="0" indent="0" eaLnBrk="1" fontAlgn="auto" hangingPunct="1">
              <a:spcAft>
                <a:spcPts val="0"/>
              </a:spcAft>
              <a:buFont typeface="Wingdings"/>
              <a:buNone/>
              <a:defRPr/>
            </a:pPr>
            <a:r>
              <a:rPr lang="tr-TR" dirty="0"/>
              <a:t>    </a:t>
            </a:r>
            <a:r>
              <a:rPr lang="tr-TR" sz="1600" dirty="0"/>
              <a:t>İlaçların böbrek ve safra sistemi ile atılımını arttırmak için enzimlerin </a:t>
            </a:r>
          </a:p>
          <a:p>
            <a:pPr marL="0" indent="0" eaLnBrk="1" fontAlgn="auto" hangingPunct="1">
              <a:spcAft>
                <a:spcPts val="0"/>
              </a:spcAft>
              <a:buFont typeface="Wingdings"/>
              <a:buNone/>
              <a:defRPr/>
            </a:pPr>
            <a:r>
              <a:rPr lang="tr-TR" sz="1600" dirty="0"/>
              <a:t>      etkisi ile kimyasal değişikliklere uğrayarak suda çözünen moleküllere    </a:t>
            </a:r>
          </a:p>
          <a:p>
            <a:pPr marL="0" indent="0" eaLnBrk="1" fontAlgn="auto" hangingPunct="1">
              <a:spcAft>
                <a:spcPts val="0"/>
              </a:spcAft>
              <a:buFont typeface="Wingdings"/>
              <a:buNone/>
              <a:defRPr/>
            </a:pPr>
            <a:r>
              <a:rPr lang="tr-TR" sz="1600" dirty="0"/>
              <a:t>      dönüşmesine ilaçların metabolizması denir.</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3789040"/>
            <a:ext cx="518795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20002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68313" y="1196975"/>
            <a:ext cx="7467600" cy="4873625"/>
          </a:xfrm>
        </p:spPr>
        <p:txBody>
          <a:bodyPr>
            <a:normAutofit/>
          </a:bodyPr>
          <a:lstStyle/>
          <a:p>
            <a:pPr marL="274320" indent="-274320" eaLnBrk="1" fontAlgn="auto" hangingPunct="1">
              <a:spcAft>
                <a:spcPts val="0"/>
              </a:spcAft>
              <a:buFont typeface="Wingdings"/>
              <a:buChar char=""/>
              <a:defRPr/>
            </a:pPr>
            <a:r>
              <a:rPr lang="tr-TR" dirty="0"/>
              <a:t>İlaçların vücuttan atılımı ( </a:t>
            </a:r>
            <a:r>
              <a:rPr lang="tr-TR" dirty="0" err="1"/>
              <a:t>Ekskresyon</a:t>
            </a:r>
            <a:r>
              <a:rPr lang="tr-TR" dirty="0"/>
              <a:t> ),</a:t>
            </a:r>
          </a:p>
          <a:p>
            <a:pPr marL="0" indent="0" eaLnBrk="1" fontAlgn="auto" hangingPunct="1">
              <a:spcAft>
                <a:spcPts val="0"/>
              </a:spcAft>
              <a:buFont typeface="Wingdings"/>
              <a:buNone/>
              <a:defRPr/>
            </a:pPr>
            <a:endParaRPr lang="tr-TR" dirty="0"/>
          </a:p>
          <a:p>
            <a:pPr marL="0" indent="0" eaLnBrk="1" fontAlgn="auto" hangingPunct="1">
              <a:spcAft>
                <a:spcPts val="0"/>
              </a:spcAft>
              <a:buFont typeface="Wingdings"/>
              <a:buNone/>
              <a:defRPr/>
            </a:pPr>
            <a:r>
              <a:rPr lang="tr-TR" dirty="0"/>
              <a:t>     </a:t>
            </a:r>
            <a:r>
              <a:rPr lang="tr-TR" sz="1600" dirty="0"/>
              <a:t>İlaçların ve </a:t>
            </a:r>
            <a:r>
              <a:rPr lang="tr-TR" sz="1600" dirty="0" err="1"/>
              <a:t>metabolitlerinin</a:t>
            </a:r>
            <a:r>
              <a:rPr lang="tr-TR" sz="1600" dirty="0"/>
              <a:t> </a:t>
            </a:r>
            <a:r>
              <a:rPr lang="tr-TR" sz="1600" dirty="0" err="1"/>
              <a:t>ekskresyonu</a:t>
            </a:r>
            <a:r>
              <a:rPr lang="tr-TR" sz="1600" dirty="0"/>
              <a:t> için en önemli organ </a:t>
            </a:r>
          </a:p>
          <a:p>
            <a:pPr marL="0" indent="0" eaLnBrk="1" fontAlgn="auto" hangingPunct="1">
              <a:spcAft>
                <a:spcPts val="0"/>
              </a:spcAft>
              <a:buFont typeface="Wingdings"/>
              <a:buNone/>
              <a:defRPr/>
            </a:pPr>
            <a:r>
              <a:rPr lang="tr-TR" sz="1600" dirty="0"/>
              <a:t>       </a:t>
            </a:r>
            <a:r>
              <a:rPr lang="tr-TR" sz="1600" dirty="0" err="1"/>
              <a:t>böbrektir.Böbrekler</a:t>
            </a:r>
            <a:r>
              <a:rPr lang="tr-TR" sz="1600" dirty="0"/>
              <a:t> tarafından ilaç atılım miktarının tayini ‘’</a:t>
            </a:r>
            <a:r>
              <a:rPr lang="tr-TR" sz="1600" dirty="0" err="1"/>
              <a:t>renal</a:t>
            </a:r>
            <a:r>
              <a:rPr lang="tr-TR" sz="1600" dirty="0"/>
              <a:t> </a:t>
            </a:r>
          </a:p>
          <a:p>
            <a:pPr marL="0" indent="0" eaLnBrk="1" fontAlgn="auto" hangingPunct="1">
              <a:spcAft>
                <a:spcPts val="0"/>
              </a:spcAft>
              <a:buFont typeface="Wingdings"/>
              <a:buNone/>
              <a:defRPr/>
            </a:pPr>
            <a:r>
              <a:rPr lang="tr-TR" sz="1600" dirty="0"/>
              <a:t>       </a:t>
            </a:r>
            <a:r>
              <a:rPr lang="tr-TR" sz="1600" dirty="0" err="1"/>
              <a:t>klirens</a:t>
            </a:r>
            <a:r>
              <a:rPr lang="tr-TR" sz="1600" dirty="0"/>
              <a:t>’’olarak ifade edilir.</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3140968"/>
            <a:ext cx="3382963" cy="3427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83804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İçerik Yer Tutucusu 2"/>
          <p:cNvSpPr>
            <a:spLocks noGrp="1"/>
          </p:cNvSpPr>
          <p:nvPr>
            <p:ph sz="quarter" idx="1"/>
          </p:nvPr>
        </p:nvSpPr>
        <p:spPr>
          <a:xfrm>
            <a:off x="683568" y="1052736"/>
            <a:ext cx="7704137" cy="4873625"/>
          </a:xfrm>
        </p:spPr>
        <p:txBody>
          <a:bodyPr/>
          <a:lstStyle/>
          <a:p>
            <a:pPr marL="0" indent="0" eaLnBrk="1" hangingPunct="1">
              <a:buFont typeface="Wingdings" pitchFamily="2" charset="2"/>
              <a:buNone/>
            </a:pPr>
            <a:r>
              <a:rPr lang="tr-TR" dirty="0" smtClean="0"/>
              <a:t>                     </a:t>
            </a:r>
          </a:p>
          <a:p>
            <a:pPr marL="0" indent="0" eaLnBrk="1" hangingPunct="1">
              <a:buFont typeface="Wingdings" pitchFamily="2" charset="2"/>
              <a:buNone/>
            </a:pPr>
            <a:r>
              <a:rPr lang="tr-TR" sz="2000" b="1" dirty="0" smtClean="0">
                <a:solidFill>
                  <a:srgbClr val="FF0000"/>
                </a:solidFill>
              </a:rPr>
              <a:t>   </a:t>
            </a:r>
            <a:r>
              <a:rPr lang="tr-TR" dirty="0" smtClean="0"/>
              <a:t>Tüm </a:t>
            </a:r>
            <a:r>
              <a:rPr lang="tr-TR" dirty="0"/>
              <a:t>bunlar göz önünde bulundurulursa </a:t>
            </a:r>
            <a:r>
              <a:rPr lang="tr-TR" dirty="0" smtClean="0"/>
              <a:t>,</a:t>
            </a:r>
          </a:p>
          <a:p>
            <a:pPr marL="0" indent="0" eaLnBrk="1" hangingPunct="1">
              <a:buFont typeface="Wingdings" pitchFamily="2" charset="2"/>
              <a:buNone/>
            </a:pPr>
            <a:r>
              <a:rPr lang="tr-TR" dirty="0" smtClean="0"/>
              <a:t>  DİYALİZ hastalarında:</a:t>
            </a:r>
          </a:p>
          <a:p>
            <a:pPr marL="0" indent="0" eaLnBrk="1" hangingPunct="1">
              <a:buFont typeface="Wingdings" pitchFamily="2" charset="2"/>
              <a:buNone/>
            </a:pPr>
            <a:endParaRPr lang="tr-TR" dirty="0" smtClean="0"/>
          </a:p>
          <a:p>
            <a:pPr eaLnBrk="1" hangingPunct="1">
              <a:buFont typeface="Wingdings" pitchFamily="2" charset="2"/>
              <a:buChar char="ü"/>
            </a:pPr>
            <a:r>
              <a:rPr lang="tr-TR" sz="2800" dirty="0" smtClean="0"/>
              <a:t>güvenli ,</a:t>
            </a:r>
          </a:p>
          <a:p>
            <a:pPr eaLnBrk="1" hangingPunct="1">
              <a:buFont typeface="Wingdings" pitchFamily="2" charset="2"/>
              <a:buChar char="ü"/>
            </a:pPr>
            <a:r>
              <a:rPr lang="tr-TR" sz="2800" dirty="0"/>
              <a:t>etkili </a:t>
            </a:r>
          </a:p>
          <a:p>
            <a:pPr marL="0" indent="0" eaLnBrk="1" hangingPunct="1">
              <a:buNone/>
            </a:pPr>
            <a:endParaRPr lang="tr-TR" dirty="0" smtClean="0"/>
          </a:p>
          <a:p>
            <a:pPr marL="0" indent="0" eaLnBrk="1" hangingPunct="1">
              <a:buNone/>
            </a:pPr>
            <a:r>
              <a:rPr lang="tr-TR" dirty="0"/>
              <a:t> </a:t>
            </a:r>
            <a:r>
              <a:rPr lang="tr-TR" dirty="0" smtClean="0"/>
              <a:t>ilaç </a:t>
            </a:r>
            <a:r>
              <a:rPr lang="tr-TR" dirty="0"/>
              <a:t>kullanımı ve kontrolü zorlaşmaktadır. </a:t>
            </a:r>
          </a:p>
          <a:p>
            <a:pPr marL="0" indent="0" eaLnBrk="1" hangingPunct="1">
              <a:buFont typeface="Wingdings" pitchFamily="2" charset="2"/>
              <a:buNone/>
            </a:pPr>
            <a:endParaRPr lang="tr-T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İçerik Yer Tutucusu 4"/>
          <p:cNvSpPr>
            <a:spLocks noGrp="1"/>
          </p:cNvSpPr>
          <p:nvPr>
            <p:ph sz="quarter" idx="1"/>
          </p:nvPr>
        </p:nvSpPr>
        <p:spPr>
          <a:xfrm>
            <a:off x="755576" y="764704"/>
            <a:ext cx="7035800" cy="4873625"/>
          </a:xfrm>
        </p:spPr>
        <p:txBody>
          <a:bodyPr>
            <a:normAutofit/>
          </a:bodyPr>
          <a:lstStyle/>
          <a:p>
            <a:pPr marL="0" indent="0" eaLnBrk="1" hangingPunct="1">
              <a:buNone/>
            </a:pPr>
            <a:r>
              <a:rPr lang="tr-TR" dirty="0" smtClean="0"/>
              <a:t>ÇÜNKÜ;</a:t>
            </a:r>
          </a:p>
          <a:p>
            <a:pPr marL="0" indent="0" eaLnBrk="1" hangingPunct="1">
              <a:buNone/>
            </a:pPr>
            <a:endParaRPr lang="tr-TR" dirty="0" smtClean="0"/>
          </a:p>
          <a:p>
            <a:pPr eaLnBrk="1" hangingPunct="1"/>
            <a:r>
              <a:rPr lang="tr-TR" dirty="0" smtClean="0"/>
              <a:t>Kronik böbrek </a:t>
            </a:r>
            <a:r>
              <a:rPr lang="tr-TR" dirty="0" err="1" smtClean="0"/>
              <a:t>yetmezlikli</a:t>
            </a:r>
            <a:r>
              <a:rPr lang="tr-TR" dirty="0" smtClean="0"/>
              <a:t> hastalarda ;</a:t>
            </a:r>
          </a:p>
          <a:p>
            <a:pPr eaLnBrk="1" hangingPunct="1">
              <a:buFont typeface="Wingdings" pitchFamily="2" charset="2"/>
              <a:buChar char="Ø"/>
            </a:pPr>
            <a:r>
              <a:rPr lang="tr-TR" dirty="0" err="1" smtClean="0"/>
              <a:t>Diyabet</a:t>
            </a:r>
            <a:r>
              <a:rPr lang="tr-TR" dirty="0" err="1"/>
              <a:t>e</a:t>
            </a:r>
            <a:r>
              <a:rPr lang="tr-TR" dirty="0" err="1" smtClean="0"/>
              <a:t>s</a:t>
            </a:r>
            <a:r>
              <a:rPr lang="tr-TR" dirty="0" smtClean="0"/>
              <a:t> </a:t>
            </a:r>
            <a:r>
              <a:rPr lang="tr-TR" dirty="0" err="1" smtClean="0"/>
              <a:t>mellitus</a:t>
            </a:r>
            <a:r>
              <a:rPr lang="tr-TR" dirty="0" smtClean="0"/>
              <a:t> ( DM) ,</a:t>
            </a:r>
          </a:p>
          <a:p>
            <a:pPr eaLnBrk="1" hangingPunct="1">
              <a:buFont typeface="Wingdings" pitchFamily="2" charset="2"/>
              <a:buChar char="Ø"/>
            </a:pPr>
            <a:r>
              <a:rPr lang="tr-TR" dirty="0" smtClean="0"/>
              <a:t>H</a:t>
            </a:r>
            <a:r>
              <a:rPr lang="tr-TR" dirty="0" smtClean="0">
                <a:latin typeface="Arial" charset="0"/>
              </a:rPr>
              <a:t>i</a:t>
            </a:r>
            <a:r>
              <a:rPr lang="tr-TR" dirty="0" smtClean="0"/>
              <a:t>pertansiyon,</a:t>
            </a:r>
          </a:p>
          <a:p>
            <a:pPr eaLnBrk="1" hangingPunct="1">
              <a:buFont typeface="Wingdings" pitchFamily="2" charset="2"/>
              <a:buChar char="Ø"/>
            </a:pPr>
            <a:r>
              <a:rPr lang="tr-TR" dirty="0" err="1" smtClean="0"/>
              <a:t>Aterosklerotik</a:t>
            </a:r>
            <a:r>
              <a:rPr lang="tr-TR" dirty="0" smtClean="0"/>
              <a:t> hastalıklar,</a:t>
            </a:r>
          </a:p>
          <a:p>
            <a:pPr eaLnBrk="1" hangingPunct="1">
              <a:buFont typeface="Wingdings" pitchFamily="2" charset="2"/>
              <a:buChar char="Ø"/>
            </a:pPr>
            <a:r>
              <a:rPr lang="tr-TR" dirty="0" smtClean="0"/>
              <a:t>Enfeksiyon,</a:t>
            </a:r>
          </a:p>
          <a:p>
            <a:pPr eaLnBrk="1" hangingPunct="1">
              <a:buFont typeface="Wingdings" pitchFamily="2" charset="2"/>
              <a:buChar char="Ø"/>
            </a:pPr>
            <a:r>
              <a:rPr lang="tr-TR" dirty="0" smtClean="0"/>
              <a:t>Eşlik eden yandaş hastalıklar nedeniyle;</a:t>
            </a:r>
          </a:p>
          <a:p>
            <a:pPr lvl="2" eaLnBrk="1" hangingPunct="1">
              <a:buFont typeface="Wingdings" pitchFamily="2" charset="2"/>
              <a:buChar char="ü"/>
            </a:pPr>
            <a:r>
              <a:rPr lang="tr-TR" dirty="0" smtClean="0"/>
              <a:t>    Çoklu ilaç kullanımı,</a:t>
            </a:r>
          </a:p>
          <a:p>
            <a:pPr lvl="2" eaLnBrk="1" hangingPunct="1">
              <a:buFont typeface="Wingdings" pitchFamily="2" charset="2"/>
              <a:buChar char="ü"/>
            </a:pPr>
            <a:r>
              <a:rPr lang="tr-TR" dirty="0" smtClean="0"/>
              <a:t>     İlaç etkileşimleri,</a:t>
            </a:r>
          </a:p>
          <a:p>
            <a:pPr lvl="2" eaLnBrk="1" hangingPunct="1">
              <a:buFont typeface="Wingdings" pitchFamily="2" charset="2"/>
              <a:buChar char="ü"/>
            </a:pPr>
            <a:r>
              <a:rPr lang="tr-TR" dirty="0" smtClean="0"/>
              <a:t>     İlaçla ilişkili riskler artmaktadır.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Başlık 1"/>
          <p:cNvSpPr>
            <a:spLocks noGrp="1"/>
          </p:cNvSpPr>
          <p:nvPr>
            <p:ph type="title"/>
          </p:nvPr>
        </p:nvSpPr>
        <p:spPr bwMode="auto">
          <a:xfrm>
            <a:off x="457200" y="274638"/>
            <a:ext cx="8435280" cy="1143000"/>
          </a:xfrm>
        </p:spPr>
        <p:txBody>
          <a:bodyPr wrap="square" lIns="91440" tIns="45720" rIns="91440" bIns="45720" numCol="1" anchorCtr="0" compatLnSpc="1">
            <a:prstTxWarp prst="textNoShape">
              <a:avLst/>
            </a:prstTxWarp>
          </a:bodyPr>
          <a:lstStyle/>
          <a:p>
            <a:pPr eaLnBrk="1" hangingPunct="1"/>
            <a:r>
              <a:rPr lang="tr-TR" sz="2400" cap="none" dirty="0" smtClean="0"/>
              <a:t>HEMODİYALİZ SEANS</a:t>
            </a:r>
            <a:r>
              <a:rPr lang="tr-TR" sz="2400" cap="none" dirty="0" smtClean="0">
                <a:latin typeface="Arial" charset="0"/>
              </a:rPr>
              <a:t>I</a:t>
            </a:r>
            <a:r>
              <a:rPr lang="tr-TR" sz="2400" cap="none" dirty="0" smtClean="0"/>
              <a:t> SİRASİNDA VE SONRASİNDA  </a:t>
            </a:r>
            <a:br>
              <a:rPr lang="tr-TR" sz="2400" cap="none" dirty="0" smtClean="0"/>
            </a:br>
            <a:r>
              <a:rPr lang="tr-TR" sz="2400" cap="none" dirty="0"/>
              <a:t> </a:t>
            </a:r>
            <a:r>
              <a:rPr lang="tr-TR" sz="2400" cap="none" dirty="0" smtClean="0"/>
              <a:t>              DOĞRU İLAÇ KULLANİMİ</a:t>
            </a:r>
          </a:p>
        </p:txBody>
      </p:sp>
      <p:sp>
        <p:nvSpPr>
          <p:cNvPr id="39938" name="İçerik Yer Tutucusu 2"/>
          <p:cNvSpPr>
            <a:spLocks noGrp="1"/>
          </p:cNvSpPr>
          <p:nvPr>
            <p:ph sz="quarter" idx="1"/>
          </p:nvPr>
        </p:nvSpPr>
        <p:spPr>
          <a:xfrm>
            <a:off x="457200" y="1600200"/>
            <a:ext cx="8075240" cy="4873625"/>
          </a:xfrm>
        </p:spPr>
        <p:txBody>
          <a:bodyPr/>
          <a:lstStyle/>
          <a:p>
            <a:pPr eaLnBrk="1" hangingPunct="1"/>
            <a:r>
              <a:rPr lang="tr-TR" sz="2200" dirty="0" err="1" smtClean="0"/>
              <a:t>Epo</a:t>
            </a:r>
            <a:r>
              <a:rPr lang="tr-TR" sz="2200" dirty="0" smtClean="0"/>
              <a:t> ( tansiyon </a:t>
            </a:r>
            <a:r>
              <a:rPr lang="tr-TR" sz="2200" dirty="0" err="1" smtClean="0"/>
              <a:t>kontrollu,enfeksiyonu</a:t>
            </a:r>
            <a:r>
              <a:rPr lang="tr-TR" sz="2200" dirty="0" smtClean="0"/>
              <a:t> varsa </a:t>
            </a:r>
            <a:r>
              <a:rPr lang="tr-TR" sz="2200" dirty="0" err="1" smtClean="0"/>
              <a:t>epo</a:t>
            </a:r>
            <a:r>
              <a:rPr lang="tr-TR" sz="2200" dirty="0" smtClean="0"/>
              <a:t> </a:t>
            </a:r>
            <a:r>
              <a:rPr lang="tr-TR" sz="2200" dirty="0" err="1" smtClean="0"/>
              <a:t>yanıtsızlığı</a:t>
            </a:r>
            <a:r>
              <a:rPr lang="tr-TR" sz="2200" dirty="0" smtClean="0"/>
              <a:t>, </a:t>
            </a:r>
            <a:r>
              <a:rPr lang="tr-TR" sz="2200" dirty="0" err="1" smtClean="0"/>
              <a:t>sc</a:t>
            </a:r>
            <a:r>
              <a:rPr lang="tr-TR" sz="2200" dirty="0" smtClean="0"/>
              <a:t> ( rotasyon uygulanması ve </a:t>
            </a:r>
            <a:r>
              <a:rPr lang="tr-TR" sz="2200" dirty="0" err="1" smtClean="0"/>
              <a:t>i.v</a:t>
            </a:r>
            <a:r>
              <a:rPr lang="tr-TR" sz="2200" dirty="0" smtClean="0"/>
              <a:t> uygulamalardaki etkinlik sorgusu)</a:t>
            </a:r>
          </a:p>
          <a:p>
            <a:pPr eaLnBrk="1" hangingPunct="1"/>
            <a:r>
              <a:rPr lang="tr-TR" sz="2200" dirty="0"/>
              <a:t>Demir</a:t>
            </a:r>
            <a:r>
              <a:rPr lang="tr-TR" sz="2200" dirty="0">
                <a:latin typeface="Arial" charset="0"/>
              </a:rPr>
              <a:t> </a:t>
            </a:r>
            <a:r>
              <a:rPr lang="tr-TR" sz="2200" dirty="0" smtClean="0">
                <a:latin typeface="Arial" charset="0"/>
              </a:rPr>
              <a:t>İ.V</a:t>
            </a:r>
            <a:endParaRPr lang="tr-TR" sz="2200" dirty="0" smtClean="0"/>
          </a:p>
          <a:p>
            <a:pPr eaLnBrk="1" hangingPunct="1"/>
            <a:r>
              <a:rPr lang="tr-TR" sz="2200" dirty="0" err="1" smtClean="0"/>
              <a:t>Heparin</a:t>
            </a:r>
            <a:r>
              <a:rPr lang="tr-TR" sz="2200" dirty="0" smtClean="0"/>
              <a:t> ( standart ve düşük molekül ağırlıklı </a:t>
            </a:r>
            <a:r>
              <a:rPr lang="tr-TR" sz="2200" dirty="0" err="1" smtClean="0"/>
              <a:t>heparin</a:t>
            </a:r>
            <a:r>
              <a:rPr lang="tr-TR" sz="2200" dirty="0" smtClean="0"/>
              <a:t>)</a:t>
            </a:r>
          </a:p>
          <a:p>
            <a:pPr eaLnBrk="1" hangingPunct="1"/>
            <a:r>
              <a:rPr lang="tr-TR" sz="2200" dirty="0" smtClean="0"/>
              <a:t>Oral kullanılan ilaçlar</a:t>
            </a:r>
          </a:p>
          <a:p>
            <a:pPr eaLnBrk="1" hangingPunct="1"/>
            <a:r>
              <a:rPr lang="tr-TR" sz="2200" dirty="0" smtClean="0"/>
              <a:t>Fosfor bağlayıcılar ( </a:t>
            </a:r>
            <a:r>
              <a:rPr lang="tr-TR" sz="2200" dirty="0" err="1" smtClean="0">
                <a:latin typeface="Arial" charset="0"/>
              </a:rPr>
              <a:t>C</a:t>
            </a:r>
            <a:r>
              <a:rPr lang="tr-TR" sz="2200" dirty="0" err="1" smtClean="0"/>
              <a:t>a</a:t>
            </a:r>
            <a:r>
              <a:rPr lang="tr-TR" sz="2200" dirty="0"/>
              <a:t> </a:t>
            </a:r>
            <a:r>
              <a:rPr lang="tr-TR" sz="2200" dirty="0" smtClean="0"/>
              <a:t>bazlı, </a:t>
            </a:r>
            <a:r>
              <a:rPr lang="tr-TR" sz="2200" dirty="0" err="1" smtClean="0"/>
              <a:t>Sevalemer</a:t>
            </a:r>
            <a:r>
              <a:rPr lang="tr-TR" sz="2200" dirty="0" smtClean="0"/>
              <a:t> )</a:t>
            </a:r>
          </a:p>
          <a:p>
            <a:pPr eaLnBrk="1" hangingPunct="1"/>
            <a:r>
              <a:rPr lang="tr-TR" sz="2200" dirty="0" err="1" smtClean="0"/>
              <a:t>Bemiks</a:t>
            </a:r>
            <a:endParaRPr lang="tr-TR" sz="2200" dirty="0" smtClean="0"/>
          </a:p>
          <a:p>
            <a:pPr eaLnBrk="1" hangingPunct="1"/>
            <a:r>
              <a:rPr lang="tr-TR" sz="2200" dirty="0" smtClean="0"/>
              <a:t>D</a:t>
            </a:r>
            <a:r>
              <a:rPr lang="tr-TR" sz="2200" dirty="0" smtClean="0">
                <a:latin typeface="Arial" charset="0"/>
              </a:rPr>
              <a:t> </a:t>
            </a:r>
            <a:r>
              <a:rPr lang="tr-TR" sz="2200" dirty="0" err="1" smtClean="0"/>
              <a:t>vit</a:t>
            </a:r>
            <a:r>
              <a:rPr lang="tr-TR" sz="2200" dirty="0" smtClean="0"/>
              <a:t> preparatları (oral ve IV)</a:t>
            </a:r>
          </a:p>
          <a:p>
            <a:pPr eaLnBrk="1" hangingPunct="1"/>
            <a:r>
              <a:rPr lang="tr-TR" sz="2200" dirty="0" err="1" smtClean="0"/>
              <a:t>Esansiyel</a:t>
            </a:r>
            <a:r>
              <a:rPr lang="tr-TR" sz="2200" dirty="0" smtClean="0"/>
              <a:t> aminoasit</a:t>
            </a:r>
          </a:p>
          <a:p>
            <a:pPr eaLnBrk="1" hangingPunct="1">
              <a:buFont typeface="Wingdings" pitchFamily="2" charset="2"/>
              <a:buNone/>
            </a:pPr>
            <a:endParaRPr lang="tr-TR" sz="2200"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emodiyaliz01\Desktop\ilaç hazırlama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548680"/>
            <a:ext cx="5256584" cy="590465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Yuvarlatılmış Dikdörtgen 3"/>
          <p:cNvSpPr/>
          <p:nvPr/>
        </p:nvSpPr>
        <p:spPr>
          <a:xfrm>
            <a:off x="683568" y="2132856"/>
            <a:ext cx="2520280" cy="19442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t>İlaçlar hasta yakınından imza karşılığı teslim alınır.</a:t>
            </a:r>
            <a:endParaRPr lang="tr-TR" b="1" dirty="0"/>
          </a:p>
        </p:txBody>
      </p:sp>
    </p:spTree>
    <p:extLst>
      <p:ext uri="{BB962C8B-B14F-4D97-AF65-F5344CB8AC3E}">
        <p14:creationId xmlns:p14="http://schemas.microsoft.com/office/powerpoint/2010/main" val="25422065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hemodiyaliz01\Desktop\ilaç hazırlama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332656"/>
            <a:ext cx="5249392" cy="61926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Yuvarlatılmış Dikdörtgen 3"/>
          <p:cNvSpPr/>
          <p:nvPr/>
        </p:nvSpPr>
        <p:spPr>
          <a:xfrm>
            <a:off x="683568" y="2132856"/>
            <a:ext cx="2664296" cy="21602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t>Son kullanım tarihleri   ve hasta yakını imzası ile kayıt altına alınır.</a:t>
            </a:r>
            <a:endParaRPr lang="tr-TR" b="1" dirty="0"/>
          </a:p>
        </p:txBody>
      </p:sp>
    </p:spTree>
    <p:extLst>
      <p:ext uri="{BB962C8B-B14F-4D97-AF65-F5344CB8AC3E}">
        <p14:creationId xmlns:p14="http://schemas.microsoft.com/office/powerpoint/2010/main" val="42121343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hemodiyaliz01\Desktop\ilaç hazırlama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904" y="332656"/>
            <a:ext cx="5040560" cy="61926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Yuvarlatılmış Dikdörtgen 1"/>
          <p:cNvSpPr/>
          <p:nvPr/>
        </p:nvSpPr>
        <p:spPr>
          <a:xfrm>
            <a:off x="971600" y="2204864"/>
            <a:ext cx="2592288" cy="20882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t>Sağlık profesyoneli tarafından hasta çekmecesine yerleştirilir.</a:t>
            </a:r>
            <a:endParaRPr lang="tr-TR" b="1" dirty="0"/>
          </a:p>
        </p:txBody>
      </p:sp>
    </p:spTree>
    <p:extLst>
      <p:ext uri="{BB962C8B-B14F-4D97-AF65-F5344CB8AC3E}">
        <p14:creationId xmlns:p14="http://schemas.microsoft.com/office/powerpoint/2010/main" val="421977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68312" y="1052513"/>
            <a:ext cx="7704087" cy="4873625"/>
          </a:xfrm>
        </p:spPr>
        <p:txBody>
          <a:bodyPr>
            <a:normAutofit/>
          </a:bodyPr>
          <a:lstStyle/>
          <a:p>
            <a:pPr marL="274320" indent="-274320" eaLnBrk="1" fontAlgn="auto" hangingPunct="1">
              <a:spcAft>
                <a:spcPts val="0"/>
              </a:spcAft>
              <a:buFont typeface="Wingdings"/>
              <a:buChar char=""/>
              <a:defRPr/>
            </a:pPr>
            <a:r>
              <a:rPr lang="tr-TR" dirty="0" err="1"/>
              <a:t>Eritropoetin</a:t>
            </a:r>
            <a:r>
              <a:rPr lang="tr-TR" dirty="0"/>
              <a:t> nedir</a:t>
            </a:r>
            <a:r>
              <a:rPr lang="tr-TR" dirty="0" smtClean="0"/>
              <a:t>?</a:t>
            </a:r>
            <a:endParaRPr lang="tr-TR" dirty="0"/>
          </a:p>
          <a:p>
            <a:pPr marL="274320" indent="-274320" eaLnBrk="1" fontAlgn="auto" hangingPunct="1">
              <a:spcAft>
                <a:spcPts val="0"/>
              </a:spcAft>
              <a:buFont typeface="Wingdings"/>
              <a:buChar char=""/>
              <a:defRPr/>
            </a:pPr>
            <a:r>
              <a:rPr lang="tr-TR" dirty="0" err="1" smtClean="0"/>
              <a:t>Eritropoetin</a:t>
            </a:r>
            <a:r>
              <a:rPr lang="tr-TR" dirty="0"/>
              <a:t>, ~ 39000 </a:t>
            </a:r>
            <a:r>
              <a:rPr lang="tr-TR" dirty="0" err="1"/>
              <a:t>Dalton</a:t>
            </a:r>
            <a:r>
              <a:rPr lang="tr-TR" dirty="0"/>
              <a:t> molekül ağırlığında, </a:t>
            </a:r>
            <a:r>
              <a:rPr lang="tr-TR" dirty="0" err="1" smtClean="0"/>
              <a:t>glikoprotein</a:t>
            </a:r>
            <a:r>
              <a:rPr lang="tr-TR" dirty="0" smtClean="0"/>
              <a:t> </a:t>
            </a:r>
            <a:r>
              <a:rPr lang="tr-TR" dirty="0"/>
              <a:t>yapısında bir hormondur. </a:t>
            </a:r>
          </a:p>
          <a:p>
            <a:pPr marL="274320" indent="-274320" eaLnBrk="1" fontAlgn="auto" hangingPunct="1">
              <a:spcAft>
                <a:spcPts val="0"/>
              </a:spcAft>
              <a:buFont typeface="Wingdings"/>
              <a:buChar char=""/>
              <a:defRPr/>
            </a:pPr>
            <a:r>
              <a:rPr lang="tr-TR" dirty="0" err="1" smtClean="0"/>
              <a:t>Fetal</a:t>
            </a:r>
            <a:r>
              <a:rPr lang="tr-TR" dirty="0" smtClean="0"/>
              <a:t> </a:t>
            </a:r>
            <a:r>
              <a:rPr lang="tr-TR" dirty="0"/>
              <a:t>hayatta en önemli yapım yeri karaciğerdir, doğumdan sonra ise % 90 oranında böbreklerde </a:t>
            </a:r>
            <a:r>
              <a:rPr lang="tr-TR" dirty="0" err="1"/>
              <a:t>peritubuler</a:t>
            </a:r>
            <a:r>
              <a:rPr lang="tr-TR" dirty="0"/>
              <a:t> </a:t>
            </a:r>
            <a:r>
              <a:rPr lang="tr-TR" dirty="0" err="1"/>
              <a:t>kapiller</a:t>
            </a:r>
            <a:r>
              <a:rPr lang="tr-TR" dirty="0"/>
              <a:t> yataktaki </a:t>
            </a:r>
            <a:r>
              <a:rPr lang="tr-TR" dirty="0" err="1"/>
              <a:t>interstisyel</a:t>
            </a:r>
            <a:r>
              <a:rPr lang="tr-TR" dirty="0"/>
              <a:t> hücreler tarafından yapılmaktadır.</a:t>
            </a:r>
          </a:p>
          <a:p>
            <a:pPr marL="274320" indent="-274320" eaLnBrk="1" fontAlgn="auto" hangingPunct="1">
              <a:spcAft>
                <a:spcPts val="0"/>
              </a:spcAft>
              <a:buFont typeface="Wingdings"/>
              <a:buChar char=""/>
              <a:defRPr/>
            </a:pPr>
            <a:r>
              <a:rPr lang="tr-TR" dirty="0" smtClean="0"/>
              <a:t>Dokuların </a:t>
            </a:r>
            <a:r>
              <a:rPr lang="tr-TR" dirty="0"/>
              <a:t>oksijen ihtiyacı EPO üretimini kontrol etmektedir.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4653136"/>
            <a:ext cx="3962400" cy="2028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eaLnBrk="1" fontAlgn="auto" hangingPunct="1">
              <a:spcAft>
                <a:spcPts val="0"/>
              </a:spcAft>
              <a:defRPr/>
            </a:pPr>
            <a:r>
              <a:rPr lang="tr-TR" dirty="0" smtClean="0"/>
              <a:t>ERİTROPOETİNİN KİMYASAL YAPISI</a:t>
            </a:r>
            <a:endParaRPr lang="tr-TR" dirty="0"/>
          </a:p>
        </p:txBody>
      </p:sp>
      <p:sp>
        <p:nvSpPr>
          <p:cNvPr id="43010" name="İçerik Yer Tutucusu 2"/>
          <p:cNvSpPr>
            <a:spLocks noGrp="1"/>
          </p:cNvSpPr>
          <p:nvPr>
            <p:ph sz="quarter" idx="1"/>
          </p:nvPr>
        </p:nvSpPr>
        <p:spPr/>
        <p:txBody>
          <a:bodyPr/>
          <a:lstStyle/>
          <a:p>
            <a:pPr eaLnBrk="1" hangingPunct="1"/>
            <a:r>
              <a:rPr lang="tr-TR" smtClean="0"/>
              <a:t>% 69 Protein</a:t>
            </a:r>
          </a:p>
          <a:p>
            <a:pPr eaLnBrk="1" hangingPunct="1"/>
            <a:r>
              <a:rPr lang="tr-TR" smtClean="0"/>
              <a:t>% 31 Karbonhidrat ( % 13,7 heksoz,% 9,4heksaminaz , % 7,9 sialik asitten oluşur)</a:t>
            </a:r>
          </a:p>
          <a:p>
            <a:pPr eaLnBrk="1" hangingPunct="1"/>
            <a:r>
              <a:rPr lang="tr-TR" smtClean="0"/>
              <a:t>EPO ısıya ve aside dayanıklıdır.</a:t>
            </a:r>
          </a:p>
          <a:p>
            <a:pPr eaLnBrk="1" hangingPunct="1"/>
            <a:r>
              <a:rPr lang="tr-TR" smtClean="0"/>
              <a:t>Aktivitesi için sialik asid gereklidir</a:t>
            </a:r>
          </a:p>
          <a:p>
            <a:pPr eaLnBrk="1" hangingPunct="1"/>
            <a:r>
              <a:rPr lang="tr-TR" smtClean="0"/>
              <a:t>Sialik asidin molekülden ayrılması ile aktivitesi yok olur</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400" dirty="0">
                <a:solidFill>
                  <a:schemeClr val="tx1"/>
                </a:solidFill>
                <a:latin typeface="+mn-lt"/>
                <a:ea typeface="+mn-ea"/>
                <a:cs typeface="+mn-cs"/>
              </a:rPr>
              <a:t>Kullanım şekli</a:t>
            </a:r>
          </a:p>
        </p:txBody>
      </p:sp>
      <p:sp>
        <p:nvSpPr>
          <p:cNvPr id="3" name="İçerik Yer Tutucusu 2"/>
          <p:cNvSpPr>
            <a:spLocks noGrp="1"/>
          </p:cNvSpPr>
          <p:nvPr>
            <p:ph sz="quarter" idx="1"/>
          </p:nvPr>
        </p:nvSpPr>
        <p:spPr/>
        <p:txBody>
          <a:bodyPr>
            <a:normAutofit/>
          </a:bodyPr>
          <a:lstStyle/>
          <a:p>
            <a:r>
              <a:rPr lang="tr-TR" dirty="0" err="1"/>
              <a:t>Epo</a:t>
            </a:r>
            <a:r>
              <a:rPr lang="tr-TR" dirty="0"/>
              <a:t> </a:t>
            </a:r>
            <a:r>
              <a:rPr lang="tr-TR" dirty="0" err="1"/>
              <a:t>intravenöz</a:t>
            </a:r>
            <a:r>
              <a:rPr lang="tr-TR" dirty="0"/>
              <a:t> (I.V), </a:t>
            </a:r>
            <a:endParaRPr lang="tr-TR" dirty="0" smtClean="0"/>
          </a:p>
          <a:p>
            <a:r>
              <a:rPr lang="tr-TR" dirty="0" err="1" smtClean="0"/>
              <a:t>subkutan</a:t>
            </a:r>
            <a:r>
              <a:rPr lang="tr-TR" dirty="0" smtClean="0"/>
              <a:t> </a:t>
            </a:r>
            <a:r>
              <a:rPr lang="tr-TR" dirty="0"/>
              <a:t>(S.C</a:t>
            </a:r>
            <a:r>
              <a:rPr lang="tr-TR" dirty="0" smtClean="0"/>
              <a:t>),</a:t>
            </a:r>
          </a:p>
          <a:p>
            <a:r>
              <a:rPr lang="tr-TR" dirty="0" err="1" smtClean="0"/>
              <a:t>İntraperitoneal</a:t>
            </a:r>
            <a:r>
              <a:rPr lang="tr-TR" dirty="0" smtClean="0"/>
              <a:t> </a:t>
            </a:r>
            <a:r>
              <a:rPr lang="tr-TR" dirty="0"/>
              <a:t>(I.P</a:t>
            </a:r>
            <a:r>
              <a:rPr lang="tr-TR" dirty="0" smtClean="0"/>
              <a:t>)  </a:t>
            </a:r>
            <a:r>
              <a:rPr lang="tr-TR" dirty="0"/>
              <a:t>ve </a:t>
            </a:r>
            <a:endParaRPr lang="tr-TR" dirty="0" smtClean="0"/>
          </a:p>
          <a:p>
            <a:r>
              <a:rPr lang="tr-TR" dirty="0" err="1" smtClean="0"/>
              <a:t>intradermal</a:t>
            </a:r>
            <a:r>
              <a:rPr lang="tr-TR" dirty="0" smtClean="0"/>
              <a:t> </a:t>
            </a:r>
            <a:r>
              <a:rPr lang="tr-TR" dirty="0"/>
              <a:t>(I.D) olarak </a:t>
            </a:r>
            <a:r>
              <a:rPr lang="tr-TR" dirty="0" smtClean="0"/>
              <a:t>kullanılmıştır. </a:t>
            </a:r>
          </a:p>
          <a:p>
            <a:pPr>
              <a:buFont typeface="Wingdings" pitchFamily="2" charset="2"/>
              <a:buChar char="v"/>
            </a:pPr>
            <a:r>
              <a:rPr lang="tr-TR" dirty="0" err="1" smtClean="0"/>
              <a:t>Epo</a:t>
            </a:r>
            <a:r>
              <a:rPr lang="tr-TR" dirty="0" smtClean="0"/>
              <a:t> </a:t>
            </a:r>
            <a:r>
              <a:rPr lang="tr-TR" b="1" dirty="0"/>
              <a:t>I.V olarak verildiğinde </a:t>
            </a:r>
            <a:r>
              <a:rPr lang="tr-TR" dirty="0"/>
              <a:t>plazmada yaklaşık 15 </a:t>
            </a:r>
            <a:r>
              <a:rPr lang="tr-TR" dirty="0" err="1"/>
              <a:t>dk.da</a:t>
            </a:r>
            <a:r>
              <a:rPr lang="tr-TR" dirty="0"/>
              <a:t> pik yapar, yarı ömrü 8 </a:t>
            </a:r>
            <a:r>
              <a:rPr lang="tr-TR" dirty="0" err="1" smtClean="0"/>
              <a:t>saattir.Yaklaşık</a:t>
            </a:r>
            <a:r>
              <a:rPr lang="tr-TR" dirty="0" smtClean="0"/>
              <a:t> </a:t>
            </a:r>
            <a:r>
              <a:rPr lang="tr-TR" dirty="0"/>
              <a:t>24 saatte </a:t>
            </a:r>
            <a:r>
              <a:rPr lang="tr-TR" dirty="0" err="1"/>
              <a:t>basal</a:t>
            </a:r>
            <a:r>
              <a:rPr lang="tr-TR" dirty="0"/>
              <a:t> değere ulaşır. </a:t>
            </a:r>
          </a:p>
          <a:p>
            <a:pPr>
              <a:buFont typeface="Wingdings" pitchFamily="2" charset="2"/>
              <a:buChar char="v"/>
            </a:pPr>
            <a:r>
              <a:rPr lang="tr-TR" dirty="0" smtClean="0"/>
              <a:t>S.C </a:t>
            </a:r>
            <a:r>
              <a:rPr lang="tr-TR" dirty="0"/>
              <a:t>olarak verildiğinde ise plazmada yaklaşık 2. saatte belirir, pik düzeye 18. saatte ulaşır. Yarı ömrü 24-30 saat arasında değişmektedir.</a:t>
            </a:r>
          </a:p>
        </p:txBody>
      </p:sp>
      <p:sp>
        <p:nvSpPr>
          <p:cNvPr id="4" name="Dikdörtgen 3"/>
          <p:cNvSpPr/>
          <p:nvPr/>
        </p:nvSpPr>
        <p:spPr>
          <a:xfrm>
            <a:off x="4932040" y="6453336"/>
            <a:ext cx="3798168" cy="253916"/>
          </a:xfrm>
          <a:prstGeom prst="rect">
            <a:avLst/>
          </a:prstGeom>
        </p:spPr>
        <p:txBody>
          <a:bodyPr wrap="square">
            <a:spAutoFit/>
          </a:bodyPr>
          <a:lstStyle/>
          <a:p>
            <a:r>
              <a:rPr lang="tr-TR" sz="1050" dirty="0"/>
              <a:t>https://turkjnephrol.org/Content/files/sayilar/404/121-128.pdf</a:t>
            </a:r>
          </a:p>
        </p:txBody>
      </p:sp>
    </p:spTree>
    <p:extLst>
      <p:ext uri="{BB962C8B-B14F-4D97-AF65-F5344CB8AC3E}">
        <p14:creationId xmlns:p14="http://schemas.microsoft.com/office/powerpoint/2010/main" val="5596242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88640"/>
            <a:ext cx="7467600" cy="634082"/>
          </a:xfrm>
        </p:spPr>
        <p:txBody>
          <a:bodyPr>
            <a:normAutofit/>
          </a:bodyPr>
          <a:lstStyle/>
          <a:p>
            <a:r>
              <a:rPr lang="tr-TR" dirty="0" smtClean="0"/>
              <a:t>Ünitemizde kullanım prosedürü</a:t>
            </a:r>
            <a:endParaRPr lang="tr-TR" dirty="0"/>
          </a:p>
        </p:txBody>
      </p:sp>
      <p:sp>
        <p:nvSpPr>
          <p:cNvPr id="3" name="İçerik Yer Tutucusu 2"/>
          <p:cNvSpPr>
            <a:spLocks noGrp="1"/>
          </p:cNvSpPr>
          <p:nvPr>
            <p:ph sz="quarter" idx="1"/>
          </p:nvPr>
        </p:nvSpPr>
        <p:spPr>
          <a:xfrm>
            <a:off x="161764" y="836712"/>
            <a:ext cx="8820472" cy="3156956"/>
          </a:xfrm>
        </p:spPr>
        <p:txBody>
          <a:bodyPr>
            <a:normAutofit/>
          </a:bodyPr>
          <a:lstStyle/>
          <a:p>
            <a:r>
              <a:rPr lang="tr-TR" dirty="0" smtClean="0"/>
              <a:t>Hemodiyaliz tedavisi biten hastanın verilen </a:t>
            </a:r>
            <a:r>
              <a:rPr lang="tr-TR" dirty="0" err="1" smtClean="0"/>
              <a:t>orderine</a:t>
            </a:r>
            <a:r>
              <a:rPr lang="tr-TR" dirty="0" smtClean="0"/>
              <a:t> göre;</a:t>
            </a:r>
          </a:p>
          <a:p>
            <a:r>
              <a:rPr lang="tr-TR" dirty="0" smtClean="0"/>
              <a:t>Uf ve süre tamamlandıktan sonra</a:t>
            </a:r>
          </a:p>
          <a:p>
            <a:r>
              <a:rPr lang="tr-TR" dirty="0" smtClean="0"/>
              <a:t>Uf ve </a:t>
            </a:r>
            <a:r>
              <a:rPr lang="tr-TR" dirty="0" err="1" smtClean="0"/>
              <a:t>flow</a:t>
            </a:r>
            <a:r>
              <a:rPr lang="tr-TR" dirty="0" smtClean="0"/>
              <a:t> kapalı konumda değilse kapatılır.</a:t>
            </a:r>
          </a:p>
          <a:p>
            <a:pPr marL="0" indent="0">
              <a:buNone/>
            </a:pPr>
            <a:r>
              <a:rPr lang="tr-TR" dirty="0" smtClean="0"/>
              <a:t>( atılım olmasın diye)</a:t>
            </a:r>
          </a:p>
          <a:p>
            <a:pPr marL="0" indent="0">
              <a:buNone/>
            </a:pPr>
            <a:r>
              <a:rPr lang="tr-TR" dirty="0" smtClean="0"/>
              <a:t>( makine farklılıklarını göz önünde </a:t>
            </a:r>
            <a:r>
              <a:rPr lang="tr-TR" dirty="0" err="1" smtClean="0"/>
              <a:t>bulundıurmak</a:t>
            </a:r>
            <a:r>
              <a:rPr lang="tr-TR" dirty="0" smtClean="0"/>
              <a:t> gerekir.)</a:t>
            </a:r>
            <a:endParaRPr lang="tr-TR" dirty="0"/>
          </a:p>
        </p:txBody>
      </p:sp>
      <p:pic>
        <p:nvPicPr>
          <p:cNvPr id="1026" name="Picture 2" descr="C:\Users\hemodiyaliz01\Desktop\epo uygulama prosedürü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140968"/>
            <a:ext cx="2925217" cy="337492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hemodiyaliz01\Desktop\epo uygulama prosedürü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3140968"/>
            <a:ext cx="2664296" cy="33749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hemodiyaliz01\Desktop\epo uygulama prosedürü 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3140969"/>
            <a:ext cx="2525912" cy="3419872"/>
          </a:xfrm>
          <a:prstGeom prst="rect">
            <a:avLst/>
          </a:prstGeom>
          <a:noFill/>
          <a:extLst>
            <a:ext uri="{909E8E84-426E-40DD-AFC4-6F175D3DCCD1}">
              <a14:hiddenFill xmlns:a14="http://schemas.microsoft.com/office/drawing/2010/main">
                <a:solidFill>
                  <a:srgbClr val="FFFFFF"/>
                </a:solidFill>
              </a14:hiddenFill>
            </a:ext>
          </a:extLst>
        </p:spPr>
      </p:pic>
      <p:sp>
        <p:nvSpPr>
          <p:cNvPr id="4" name="Yuvarlatılmış Dikdörtgen 3"/>
          <p:cNvSpPr/>
          <p:nvPr/>
        </p:nvSpPr>
        <p:spPr>
          <a:xfrm>
            <a:off x="323528" y="3645024"/>
            <a:ext cx="1462608" cy="28083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itchFamily="2" charset="2"/>
              <a:buChar char="ü"/>
            </a:pPr>
            <a:r>
              <a:rPr lang="tr-TR" dirty="0" smtClean="0"/>
              <a:t>Arter iğnesi çekilir,</a:t>
            </a:r>
            <a:endParaRPr lang="tr-TR" dirty="0"/>
          </a:p>
          <a:p>
            <a:pPr marL="285750" indent="-285750" algn="ctr">
              <a:buFont typeface="Wingdings" pitchFamily="2" charset="2"/>
              <a:buChar char="ü"/>
            </a:pPr>
            <a:endParaRPr lang="tr-TR" dirty="0" smtClean="0"/>
          </a:p>
        </p:txBody>
      </p:sp>
      <p:sp>
        <p:nvSpPr>
          <p:cNvPr id="5" name="Yuvarlatılmış Dikdörtgen 4"/>
          <p:cNvSpPr/>
          <p:nvPr/>
        </p:nvSpPr>
        <p:spPr>
          <a:xfrm>
            <a:off x="3347864" y="3573016"/>
            <a:ext cx="1224136" cy="27988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itchFamily="2" charset="2"/>
              <a:buChar char="ü"/>
            </a:pPr>
            <a:r>
              <a:rPr lang="tr-TR" dirty="0" err="1" smtClean="0"/>
              <a:t>Ven</a:t>
            </a:r>
            <a:r>
              <a:rPr lang="tr-TR" dirty="0" smtClean="0"/>
              <a:t> portu silinir,</a:t>
            </a:r>
            <a:endParaRPr lang="tr-TR" dirty="0"/>
          </a:p>
        </p:txBody>
      </p:sp>
      <p:sp>
        <p:nvSpPr>
          <p:cNvPr id="6" name="Yuvarlatılmış Dikdörtgen 5"/>
          <p:cNvSpPr/>
          <p:nvPr/>
        </p:nvSpPr>
        <p:spPr>
          <a:xfrm>
            <a:off x="6222826" y="3284984"/>
            <a:ext cx="1949574" cy="17641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itchFamily="2" charset="2"/>
              <a:buChar char="ü"/>
            </a:pPr>
            <a:r>
              <a:rPr lang="tr-TR" dirty="0" smtClean="0"/>
              <a:t>Çıkış işlemi başlatılan hastanın </a:t>
            </a:r>
            <a:r>
              <a:rPr lang="tr-TR" dirty="0" err="1" smtClean="0"/>
              <a:t>eposu</a:t>
            </a:r>
            <a:r>
              <a:rPr lang="tr-TR" dirty="0" smtClean="0"/>
              <a:t> </a:t>
            </a:r>
            <a:r>
              <a:rPr lang="tr-TR" dirty="0" err="1" smtClean="0"/>
              <a:t>ven</a:t>
            </a:r>
            <a:r>
              <a:rPr lang="tr-TR" dirty="0" smtClean="0"/>
              <a:t> portundan yapılır.</a:t>
            </a:r>
            <a:endParaRPr lang="tr-TR" dirty="0"/>
          </a:p>
        </p:txBody>
      </p:sp>
    </p:spTree>
    <p:extLst>
      <p:ext uri="{BB962C8B-B14F-4D97-AF65-F5344CB8AC3E}">
        <p14:creationId xmlns:p14="http://schemas.microsoft.com/office/powerpoint/2010/main" val="33409724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755576" y="476672"/>
            <a:ext cx="3853006" cy="93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555" y="1268760"/>
            <a:ext cx="3992563" cy="426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8118" y="1124744"/>
            <a:ext cx="4102354"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2039" y="5373216"/>
            <a:ext cx="3672409" cy="108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21434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620688"/>
            <a:ext cx="4968552" cy="440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251520" y="5301208"/>
            <a:ext cx="8280920" cy="369332"/>
          </a:xfrm>
          <a:prstGeom prst="rect">
            <a:avLst/>
          </a:prstGeom>
        </p:spPr>
        <p:txBody>
          <a:bodyPr wrap="square">
            <a:spAutoFit/>
          </a:bodyPr>
          <a:lstStyle/>
          <a:p>
            <a:pPr algn="just" defTabSz="914144">
              <a:tabLst>
                <a:tab pos="580864" algn="l"/>
                <a:tab pos="1163311" algn="l"/>
                <a:tab pos="1744175" algn="l"/>
                <a:tab pos="2326622" algn="l"/>
                <a:tab pos="2907486" algn="l"/>
                <a:tab pos="3488350" algn="l"/>
                <a:tab pos="4070797" algn="l"/>
                <a:tab pos="4651661" algn="l"/>
                <a:tab pos="5234108" algn="l"/>
                <a:tab pos="5814972" algn="l"/>
                <a:tab pos="6395832" algn="l"/>
                <a:tab pos="6978283" algn="l"/>
                <a:tab pos="7559147" algn="l"/>
                <a:tab pos="8141594" algn="l"/>
                <a:tab pos="8722458" algn="l"/>
                <a:tab pos="9303318" algn="l"/>
              </a:tabLst>
              <a:defRPr/>
            </a:pPr>
            <a:r>
              <a:rPr lang="tr-TR" dirty="0">
                <a:cs typeface="Times New Roman" pitchFamily="18" charset="0"/>
                <a:hlinkClick r:id="rId3"/>
              </a:rPr>
              <a:t>http://www.tdhd.org/pdf/insulin_GLP_1_kullananlar_icin_enjeksiyon_rehberi.pdf</a:t>
            </a:r>
            <a:endParaRPr lang="tr-TR" dirty="0">
              <a:cs typeface="Times New Roman" pitchFamily="18" charset="0"/>
            </a:endParaRPr>
          </a:p>
        </p:txBody>
      </p:sp>
      <p:sp>
        <p:nvSpPr>
          <p:cNvPr id="5" name="Yuvarlatılmış Dikdörtgen 4"/>
          <p:cNvSpPr/>
          <p:nvPr/>
        </p:nvSpPr>
        <p:spPr>
          <a:xfrm>
            <a:off x="1187624" y="5805264"/>
            <a:ext cx="6336704"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TERCİHİMİZ SC UYGULAMA İSE ROTASYON VE TEKNİK ÖNEMLİ!!!</a:t>
            </a:r>
            <a:endParaRPr lang="tr-TR" dirty="0"/>
          </a:p>
        </p:txBody>
      </p:sp>
      <p:sp>
        <p:nvSpPr>
          <p:cNvPr id="7" name="Sol Ok 6"/>
          <p:cNvSpPr/>
          <p:nvPr/>
        </p:nvSpPr>
        <p:spPr>
          <a:xfrm>
            <a:off x="6395103" y="3753036"/>
            <a:ext cx="2448272" cy="1080120"/>
          </a:xfrm>
          <a:prstGeom prst="leftArrow">
            <a:avLst/>
          </a:prstGeom>
          <a:solidFill>
            <a:schemeClr val="accent1">
              <a:alpha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dirty="0">
                <a:solidFill>
                  <a:schemeClr val="tx1"/>
                </a:solidFill>
              </a:rPr>
              <a:t>İĞNE UCU MM ÖNEMLİ</a:t>
            </a:r>
          </a:p>
        </p:txBody>
      </p:sp>
    </p:spTree>
    <p:extLst>
      <p:ext uri="{BB962C8B-B14F-4D97-AF65-F5344CB8AC3E}">
        <p14:creationId xmlns:p14="http://schemas.microsoft.com/office/powerpoint/2010/main" val="1310458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İçerik Yer Tutucusu 2"/>
          <p:cNvSpPr>
            <a:spLocks noGrp="1"/>
          </p:cNvSpPr>
          <p:nvPr>
            <p:ph sz="quarter" idx="1"/>
          </p:nvPr>
        </p:nvSpPr>
        <p:spPr/>
        <p:txBody>
          <a:bodyPr>
            <a:normAutofit/>
          </a:bodyPr>
          <a:lstStyle/>
          <a:p>
            <a:pPr eaLnBrk="1" hangingPunct="1"/>
            <a:r>
              <a:rPr lang="tr-TR" smtClean="0"/>
              <a:t>ESA Tedavisine başlamadan</a:t>
            </a:r>
          </a:p>
          <a:p>
            <a:pPr eaLnBrk="1" hangingPunct="1"/>
            <a:r>
              <a:rPr lang="tr-TR" smtClean="0"/>
              <a:t>Demir göstergeleri</a:t>
            </a:r>
          </a:p>
          <a:p>
            <a:pPr eaLnBrk="1" hangingPunct="1"/>
            <a:r>
              <a:rPr lang="tr-TR" smtClean="0"/>
              <a:t>Vit B12 ve Folik asit düzeyleri</a:t>
            </a:r>
          </a:p>
          <a:p>
            <a:pPr eaLnBrk="1" hangingPunct="1"/>
            <a:r>
              <a:rPr lang="tr-TR" smtClean="0"/>
              <a:t>H</a:t>
            </a:r>
            <a:r>
              <a:rPr lang="tr-TR" smtClean="0">
                <a:latin typeface="Arial" charset="0"/>
              </a:rPr>
              <a:t>İPER</a:t>
            </a:r>
            <a:r>
              <a:rPr lang="tr-TR" smtClean="0"/>
              <a:t>PTH kontrol altına alınmalı</a:t>
            </a:r>
          </a:p>
          <a:p>
            <a:pPr eaLnBrk="1" hangingPunct="1"/>
            <a:r>
              <a:rPr lang="tr-TR" smtClean="0"/>
              <a:t>Al birikimi ve/veya ciddi sistemik inflamasyon</a:t>
            </a:r>
          </a:p>
          <a:p>
            <a:pPr eaLnBrk="1" hangingPunct="1">
              <a:buFont typeface="Wingdings" pitchFamily="2" charset="2"/>
              <a:buNone/>
            </a:pPr>
            <a:r>
              <a:rPr lang="tr-TR" smtClean="0"/>
              <a:t>    varlığı ekarte edilmeli</a:t>
            </a:r>
          </a:p>
          <a:p>
            <a:pPr eaLnBrk="1" hangingPunct="1"/>
            <a:r>
              <a:rPr lang="tr-TR" smtClean="0"/>
              <a:t>Kan basıncı düzeyi tercihan &lt;160/100mmHg</a:t>
            </a:r>
          </a:p>
          <a:p>
            <a:pPr eaLnBrk="1" hangingPunct="1">
              <a:buFont typeface="Wingdings" pitchFamily="2" charset="2"/>
              <a:buNone/>
            </a:pPr>
            <a:r>
              <a:rPr lang="tr-TR" smtClean="0"/>
              <a:t>   olmalı</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188640"/>
            <a:ext cx="2962275"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2437" y="1302849"/>
            <a:ext cx="7564120" cy="4644861"/>
          </a:xfrm>
          <a:prstGeom prst="rect">
            <a:avLst/>
          </a:prstGeom>
        </p:spPr>
        <p:txBody>
          <a:bodyPr vert="horz" wrap="square" lIns="0" tIns="12700" rIns="0" bIns="0" rtlCol="0">
            <a:spAutoFit/>
          </a:bodyPr>
          <a:lstStyle/>
          <a:p>
            <a:pPr marL="285115" marR="591820" indent="-273050">
              <a:lnSpc>
                <a:spcPct val="150000"/>
              </a:lnSpc>
              <a:spcBef>
                <a:spcPts val="100"/>
              </a:spcBef>
              <a:buClr>
                <a:srgbClr val="FD8537"/>
              </a:buClr>
              <a:buSzPct val="68181"/>
              <a:buFont typeface="Wingdings"/>
              <a:buChar char=""/>
              <a:tabLst>
                <a:tab pos="285750" algn="l"/>
              </a:tabLst>
            </a:pPr>
            <a:r>
              <a:rPr sz="2200" spc="-5" dirty="0">
                <a:latin typeface="Arial"/>
                <a:cs typeface="Arial"/>
              </a:rPr>
              <a:t>İlacın düzenli </a:t>
            </a:r>
            <a:r>
              <a:rPr sz="2200" spc="-10" dirty="0">
                <a:latin typeface="Arial"/>
                <a:cs typeface="Arial"/>
              </a:rPr>
              <a:t>ve uygun </a:t>
            </a:r>
            <a:r>
              <a:rPr sz="2200" spc="-5" dirty="0">
                <a:latin typeface="Arial"/>
                <a:cs typeface="Arial"/>
              </a:rPr>
              <a:t>şekilde kullanılmasına rağmen  yetersiz yanıt </a:t>
            </a:r>
            <a:r>
              <a:rPr sz="2200" spc="-10" dirty="0">
                <a:latin typeface="Arial"/>
                <a:cs typeface="Arial"/>
              </a:rPr>
              <a:t>alınmasının </a:t>
            </a:r>
            <a:r>
              <a:rPr sz="2200" spc="-5" dirty="0">
                <a:latin typeface="Arial"/>
                <a:cs typeface="Arial"/>
              </a:rPr>
              <a:t>değişik sebepleri</a:t>
            </a:r>
            <a:r>
              <a:rPr sz="2200" spc="135" dirty="0">
                <a:latin typeface="Arial"/>
                <a:cs typeface="Arial"/>
              </a:rPr>
              <a:t> </a:t>
            </a:r>
            <a:r>
              <a:rPr sz="2200" spc="-5" dirty="0">
                <a:latin typeface="Arial"/>
                <a:cs typeface="Arial"/>
              </a:rPr>
              <a:t>bulunur;</a:t>
            </a:r>
            <a:endParaRPr sz="2200" dirty="0">
              <a:latin typeface="Arial"/>
              <a:cs typeface="Arial"/>
            </a:endParaRPr>
          </a:p>
          <a:p>
            <a:pPr marL="1091565" lvl="1" indent="-274955">
              <a:lnSpc>
                <a:spcPct val="100000"/>
              </a:lnSpc>
              <a:spcBef>
                <a:spcPts val="1725"/>
              </a:spcBef>
              <a:buClr>
                <a:srgbClr val="FD8537"/>
              </a:buClr>
              <a:buSzPct val="80000"/>
              <a:buFont typeface="Wingdings"/>
              <a:buChar char=""/>
              <a:tabLst>
                <a:tab pos="1092200" algn="l"/>
              </a:tabLst>
            </a:pPr>
            <a:r>
              <a:rPr sz="2000" spc="-5" dirty="0">
                <a:latin typeface="Arial"/>
                <a:cs typeface="Arial"/>
              </a:rPr>
              <a:t>Demir</a:t>
            </a:r>
            <a:r>
              <a:rPr sz="2000" spc="-20" dirty="0">
                <a:latin typeface="Arial"/>
                <a:cs typeface="Arial"/>
              </a:rPr>
              <a:t> </a:t>
            </a:r>
            <a:r>
              <a:rPr sz="2000" spc="-5" dirty="0">
                <a:latin typeface="Arial"/>
                <a:cs typeface="Arial"/>
              </a:rPr>
              <a:t>eksikliği</a:t>
            </a:r>
            <a:endParaRPr sz="2000" dirty="0">
              <a:latin typeface="Arial"/>
              <a:cs typeface="Arial"/>
            </a:endParaRPr>
          </a:p>
          <a:p>
            <a:pPr marL="1091565" lvl="1" indent="-274955">
              <a:lnSpc>
                <a:spcPct val="100000"/>
              </a:lnSpc>
              <a:spcBef>
                <a:spcPts val="1680"/>
              </a:spcBef>
              <a:buClr>
                <a:srgbClr val="FD8537"/>
              </a:buClr>
              <a:buSzPct val="80000"/>
              <a:buFont typeface="Wingdings"/>
              <a:buChar char=""/>
              <a:tabLst>
                <a:tab pos="1092200" algn="l"/>
              </a:tabLst>
            </a:pPr>
            <a:r>
              <a:rPr sz="2000" spc="-5" dirty="0">
                <a:latin typeface="Arial"/>
                <a:cs typeface="Arial"/>
              </a:rPr>
              <a:t>İltihabik olaylar </a:t>
            </a:r>
            <a:r>
              <a:rPr sz="2000" dirty="0">
                <a:latin typeface="Arial"/>
                <a:cs typeface="Arial"/>
              </a:rPr>
              <a:t>(kateter enfeksiyonu, verem </a:t>
            </a:r>
            <a:r>
              <a:rPr sz="2000" spc="-5" dirty="0">
                <a:latin typeface="Arial"/>
                <a:cs typeface="Arial"/>
              </a:rPr>
              <a:t>hastalığı</a:t>
            </a:r>
            <a:r>
              <a:rPr sz="2000" spc="-130" dirty="0">
                <a:latin typeface="Arial"/>
                <a:cs typeface="Arial"/>
              </a:rPr>
              <a:t> </a:t>
            </a:r>
            <a:r>
              <a:rPr sz="2000" spc="-5" dirty="0">
                <a:latin typeface="Arial"/>
                <a:cs typeface="Arial"/>
              </a:rPr>
              <a:t>gibi)</a:t>
            </a:r>
            <a:endParaRPr sz="2000" dirty="0">
              <a:latin typeface="Arial"/>
              <a:cs typeface="Arial"/>
            </a:endParaRPr>
          </a:p>
          <a:p>
            <a:pPr marL="1091565" lvl="1" indent="-274955">
              <a:lnSpc>
                <a:spcPct val="100000"/>
              </a:lnSpc>
              <a:spcBef>
                <a:spcPts val="1680"/>
              </a:spcBef>
              <a:buClr>
                <a:srgbClr val="FD8537"/>
              </a:buClr>
              <a:buSzPct val="80000"/>
              <a:buFont typeface="Wingdings"/>
              <a:buChar char=""/>
              <a:tabLst>
                <a:tab pos="1092200" algn="l"/>
              </a:tabLst>
            </a:pPr>
            <a:r>
              <a:rPr sz="2000" dirty="0">
                <a:latin typeface="Arial"/>
                <a:cs typeface="Arial"/>
              </a:rPr>
              <a:t>Paratroid </a:t>
            </a:r>
            <a:r>
              <a:rPr sz="2000" spc="-5" dirty="0">
                <a:latin typeface="Arial"/>
                <a:cs typeface="Arial"/>
              </a:rPr>
              <a:t>bezinin </a:t>
            </a:r>
            <a:r>
              <a:rPr sz="2000" dirty="0">
                <a:latin typeface="Arial"/>
                <a:cs typeface="Arial"/>
              </a:rPr>
              <a:t>fazla</a:t>
            </a:r>
            <a:r>
              <a:rPr sz="2000" spc="-60" dirty="0">
                <a:latin typeface="Arial"/>
                <a:cs typeface="Arial"/>
              </a:rPr>
              <a:t> </a:t>
            </a:r>
            <a:r>
              <a:rPr sz="2000" spc="-5" dirty="0">
                <a:latin typeface="Arial"/>
                <a:cs typeface="Arial"/>
              </a:rPr>
              <a:t>çalışması</a:t>
            </a:r>
            <a:endParaRPr sz="2000" dirty="0">
              <a:latin typeface="Arial"/>
              <a:cs typeface="Arial"/>
            </a:endParaRPr>
          </a:p>
          <a:p>
            <a:pPr marL="1091565" marR="127635" lvl="1" indent="-274955">
              <a:lnSpc>
                <a:spcPct val="150000"/>
              </a:lnSpc>
              <a:spcBef>
                <a:spcPts val="484"/>
              </a:spcBef>
              <a:buClr>
                <a:srgbClr val="FD8537"/>
              </a:buClr>
              <a:buSzPct val="80000"/>
              <a:buFont typeface="Wingdings"/>
              <a:buChar char=""/>
              <a:tabLst>
                <a:tab pos="1092200" algn="l"/>
              </a:tabLst>
            </a:pPr>
            <a:r>
              <a:rPr sz="2000" spc="-5" dirty="0">
                <a:latin typeface="Arial"/>
                <a:cs typeface="Arial"/>
              </a:rPr>
              <a:t>Diyaliz </a:t>
            </a:r>
            <a:r>
              <a:rPr sz="2000" dirty="0">
                <a:latin typeface="Arial"/>
                <a:cs typeface="Arial"/>
              </a:rPr>
              <a:t>tedavisinin </a:t>
            </a:r>
            <a:r>
              <a:rPr sz="2000" spc="-5" dirty="0">
                <a:latin typeface="Arial"/>
                <a:cs typeface="Arial"/>
              </a:rPr>
              <a:t>yetersiz olması (diyaliz süresinin veya  sayısının yetersizliği</a:t>
            </a:r>
            <a:r>
              <a:rPr sz="2000" spc="-10" dirty="0">
                <a:latin typeface="Arial"/>
                <a:cs typeface="Arial"/>
              </a:rPr>
              <a:t> </a:t>
            </a:r>
            <a:r>
              <a:rPr sz="2000" spc="-5" dirty="0">
                <a:latin typeface="Arial"/>
                <a:cs typeface="Arial"/>
              </a:rPr>
              <a:t>gibi)</a:t>
            </a:r>
            <a:endParaRPr sz="2000" dirty="0">
              <a:latin typeface="Arial"/>
              <a:cs typeface="Arial"/>
            </a:endParaRPr>
          </a:p>
          <a:p>
            <a:pPr marL="1091565" lvl="1" indent="-274955">
              <a:lnSpc>
                <a:spcPct val="100000"/>
              </a:lnSpc>
              <a:spcBef>
                <a:spcPts val="1680"/>
              </a:spcBef>
              <a:buClr>
                <a:srgbClr val="FD8537"/>
              </a:buClr>
              <a:buSzPct val="80000"/>
              <a:buFont typeface="Wingdings"/>
              <a:buChar char=""/>
              <a:tabLst>
                <a:tab pos="1092200" algn="l"/>
              </a:tabLst>
            </a:pPr>
            <a:r>
              <a:rPr sz="2000" spc="-25" dirty="0">
                <a:latin typeface="Arial"/>
                <a:cs typeface="Arial"/>
              </a:rPr>
              <a:t>Yetersiz</a:t>
            </a:r>
            <a:r>
              <a:rPr sz="2000" spc="-30" dirty="0">
                <a:latin typeface="Arial"/>
                <a:cs typeface="Arial"/>
              </a:rPr>
              <a:t> </a:t>
            </a:r>
            <a:r>
              <a:rPr sz="2000" spc="-5" dirty="0">
                <a:latin typeface="Arial"/>
                <a:cs typeface="Arial"/>
              </a:rPr>
              <a:t>beslenme</a:t>
            </a:r>
            <a:endParaRPr sz="2000" dirty="0">
              <a:latin typeface="Arial"/>
              <a:cs typeface="Arial"/>
            </a:endParaRPr>
          </a:p>
          <a:p>
            <a:pPr marL="1091565" lvl="1" indent="-274955">
              <a:lnSpc>
                <a:spcPct val="100000"/>
              </a:lnSpc>
              <a:spcBef>
                <a:spcPts val="1680"/>
              </a:spcBef>
              <a:buClr>
                <a:srgbClr val="FD8537"/>
              </a:buClr>
              <a:buSzPct val="80000"/>
              <a:buFont typeface="Wingdings"/>
              <a:buChar char=""/>
              <a:tabLst>
                <a:tab pos="1092200" algn="l"/>
              </a:tabLst>
            </a:pPr>
            <a:r>
              <a:rPr sz="2000" spc="-5" dirty="0">
                <a:latin typeface="Arial"/>
                <a:cs typeface="Arial"/>
              </a:rPr>
              <a:t>Kanın vücutta</a:t>
            </a:r>
            <a:r>
              <a:rPr sz="2000" spc="-15" dirty="0">
                <a:latin typeface="Arial"/>
                <a:cs typeface="Arial"/>
              </a:rPr>
              <a:t> </a:t>
            </a:r>
            <a:r>
              <a:rPr sz="2000" spc="-10" dirty="0">
                <a:latin typeface="Arial"/>
                <a:cs typeface="Arial"/>
              </a:rPr>
              <a:t>yıkılması</a:t>
            </a:r>
            <a:endParaRPr sz="2000" dirty="0">
              <a:latin typeface="Arial"/>
              <a:cs typeface="Arial"/>
            </a:endParaRPr>
          </a:p>
        </p:txBody>
      </p:sp>
      <p:sp>
        <p:nvSpPr>
          <p:cNvPr id="3" name="object 3"/>
          <p:cNvSpPr/>
          <p:nvPr/>
        </p:nvSpPr>
        <p:spPr>
          <a:xfrm>
            <a:off x="7781332" y="6453336"/>
            <a:ext cx="945601" cy="68618"/>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31063" y="288035"/>
            <a:ext cx="8665464" cy="1014814"/>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693012" y="438588"/>
            <a:ext cx="7541565" cy="473848"/>
          </a:xfrm>
          <a:prstGeom prst="rect">
            <a:avLst/>
          </a:prstGeom>
        </p:spPr>
        <p:txBody>
          <a:bodyPr vert="horz" wrap="square" lIns="0" tIns="12065" rIns="0" bIns="0" rtlCol="0">
            <a:spAutoFit/>
          </a:bodyPr>
          <a:lstStyle/>
          <a:p>
            <a:pPr marL="12700">
              <a:lnSpc>
                <a:spcPct val="100000"/>
              </a:lnSpc>
              <a:spcBef>
                <a:spcPts val="95"/>
              </a:spcBef>
            </a:pPr>
            <a:r>
              <a:rPr spc="-10" dirty="0">
                <a:solidFill>
                  <a:schemeClr val="bg1"/>
                </a:solidFill>
              </a:rPr>
              <a:t>ANEMİ </a:t>
            </a:r>
            <a:r>
              <a:rPr spc="-30" dirty="0">
                <a:solidFill>
                  <a:schemeClr val="bg1"/>
                </a:solidFill>
              </a:rPr>
              <a:t>TEDAVİSİNE </a:t>
            </a:r>
            <a:r>
              <a:rPr spc="-60" dirty="0">
                <a:solidFill>
                  <a:schemeClr val="bg1"/>
                </a:solidFill>
              </a:rPr>
              <a:t>YANIT</a:t>
            </a:r>
            <a:r>
              <a:rPr spc="-80" dirty="0">
                <a:solidFill>
                  <a:schemeClr val="bg1"/>
                </a:solidFill>
              </a:rPr>
              <a:t> </a:t>
            </a:r>
            <a:r>
              <a:rPr spc="-10" dirty="0">
                <a:solidFill>
                  <a:schemeClr val="bg1"/>
                </a:solidFill>
              </a:rPr>
              <a:t>ALAMAMA</a:t>
            </a:r>
          </a:p>
        </p:txBody>
      </p:sp>
      <p:sp>
        <p:nvSpPr>
          <p:cNvPr id="6" name="object 6"/>
          <p:cNvSpPr/>
          <p:nvPr/>
        </p:nvSpPr>
        <p:spPr>
          <a:xfrm>
            <a:off x="5580112" y="4581128"/>
            <a:ext cx="3146821" cy="1684297"/>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4568912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27584" y="2132856"/>
            <a:ext cx="4405630" cy="2505173"/>
          </a:xfrm>
          <a:prstGeom prst="rect">
            <a:avLst/>
          </a:prstGeom>
        </p:spPr>
        <p:txBody>
          <a:bodyPr vert="horz" wrap="square" lIns="0" tIns="12065" rIns="0" bIns="0" rtlCol="0">
            <a:spAutoFit/>
          </a:bodyPr>
          <a:lstStyle/>
          <a:p>
            <a:pPr marL="12700">
              <a:lnSpc>
                <a:spcPct val="100000"/>
              </a:lnSpc>
              <a:spcBef>
                <a:spcPts val="95"/>
              </a:spcBef>
            </a:pPr>
            <a:r>
              <a:rPr sz="2200" spc="-10" dirty="0">
                <a:latin typeface="Arial"/>
                <a:cs typeface="Arial"/>
              </a:rPr>
              <a:t>Demir</a:t>
            </a:r>
            <a:r>
              <a:rPr sz="2200" spc="20" dirty="0">
                <a:latin typeface="Arial"/>
                <a:cs typeface="Arial"/>
              </a:rPr>
              <a:t> </a:t>
            </a:r>
            <a:r>
              <a:rPr sz="2200" spc="-5" dirty="0">
                <a:latin typeface="Arial"/>
                <a:cs typeface="Arial"/>
              </a:rPr>
              <a:t>parametreleri</a:t>
            </a:r>
            <a:endParaRPr sz="2200" dirty="0">
              <a:latin typeface="Arial"/>
              <a:cs typeface="Arial"/>
            </a:endParaRPr>
          </a:p>
          <a:p>
            <a:pPr marL="735965" indent="-368935">
              <a:lnSpc>
                <a:spcPct val="100000"/>
              </a:lnSpc>
              <a:spcBef>
                <a:spcPts val="1845"/>
              </a:spcBef>
              <a:buClr>
                <a:srgbClr val="FD8537"/>
              </a:buClr>
              <a:buSzPct val="70000"/>
              <a:buFont typeface="Wingdings"/>
              <a:buChar char=""/>
              <a:tabLst>
                <a:tab pos="735965" algn="l"/>
                <a:tab pos="736600" algn="l"/>
              </a:tabLst>
            </a:pPr>
            <a:r>
              <a:rPr sz="2000" dirty="0">
                <a:latin typeface="Arial"/>
                <a:cs typeface="Arial"/>
              </a:rPr>
              <a:t>Serum</a:t>
            </a:r>
            <a:r>
              <a:rPr sz="2000" spc="-30" dirty="0">
                <a:latin typeface="Arial"/>
                <a:cs typeface="Arial"/>
              </a:rPr>
              <a:t> </a:t>
            </a:r>
            <a:r>
              <a:rPr sz="2000" spc="-5" dirty="0">
                <a:latin typeface="Arial"/>
                <a:cs typeface="Arial"/>
              </a:rPr>
              <a:t>demiri</a:t>
            </a:r>
            <a:endParaRPr sz="2000" dirty="0">
              <a:latin typeface="Arial"/>
              <a:cs typeface="Arial"/>
            </a:endParaRPr>
          </a:p>
          <a:p>
            <a:pPr marL="735965" indent="-368935">
              <a:lnSpc>
                <a:spcPct val="100000"/>
              </a:lnSpc>
              <a:spcBef>
                <a:spcPts val="1800"/>
              </a:spcBef>
              <a:buClr>
                <a:srgbClr val="FD8537"/>
              </a:buClr>
              <a:buSzPct val="70000"/>
              <a:buFont typeface="Wingdings"/>
              <a:buChar char=""/>
              <a:tabLst>
                <a:tab pos="735965" algn="l"/>
                <a:tab pos="736600" algn="l"/>
              </a:tabLst>
            </a:pPr>
            <a:r>
              <a:rPr sz="2000" spc="-50" dirty="0">
                <a:latin typeface="Arial"/>
                <a:cs typeface="Arial"/>
              </a:rPr>
              <a:t>Total </a:t>
            </a:r>
            <a:r>
              <a:rPr sz="2000" spc="-5" dirty="0">
                <a:latin typeface="Arial"/>
                <a:cs typeface="Arial"/>
              </a:rPr>
              <a:t>demir bağlama kapasitesi</a:t>
            </a:r>
            <a:endParaRPr sz="2000" dirty="0">
              <a:latin typeface="Arial"/>
              <a:cs typeface="Arial"/>
            </a:endParaRPr>
          </a:p>
          <a:p>
            <a:pPr marL="735965" indent="-368935">
              <a:lnSpc>
                <a:spcPct val="100000"/>
              </a:lnSpc>
              <a:spcBef>
                <a:spcPts val="1805"/>
              </a:spcBef>
              <a:buClr>
                <a:srgbClr val="FD8537"/>
              </a:buClr>
              <a:buSzPct val="70000"/>
              <a:buFont typeface="Wingdings"/>
              <a:buChar char=""/>
              <a:tabLst>
                <a:tab pos="735965" algn="l"/>
                <a:tab pos="736600" algn="l"/>
              </a:tabLst>
            </a:pPr>
            <a:r>
              <a:rPr sz="2000" spc="-10" dirty="0">
                <a:latin typeface="Arial"/>
                <a:cs typeface="Arial"/>
              </a:rPr>
              <a:t>Transferrin</a:t>
            </a:r>
            <a:r>
              <a:rPr sz="2000" spc="-40" dirty="0">
                <a:latin typeface="Arial"/>
                <a:cs typeface="Arial"/>
              </a:rPr>
              <a:t> </a:t>
            </a:r>
            <a:r>
              <a:rPr sz="2000" dirty="0">
                <a:latin typeface="Arial"/>
                <a:cs typeface="Arial"/>
              </a:rPr>
              <a:t>satürasyonu</a:t>
            </a:r>
          </a:p>
          <a:p>
            <a:pPr marL="806450" indent="-439420">
              <a:lnSpc>
                <a:spcPct val="100000"/>
              </a:lnSpc>
              <a:spcBef>
                <a:spcPts val="1800"/>
              </a:spcBef>
              <a:buClr>
                <a:srgbClr val="FD8537"/>
              </a:buClr>
              <a:buSzPct val="70000"/>
              <a:buFont typeface="Wingdings"/>
              <a:buChar char=""/>
              <a:tabLst>
                <a:tab pos="806450" algn="l"/>
                <a:tab pos="807085" algn="l"/>
              </a:tabLst>
            </a:pPr>
            <a:r>
              <a:rPr sz="2000" dirty="0">
                <a:latin typeface="Arial"/>
                <a:cs typeface="Arial"/>
              </a:rPr>
              <a:t>Serum</a:t>
            </a:r>
            <a:r>
              <a:rPr sz="2000" spc="-30" dirty="0">
                <a:latin typeface="Arial"/>
                <a:cs typeface="Arial"/>
              </a:rPr>
              <a:t> </a:t>
            </a:r>
            <a:r>
              <a:rPr sz="2000" dirty="0" err="1" smtClean="0">
                <a:latin typeface="Arial"/>
                <a:cs typeface="Arial"/>
              </a:rPr>
              <a:t>ferritini</a:t>
            </a:r>
            <a:endParaRPr sz="2000" dirty="0">
              <a:latin typeface="Arial"/>
              <a:cs typeface="Arial"/>
            </a:endParaRPr>
          </a:p>
        </p:txBody>
      </p:sp>
      <p:sp>
        <p:nvSpPr>
          <p:cNvPr id="3" name="object 3"/>
          <p:cNvSpPr/>
          <p:nvPr/>
        </p:nvSpPr>
        <p:spPr>
          <a:xfrm>
            <a:off x="7565198" y="6453336"/>
            <a:ext cx="1165225" cy="173831"/>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31063" y="288034"/>
            <a:ext cx="8665464" cy="1052733"/>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2771800" y="577476"/>
            <a:ext cx="3852513" cy="473848"/>
          </a:xfrm>
          <a:prstGeom prst="rect">
            <a:avLst/>
          </a:prstGeom>
        </p:spPr>
        <p:txBody>
          <a:bodyPr vert="horz" wrap="square" lIns="0" tIns="12065" rIns="0" bIns="0" rtlCol="0">
            <a:spAutoFit/>
          </a:bodyPr>
          <a:lstStyle/>
          <a:p>
            <a:pPr marL="12700">
              <a:lnSpc>
                <a:spcPct val="100000"/>
              </a:lnSpc>
              <a:spcBef>
                <a:spcPts val="95"/>
              </a:spcBef>
            </a:pPr>
            <a:r>
              <a:rPr spc="-10" dirty="0">
                <a:solidFill>
                  <a:schemeClr val="bg1"/>
                </a:solidFill>
              </a:rPr>
              <a:t>DEMİR</a:t>
            </a:r>
            <a:r>
              <a:rPr spc="-20" dirty="0">
                <a:solidFill>
                  <a:schemeClr val="bg1"/>
                </a:solidFill>
              </a:rPr>
              <a:t> </a:t>
            </a:r>
            <a:r>
              <a:rPr spc="-35" dirty="0">
                <a:solidFill>
                  <a:schemeClr val="bg1"/>
                </a:solidFill>
              </a:rPr>
              <a:t>TEDAVİSİ</a:t>
            </a:r>
          </a:p>
        </p:txBody>
      </p:sp>
      <p:sp>
        <p:nvSpPr>
          <p:cNvPr id="6" name="object 6"/>
          <p:cNvSpPr/>
          <p:nvPr/>
        </p:nvSpPr>
        <p:spPr>
          <a:xfrm>
            <a:off x="5808916" y="2924944"/>
            <a:ext cx="2921507" cy="1944216"/>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1925432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91050" y="0"/>
            <a:ext cx="8665464" cy="946357"/>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467543" y="1004235"/>
            <a:ext cx="3744417" cy="5681684"/>
          </a:xfrm>
          <a:prstGeom prst="rect">
            <a:avLst/>
          </a:prstGeom>
        </p:spPr>
        <p:txBody>
          <a:bodyPr vert="horz" wrap="square" lIns="0" tIns="13335" rIns="0" bIns="0" rtlCol="0">
            <a:spAutoFit/>
          </a:bodyPr>
          <a:lstStyle/>
          <a:p>
            <a:pPr marL="355600" indent="-342900">
              <a:lnSpc>
                <a:spcPct val="100000"/>
              </a:lnSpc>
              <a:spcBef>
                <a:spcPts val="105"/>
              </a:spcBef>
              <a:buFont typeface="Wingdings" pitchFamily="2" charset="2"/>
              <a:buChar char="ü"/>
            </a:pPr>
            <a:r>
              <a:rPr sz="2000" dirty="0">
                <a:latin typeface="Arial"/>
                <a:cs typeface="Arial"/>
              </a:rPr>
              <a:t>Demir dekstran, </a:t>
            </a:r>
            <a:endParaRPr lang="tr-TR" sz="2000" dirty="0" smtClean="0">
              <a:latin typeface="Arial"/>
              <a:cs typeface="Arial"/>
            </a:endParaRPr>
          </a:p>
          <a:p>
            <a:pPr marL="12700">
              <a:lnSpc>
                <a:spcPct val="100000"/>
              </a:lnSpc>
              <a:spcBef>
                <a:spcPts val="105"/>
              </a:spcBef>
            </a:pPr>
            <a:endParaRPr lang="tr-TR" sz="2000" dirty="0" smtClean="0">
              <a:latin typeface="Arial"/>
              <a:cs typeface="Arial"/>
            </a:endParaRPr>
          </a:p>
          <a:p>
            <a:pPr marL="355600" indent="-342900">
              <a:lnSpc>
                <a:spcPct val="100000"/>
              </a:lnSpc>
              <a:spcBef>
                <a:spcPts val="105"/>
              </a:spcBef>
              <a:buFont typeface="Wingdings" pitchFamily="2" charset="2"/>
              <a:buChar char="ü"/>
            </a:pPr>
            <a:r>
              <a:rPr lang="tr-TR" sz="2000" spc="-5" dirty="0" smtClean="0">
                <a:latin typeface="Arial"/>
                <a:cs typeface="Arial"/>
              </a:rPr>
              <a:t>D</a:t>
            </a:r>
            <a:r>
              <a:rPr sz="2000" spc="-5" dirty="0" smtClean="0">
                <a:latin typeface="Arial"/>
                <a:cs typeface="Arial"/>
              </a:rPr>
              <a:t>emir </a:t>
            </a:r>
            <a:r>
              <a:rPr sz="2000" dirty="0" err="1">
                <a:latin typeface="Arial"/>
                <a:cs typeface="Arial"/>
              </a:rPr>
              <a:t>saccharate</a:t>
            </a:r>
            <a:r>
              <a:rPr sz="2000" spc="-140" dirty="0">
                <a:latin typeface="Arial"/>
                <a:cs typeface="Arial"/>
              </a:rPr>
              <a:t> </a:t>
            </a:r>
            <a:endParaRPr lang="tr-TR" sz="2000" spc="-140" dirty="0" smtClean="0">
              <a:latin typeface="Arial"/>
              <a:cs typeface="Arial"/>
            </a:endParaRPr>
          </a:p>
          <a:p>
            <a:pPr marL="12700">
              <a:lnSpc>
                <a:spcPct val="100000"/>
              </a:lnSpc>
              <a:spcBef>
                <a:spcPts val="105"/>
              </a:spcBef>
            </a:pPr>
            <a:endParaRPr lang="tr-TR" sz="2000" spc="-140" dirty="0" smtClean="0">
              <a:latin typeface="Arial"/>
              <a:cs typeface="Arial"/>
            </a:endParaRPr>
          </a:p>
          <a:p>
            <a:pPr marL="355600" indent="-342900">
              <a:lnSpc>
                <a:spcPct val="100000"/>
              </a:lnSpc>
              <a:spcBef>
                <a:spcPts val="105"/>
              </a:spcBef>
              <a:buFont typeface="Wingdings" pitchFamily="2" charset="2"/>
              <a:buChar char="ü"/>
            </a:pPr>
            <a:r>
              <a:rPr lang="tr-TR" sz="2000" spc="-5" dirty="0" smtClean="0">
                <a:latin typeface="Arial"/>
                <a:cs typeface="Arial"/>
              </a:rPr>
              <a:t>D</a:t>
            </a:r>
            <a:r>
              <a:rPr sz="2000" spc="-5" dirty="0" smtClean="0">
                <a:latin typeface="Arial"/>
                <a:cs typeface="Arial"/>
              </a:rPr>
              <a:t>emir</a:t>
            </a:r>
            <a:r>
              <a:rPr lang="tr-TR" sz="2000" spc="-5" dirty="0" smtClean="0">
                <a:latin typeface="Arial"/>
                <a:cs typeface="Arial"/>
              </a:rPr>
              <a:t> </a:t>
            </a:r>
            <a:r>
              <a:rPr sz="2000" spc="-5" dirty="0" err="1" smtClean="0">
                <a:latin typeface="Arial"/>
                <a:cs typeface="Arial"/>
              </a:rPr>
              <a:t>gluconate</a:t>
            </a:r>
            <a:r>
              <a:rPr sz="2000" spc="-5" dirty="0">
                <a:latin typeface="Arial"/>
                <a:cs typeface="Arial"/>
              </a:rPr>
              <a:t>, </a:t>
            </a:r>
            <a:endParaRPr lang="tr-TR" sz="2000" spc="-5" dirty="0" smtClean="0">
              <a:latin typeface="Arial"/>
              <a:cs typeface="Arial"/>
            </a:endParaRPr>
          </a:p>
          <a:p>
            <a:pPr marL="12700">
              <a:lnSpc>
                <a:spcPct val="100000"/>
              </a:lnSpc>
              <a:spcBef>
                <a:spcPts val="105"/>
              </a:spcBef>
            </a:pPr>
            <a:endParaRPr lang="tr-TR" sz="2000" spc="-5" dirty="0">
              <a:latin typeface="Arial"/>
              <a:cs typeface="Arial"/>
            </a:endParaRPr>
          </a:p>
          <a:p>
            <a:pPr marL="12700">
              <a:lnSpc>
                <a:spcPct val="100000"/>
              </a:lnSpc>
              <a:spcBef>
                <a:spcPts val="105"/>
              </a:spcBef>
            </a:pPr>
            <a:r>
              <a:rPr sz="2000" dirty="0" smtClean="0">
                <a:latin typeface="Arial"/>
                <a:cs typeface="Arial"/>
              </a:rPr>
              <a:t>İV </a:t>
            </a:r>
            <a:r>
              <a:rPr sz="2000" spc="-5" dirty="0">
                <a:latin typeface="Arial"/>
                <a:cs typeface="Arial"/>
              </a:rPr>
              <a:t>olarak </a:t>
            </a:r>
            <a:r>
              <a:rPr sz="2000" spc="-10" dirty="0">
                <a:latin typeface="Arial"/>
                <a:cs typeface="Arial"/>
              </a:rPr>
              <a:t>verilebilir. </a:t>
            </a:r>
            <a:endParaRPr lang="tr-TR" sz="2000" spc="-10" dirty="0" smtClean="0">
              <a:latin typeface="Arial"/>
              <a:cs typeface="Arial"/>
            </a:endParaRPr>
          </a:p>
          <a:p>
            <a:pPr marL="12700">
              <a:lnSpc>
                <a:spcPct val="100000"/>
              </a:lnSpc>
              <a:spcBef>
                <a:spcPts val="105"/>
              </a:spcBef>
            </a:pPr>
            <a:r>
              <a:rPr sz="2000" spc="-10" dirty="0" smtClean="0">
                <a:latin typeface="Arial"/>
                <a:cs typeface="Arial"/>
              </a:rPr>
              <a:t> </a:t>
            </a:r>
            <a:endParaRPr lang="tr-TR" sz="2000" spc="-10" dirty="0" smtClean="0">
              <a:latin typeface="Arial"/>
              <a:cs typeface="Arial"/>
            </a:endParaRPr>
          </a:p>
          <a:p>
            <a:pPr marL="12700">
              <a:lnSpc>
                <a:spcPct val="100000"/>
              </a:lnSpc>
              <a:spcBef>
                <a:spcPts val="105"/>
              </a:spcBef>
            </a:pPr>
            <a:r>
              <a:rPr sz="2000" dirty="0" err="1" smtClean="0">
                <a:latin typeface="Arial"/>
                <a:cs typeface="Arial"/>
              </a:rPr>
              <a:t>İntravenöz</a:t>
            </a:r>
            <a:r>
              <a:rPr sz="2000" dirty="0" smtClean="0">
                <a:latin typeface="Arial"/>
                <a:cs typeface="Arial"/>
              </a:rPr>
              <a:t> </a:t>
            </a:r>
            <a:r>
              <a:rPr sz="2000" spc="-5" dirty="0" err="1">
                <a:latin typeface="Arial"/>
                <a:cs typeface="Arial"/>
              </a:rPr>
              <a:t>demir</a:t>
            </a:r>
            <a:r>
              <a:rPr sz="2000" spc="-5" dirty="0">
                <a:latin typeface="Arial"/>
                <a:cs typeface="Arial"/>
              </a:rPr>
              <a:t> </a:t>
            </a:r>
            <a:endParaRPr lang="tr-TR" sz="2000" spc="-5" dirty="0" smtClean="0">
              <a:latin typeface="Arial"/>
              <a:cs typeface="Arial"/>
            </a:endParaRPr>
          </a:p>
          <a:p>
            <a:pPr marL="12700">
              <a:lnSpc>
                <a:spcPct val="100000"/>
              </a:lnSpc>
              <a:spcBef>
                <a:spcPts val="105"/>
              </a:spcBef>
            </a:pPr>
            <a:endParaRPr lang="tr-TR" sz="2000" spc="-5" dirty="0" smtClean="0">
              <a:latin typeface="Arial"/>
              <a:cs typeface="Arial"/>
            </a:endParaRPr>
          </a:p>
          <a:p>
            <a:pPr marL="12700">
              <a:lnSpc>
                <a:spcPct val="100000"/>
              </a:lnSpc>
              <a:spcBef>
                <a:spcPts val="105"/>
              </a:spcBef>
            </a:pPr>
            <a:r>
              <a:rPr sz="2000" spc="-5" dirty="0" err="1" smtClean="0">
                <a:latin typeface="Arial"/>
                <a:cs typeface="Arial"/>
              </a:rPr>
              <a:t>preparatlarının</a:t>
            </a:r>
            <a:r>
              <a:rPr sz="2000" spc="-5" dirty="0" smtClean="0">
                <a:latin typeface="Arial"/>
                <a:cs typeface="Arial"/>
              </a:rPr>
              <a:t> </a:t>
            </a:r>
            <a:r>
              <a:rPr sz="2000" dirty="0">
                <a:latin typeface="Arial"/>
                <a:cs typeface="Arial"/>
              </a:rPr>
              <a:t>dozu</a:t>
            </a:r>
            <a:r>
              <a:rPr sz="2000" spc="-155" dirty="0">
                <a:latin typeface="Arial"/>
                <a:cs typeface="Arial"/>
              </a:rPr>
              <a:t> </a:t>
            </a:r>
            <a:r>
              <a:rPr sz="2000" dirty="0">
                <a:latin typeface="Arial"/>
                <a:cs typeface="Arial"/>
              </a:rPr>
              <a:t>ve</a:t>
            </a:r>
          </a:p>
          <a:p>
            <a:pPr marL="12700" marR="40005">
              <a:lnSpc>
                <a:spcPct val="175000"/>
              </a:lnSpc>
            </a:pPr>
            <a:r>
              <a:rPr sz="2000" spc="-5" dirty="0">
                <a:latin typeface="Arial"/>
                <a:cs typeface="Arial"/>
              </a:rPr>
              <a:t>sıklığı </a:t>
            </a:r>
            <a:r>
              <a:rPr sz="2000" dirty="0">
                <a:latin typeface="Arial"/>
                <a:cs typeface="Arial"/>
              </a:rPr>
              <a:t>konusunda mutlak </a:t>
            </a:r>
            <a:r>
              <a:rPr sz="2000" spc="-5" dirty="0">
                <a:latin typeface="Arial"/>
                <a:cs typeface="Arial"/>
              </a:rPr>
              <a:t>bir </a:t>
            </a:r>
            <a:r>
              <a:rPr sz="2000" dirty="0">
                <a:latin typeface="Arial"/>
                <a:cs typeface="Arial"/>
              </a:rPr>
              <a:t>görüş </a:t>
            </a:r>
            <a:r>
              <a:rPr sz="2000" spc="-5" dirty="0">
                <a:latin typeface="Arial"/>
                <a:cs typeface="Arial"/>
              </a:rPr>
              <a:t>birliği  </a:t>
            </a:r>
            <a:r>
              <a:rPr sz="2000" dirty="0">
                <a:latin typeface="Arial"/>
                <a:cs typeface="Arial"/>
              </a:rPr>
              <a:t>yoktur ancak </a:t>
            </a:r>
            <a:r>
              <a:rPr sz="2000" spc="-5" dirty="0">
                <a:latin typeface="Arial"/>
                <a:cs typeface="Arial"/>
              </a:rPr>
              <a:t>bu ilaçların kullanımı  </a:t>
            </a:r>
            <a:r>
              <a:rPr sz="2000" dirty="0">
                <a:latin typeface="Arial"/>
                <a:cs typeface="Arial"/>
              </a:rPr>
              <a:t>konusunda </a:t>
            </a:r>
            <a:r>
              <a:rPr sz="2000" spc="-5" dirty="0">
                <a:latin typeface="Arial"/>
                <a:cs typeface="Arial"/>
              </a:rPr>
              <a:t>yeterli deneyim</a:t>
            </a:r>
            <a:r>
              <a:rPr sz="2000" spc="-80" dirty="0">
                <a:latin typeface="Arial"/>
                <a:cs typeface="Arial"/>
              </a:rPr>
              <a:t> </a:t>
            </a:r>
            <a:r>
              <a:rPr sz="2000" spc="-10" dirty="0">
                <a:latin typeface="Arial"/>
                <a:cs typeface="Arial"/>
              </a:rPr>
              <a:t>sağlanmıştır.</a:t>
            </a:r>
            <a:endParaRPr sz="2000" dirty="0">
              <a:latin typeface="Arial"/>
              <a:cs typeface="Arial"/>
            </a:endParaRPr>
          </a:p>
        </p:txBody>
      </p:sp>
      <p:sp>
        <p:nvSpPr>
          <p:cNvPr id="4" name="object 4"/>
          <p:cNvSpPr/>
          <p:nvPr/>
        </p:nvSpPr>
        <p:spPr>
          <a:xfrm>
            <a:off x="7850926" y="6669360"/>
            <a:ext cx="945601" cy="68618"/>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2699792" y="218848"/>
            <a:ext cx="4087812" cy="473848"/>
          </a:xfrm>
          <a:prstGeom prst="rect">
            <a:avLst/>
          </a:prstGeom>
        </p:spPr>
        <p:txBody>
          <a:bodyPr vert="horz" wrap="square" lIns="0" tIns="12065" rIns="0" bIns="0" rtlCol="0">
            <a:spAutoFit/>
          </a:bodyPr>
          <a:lstStyle/>
          <a:p>
            <a:pPr marL="12700">
              <a:lnSpc>
                <a:spcPct val="100000"/>
              </a:lnSpc>
              <a:spcBef>
                <a:spcPts val="95"/>
              </a:spcBef>
            </a:pPr>
            <a:r>
              <a:rPr spc="-10" dirty="0">
                <a:solidFill>
                  <a:schemeClr val="bg1"/>
                </a:solidFill>
              </a:rPr>
              <a:t>DEMİR</a:t>
            </a:r>
            <a:r>
              <a:rPr spc="-20" dirty="0">
                <a:solidFill>
                  <a:schemeClr val="bg1"/>
                </a:solidFill>
              </a:rPr>
              <a:t> </a:t>
            </a:r>
            <a:r>
              <a:rPr spc="-35" dirty="0">
                <a:solidFill>
                  <a:schemeClr val="bg1"/>
                </a:solidFill>
              </a:rPr>
              <a:t>TEDAVİSİ</a:t>
            </a:r>
          </a:p>
        </p:txBody>
      </p:sp>
      <p:sp>
        <p:nvSpPr>
          <p:cNvPr id="6" name="object 6"/>
          <p:cNvSpPr/>
          <p:nvPr/>
        </p:nvSpPr>
        <p:spPr>
          <a:xfrm>
            <a:off x="5482117" y="1484784"/>
            <a:ext cx="3240404" cy="4082415"/>
          </a:xfrm>
          <a:prstGeom prst="rect">
            <a:avLst/>
          </a:prstGeom>
          <a:blipFill>
            <a:blip r:embed="rId4" cstate="print"/>
            <a:stretch>
              <a:fillRect/>
            </a:stretch>
          </a:blipFill>
        </p:spPr>
        <p:txBody>
          <a:bodyPr wrap="square" lIns="0" tIns="0" rIns="0" bIns="0" rtlCol="0"/>
          <a:lstStyle/>
          <a:p>
            <a:endParaRPr/>
          </a:p>
        </p:txBody>
      </p:sp>
      <p:pic>
        <p:nvPicPr>
          <p:cNvPr id="1026" name="Picture 2" descr="C:\Users\hemodiyaliz01\Desktop\demir tedavisi.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11960" y="761314"/>
            <a:ext cx="4746501" cy="59766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46955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9552" y="1493768"/>
            <a:ext cx="7747756" cy="4583947"/>
          </a:xfrm>
          <a:prstGeom prst="rect">
            <a:avLst/>
          </a:prstGeom>
        </p:spPr>
        <p:txBody>
          <a:bodyPr vert="horz" wrap="square" lIns="0" tIns="13335" rIns="0" bIns="0" rtlCol="0">
            <a:spAutoFit/>
          </a:bodyPr>
          <a:lstStyle/>
          <a:p>
            <a:pPr marL="82550">
              <a:lnSpc>
                <a:spcPct val="100000"/>
              </a:lnSpc>
              <a:spcBef>
                <a:spcPts val="105"/>
              </a:spcBef>
            </a:pPr>
            <a:r>
              <a:rPr sz="2000" dirty="0" err="1">
                <a:latin typeface="Arial"/>
                <a:cs typeface="Arial"/>
              </a:rPr>
              <a:t>İntravenöz</a:t>
            </a:r>
            <a:r>
              <a:rPr sz="2000" dirty="0">
                <a:latin typeface="Arial"/>
                <a:cs typeface="Arial"/>
              </a:rPr>
              <a:t> </a:t>
            </a:r>
            <a:r>
              <a:rPr sz="2000" spc="-5" dirty="0" err="1" smtClean="0">
                <a:latin typeface="Arial"/>
                <a:cs typeface="Arial"/>
              </a:rPr>
              <a:t>demir</a:t>
            </a:r>
            <a:r>
              <a:rPr lang="tr-TR" sz="2000" spc="-5" dirty="0" smtClean="0">
                <a:latin typeface="Arial"/>
                <a:cs typeface="Arial"/>
              </a:rPr>
              <a:t> ;</a:t>
            </a:r>
            <a:endParaRPr sz="2200" dirty="0">
              <a:latin typeface="Arial"/>
              <a:cs typeface="Arial"/>
            </a:endParaRPr>
          </a:p>
          <a:p>
            <a:pPr marL="285115" indent="-273050">
              <a:lnSpc>
                <a:spcPct val="100000"/>
              </a:lnSpc>
              <a:spcBef>
                <a:spcPts val="1405"/>
              </a:spcBef>
              <a:buClr>
                <a:srgbClr val="FD8537"/>
              </a:buClr>
              <a:buSzPct val="79411"/>
              <a:buFont typeface="Wingdings"/>
              <a:buChar char=""/>
              <a:tabLst>
                <a:tab pos="285115" algn="l"/>
                <a:tab pos="285750" algn="l"/>
              </a:tabLst>
            </a:pPr>
            <a:r>
              <a:rPr sz="1700" spc="-5" dirty="0" err="1">
                <a:latin typeface="Arial"/>
                <a:cs typeface="Arial"/>
              </a:rPr>
              <a:t>İntravenöz</a:t>
            </a:r>
            <a:r>
              <a:rPr sz="1700" spc="-5" dirty="0">
                <a:latin typeface="Arial"/>
                <a:cs typeface="Arial"/>
              </a:rPr>
              <a:t> </a:t>
            </a:r>
            <a:r>
              <a:rPr sz="1700" spc="-5" dirty="0" err="1" smtClean="0">
                <a:latin typeface="Arial"/>
                <a:cs typeface="Arial"/>
              </a:rPr>
              <a:t>demir</a:t>
            </a:r>
            <a:r>
              <a:rPr sz="1700" spc="-5" dirty="0" smtClean="0">
                <a:latin typeface="Arial"/>
                <a:cs typeface="Arial"/>
              </a:rPr>
              <a:t> </a:t>
            </a:r>
            <a:r>
              <a:rPr sz="1700" spc="-5" dirty="0" err="1" smtClean="0">
                <a:latin typeface="Arial"/>
                <a:cs typeface="Arial"/>
              </a:rPr>
              <a:t>tedavisinin</a:t>
            </a:r>
            <a:r>
              <a:rPr sz="1700" spc="-5" dirty="0" smtClean="0">
                <a:latin typeface="Arial"/>
                <a:cs typeface="Arial"/>
              </a:rPr>
              <a:t> </a:t>
            </a:r>
            <a:r>
              <a:rPr sz="1700" spc="-5" dirty="0">
                <a:latin typeface="Arial"/>
                <a:cs typeface="Arial"/>
              </a:rPr>
              <a:t>en önemli </a:t>
            </a:r>
            <a:r>
              <a:rPr sz="1700" dirty="0">
                <a:latin typeface="Arial"/>
                <a:cs typeface="Arial"/>
              </a:rPr>
              <a:t>ve korkulan </a:t>
            </a:r>
            <a:r>
              <a:rPr sz="1700" spc="-10" dirty="0" err="1">
                <a:latin typeface="Arial"/>
                <a:cs typeface="Arial"/>
              </a:rPr>
              <a:t>yan</a:t>
            </a:r>
            <a:r>
              <a:rPr sz="1700" spc="105" dirty="0">
                <a:latin typeface="Arial"/>
                <a:cs typeface="Arial"/>
              </a:rPr>
              <a:t> </a:t>
            </a:r>
            <a:r>
              <a:rPr sz="1700" spc="-5" dirty="0" err="1" smtClean="0">
                <a:latin typeface="Arial"/>
                <a:cs typeface="Arial"/>
              </a:rPr>
              <a:t>etkisi</a:t>
            </a:r>
            <a:r>
              <a:rPr lang="tr-TR" sz="1700" spc="-5" dirty="0" smtClean="0">
                <a:latin typeface="Arial"/>
                <a:cs typeface="Arial"/>
              </a:rPr>
              <a:t>;</a:t>
            </a:r>
            <a:endParaRPr sz="1700" dirty="0">
              <a:latin typeface="Arial"/>
              <a:cs typeface="Arial"/>
            </a:endParaRPr>
          </a:p>
          <a:p>
            <a:pPr marL="285115">
              <a:lnSpc>
                <a:spcPct val="100000"/>
              </a:lnSpc>
              <a:spcBef>
                <a:spcPts val="1025"/>
              </a:spcBef>
              <a:tabLst>
                <a:tab pos="1850389" algn="l"/>
              </a:tabLst>
            </a:pPr>
            <a:r>
              <a:rPr lang="tr-TR" sz="2000" b="1" spc="-5" dirty="0" smtClean="0">
                <a:solidFill>
                  <a:srgbClr val="FF0000"/>
                </a:solidFill>
                <a:uFill>
                  <a:solidFill>
                    <a:srgbClr val="FF0000"/>
                  </a:solidFill>
                </a:uFill>
                <a:latin typeface="Arial"/>
                <a:cs typeface="Arial"/>
              </a:rPr>
              <a:t>                                      </a:t>
            </a:r>
            <a:r>
              <a:rPr lang="tr-TR" sz="2000" b="1" u="heavy" spc="-5" dirty="0" smtClean="0">
                <a:solidFill>
                  <a:srgbClr val="FF0000"/>
                </a:solidFill>
                <a:uFill>
                  <a:solidFill>
                    <a:srgbClr val="FF0000"/>
                  </a:solidFill>
                </a:uFill>
                <a:latin typeface="Arial"/>
                <a:cs typeface="Arial"/>
              </a:rPr>
              <a:t> </a:t>
            </a:r>
            <a:r>
              <a:rPr sz="2000" b="1" u="sng" spc="-5" dirty="0" err="1" smtClean="0">
                <a:solidFill>
                  <a:srgbClr val="FF0000"/>
                </a:solidFill>
                <a:uFill>
                  <a:solidFill>
                    <a:srgbClr val="FF0000"/>
                  </a:solidFill>
                </a:uFill>
                <a:latin typeface="Arial"/>
                <a:cs typeface="Arial"/>
              </a:rPr>
              <a:t>anafilaksidi</a:t>
            </a:r>
            <a:r>
              <a:rPr sz="2000" b="1" u="sng" spc="-5" dirty="0" err="1">
                <a:solidFill>
                  <a:srgbClr val="FF0000"/>
                </a:solidFill>
                <a:uFill>
                  <a:solidFill>
                    <a:srgbClr val="FF0000"/>
                  </a:solidFill>
                </a:uFill>
                <a:latin typeface="Arial"/>
                <a:cs typeface="Arial"/>
              </a:rPr>
              <a:t>r</a:t>
            </a:r>
            <a:r>
              <a:rPr sz="2000" b="1" u="sng" spc="-5" dirty="0">
                <a:solidFill>
                  <a:srgbClr val="FF0000"/>
                </a:solidFill>
                <a:uFill>
                  <a:solidFill>
                    <a:srgbClr val="FF0000"/>
                  </a:solidFill>
                </a:uFill>
                <a:latin typeface="Arial"/>
                <a:cs typeface="Arial"/>
              </a:rPr>
              <a:t>;	</a:t>
            </a:r>
            <a:endParaRPr lang="tr-TR" sz="2000" b="1" u="sng" spc="-5" dirty="0">
              <a:solidFill>
                <a:srgbClr val="FF0000"/>
              </a:solidFill>
              <a:uFill>
                <a:solidFill>
                  <a:srgbClr val="FF0000"/>
                </a:solidFill>
              </a:uFill>
              <a:latin typeface="Arial"/>
              <a:cs typeface="Arial"/>
            </a:endParaRPr>
          </a:p>
          <a:p>
            <a:pPr marL="285115">
              <a:lnSpc>
                <a:spcPct val="100000"/>
              </a:lnSpc>
              <a:spcBef>
                <a:spcPts val="1025"/>
              </a:spcBef>
              <a:tabLst>
                <a:tab pos="1850389" algn="l"/>
              </a:tabLst>
            </a:pPr>
            <a:r>
              <a:rPr lang="tr-TR" sz="2000" b="1" dirty="0" smtClean="0">
                <a:solidFill>
                  <a:srgbClr val="FF0000"/>
                </a:solidFill>
                <a:uFill>
                  <a:solidFill>
                    <a:srgbClr val="FF0000"/>
                  </a:solidFill>
                </a:uFill>
                <a:latin typeface="Arial"/>
                <a:cs typeface="Arial"/>
              </a:rPr>
              <a:t>                </a:t>
            </a:r>
            <a:r>
              <a:rPr lang="tr-TR" sz="2000" b="1" u="sng" dirty="0" smtClean="0">
                <a:solidFill>
                  <a:srgbClr val="FF0000"/>
                </a:solidFill>
                <a:uFill>
                  <a:solidFill>
                    <a:srgbClr val="FF0000"/>
                  </a:solidFill>
                </a:uFill>
                <a:latin typeface="Arial"/>
                <a:cs typeface="Arial"/>
              </a:rPr>
              <a:t> </a:t>
            </a:r>
            <a:r>
              <a:rPr sz="2000" b="1" u="sng" dirty="0" err="1" smtClean="0">
                <a:solidFill>
                  <a:srgbClr val="FF0000"/>
                </a:solidFill>
                <a:uFill>
                  <a:solidFill>
                    <a:srgbClr val="FF0000"/>
                  </a:solidFill>
                </a:uFill>
                <a:latin typeface="Arial"/>
                <a:cs typeface="Arial"/>
              </a:rPr>
              <a:t>bu</a:t>
            </a:r>
            <a:r>
              <a:rPr sz="2000" b="1" u="sng" dirty="0" smtClean="0">
                <a:solidFill>
                  <a:srgbClr val="FF0000"/>
                </a:solidFill>
                <a:uFill>
                  <a:solidFill>
                    <a:srgbClr val="FF0000"/>
                  </a:solidFill>
                </a:uFill>
                <a:latin typeface="Arial"/>
                <a:cs typeface="Arial"/>
              </a:rPr>
              <a:t> </a:t>
            </a:r>
            <a:r>
              <a:rPr sz="2000" b="1" u="sng" dirty="0">
                <a:solidFill>
                  <a:srgbClr val="FF0000"/>
                </a:solidFill>
                <a:uFill>
                  <a:solidFill>
                    <a:srgbClr val="FF0000"/>
                  </a:solidFill>
                </a:uFill>
                <a:latin typeface="Arial"/>
                <a:cs typeface="Arial"/>
              </a:rPr>
              <a:t>nedenle önce test dozu</a:t>
            </a:r>
            <a:r>
              <a:rPr sz="2000" b="1" u="sng" spc="-60" dirty="0">
                <a:solidFill>
                  <a:srgbClr val="FF0000"/>
                </a:solidFill>
                <a:uFill>
                  <a:solidFill>
                    <a:srgbClr val="FF0000"/>
                  </a:solidFill>
                </a:uFill>
                <a:latin typeface="Arial"/>
                <a:cs typeface="Arial"/>
              </a:rPr>
              <a:t> </a:t>
            </a:r>
            <a:r>
              <a:rPr sz="2000" b="1" u="sng" spc="-10" dirty="0">
                <a:solidFill>
                  <a:srgbClr val="FF0000"/>
                </a:solidFill>
                <a:uFill>
                  <a:solidFill>
                    <a:srgbClr val="FF0000"/>
                  </a:solidFill>
                </a:uFill>
                <a:latin typeface="Arial"/>
                <a:cs typeface="Arial"/>
              </a:rPr>
              <a:t>uygulanmalıdır.</a:t>
            </a:r>
            <a:endParaRPr sz="2000" u="sng" dirty="0">
              <a:latin typeface="Arial"/>
              <a:cs typeface="Arial"/>
            </a:endParaRPr>
          </a:p>
          <a:p>
            <a:pPr marL="996950" marR="511175" lvl="1" indent="-273050">
              <a:lnSpc>
                <a:spcPct val="150000"/>
              </a:lnSpc>
              <a:spcBef>
                <a:spcPts val="405"/>
              </a:spcBef>
              <a:buClr>
                <a:srgbClr val="FD8537"/>
              </a:buClr>
              <a:buSzPct val="79411"/>
              <a:buChar char=""/>
              <a:tabLst>
                <a:tab pos="996950" algn="l"/>
                <a:tab pos="997585" algn="l"/>
              </a:tabLst>
            </a:pPr>
            <a:r>
              <a:rPr lang="tr-TR" sz="1700" dirty="0" smtClean="0">
                <a:latin typeface="Arial"/>
                <a:cs typeface="Arial"/>
              </a:rPr>
              <a:t>25 mg ile duyarlılık testi yapılmalıdır.</a:t>
            </a:r>
          </a:p>
          <a:p>
            <a:pPr marL="996950" marR="511175" lvl="1" indent="-273050">
              <a:lnSpc>
                <a:spcPct val="150000"/>
              </a:lnSpc>
              <a:spcBef>
                <a:spcPts val="405"/>
              </a:spcBef>
              <a:buClr>
                <a:srgbClr val="FD8537"/>
              </a:buClr>
              <a:buSzPct val="79411"/>
              <a:buChar char=""/>
              <a:tabLst>
                <a:tab pos="996950" algn="l"/>
                <a:tab pos="997585" algn="l"/>
              </a:tabLst>
            </a:pPr>
            <a:r>
              <a:rPr lang="tr-TR" sz="1700" dirty="0" smtClean="0">
                <a:latin typeface="Arial"/>
                <a:cs typeface="Arial"/>
              </a:rPr>
              <a:t>50-10</a:t>
            </a:r>
            <a:r>
              <a:rPr sz="1700" dirty="0" smtClean="0">
                <a:latin typeface="Arial"/>
                <a:cs typeface="Arial"/>
              </a:rPr>
              <a:t>0 </a:t>
            </a:r>
            <a:r>
              <a:rPr sz="1700" dirty="0">
                <a:latin typeface="Arial"/>
                <a:cs typeface="Arial"/>
              </a:rPr>
              <a:t>ml % </a:t>
            </a:r>
            <a:r>
              <a:rPr sz="1700" spc="-5" dirty="0">
                <a:latin typeface="Arial"/>
                <a:cs typeface="Arial"/>
              </a:rPr>
              <a:t>0.9’luk </a:t>
            </a:r>
            <a:r>
              <a:rPr sz="1700" dirty="0">
                <a:latin typeface="Arial"/>
                <a:cs typeface="Arial"/>
              </a:rPr>
              <a:t>NaCl içinde </a:t>
            </a:r>
            <a:r>
              <a:rPr sz="1700" spc="-5" dirty="0">
                <a:latin typeface="Arial"/>
                <a:cs typeface="Arial"/>
              </a:rPr>
              <a:t>25 </a:t>
            </a:r>
            <a:r>
              <a:rPr sz="1700" dirty="0">
                <a:latin typeface="Arial"/>
                <a:cs typeface="Arial"/>
              </a:rPr>
              <a:t>mg </a:t>
            </a:r>
            <a:r>
              <a:rPr sz="1700" spc="-5" dirty="0" err="1" smtClean="0">
                <a:latin typeface="Arial"/>
                <a:cs typeface="Arial"/>
              </a:rPr>
              <a:t>demir</a:t>
            </a:r>
            <a:r>
              <a:rPr sz="1700" spc="-5" dirty="0" smtClean="0">
                <a:latin typeface="Arial"/>
                <a:cs typeface="Arial"/>
              </a:rPr>
              <a:t>, </a:t>
            </a:r>
            <a:r>
              <a:rPr sz="1700" spc="-5" dirty="0">
                <a:latin typeface="Arial"/>
                <a:cs typeface="Arial"/>
              </a:rPr>
              <a:t>diyalizden  hemen </a:t>
            </a:r>
            <a:r>
              <a:rPr sz="1700" dirty="0">
                <a:latin typeface="Arial"/>
                <a:cs typeface="Arial"/>
              </a:rPr>
              <a:t>sonra 5 </a:t>
            </a:r>
            <a:r>
              <a:rPr sz="1700" spc="-5" dirty="0">
                <a:latin typeface="Arial"/>
                <a:cs typeface="Arial"/>
              </a:rPr>
              <a:t>dakika </a:t>
            </a:r>
            <a:r>
              <a:rPr sz="1700" dirty="0">
                <a:latin typeface="Arial"/>
                <a:cs typeface="Arial"/>
              </a:rPr>
              <a:t>süre içinde</a:t>
            </a:r>
            <a:r>
              <a:rPr sz="1700" spc="-5" dirty="0">
                <a:latin typeface="Arial"/>
                <a:cs typeface="Arial"/>
              </a:rPr>
              <a:t> </a:t>
            </a:r>
            <a:r>
              <a:rPr sz="1700" spc="-15" dirty="0" err="1">
                <a:latin typeface="Arial"/>
                <a:cs typeface="Arial"/>
              </a:rPr>
              <a:t>verilir</a:t>
            </a:r>
            <a:r>
              <a:rPr sz="1700" spc="-15" dirty="0" smtClean="0">
                <a:latin typeface="Arial"/>
                <a:cs typeface="Arial"/>
              </a:rPr>
              <a:t>.</a:t>
            </a:r>
            <a:endParaRPr sz="1700" dirty="0">
              <a:latin typeface="Arial"/>
              <a:cs typeface="Arial"/>
            </a:endParaRPr>
          </a:p>
          <a:p>
            <a:pPr marL="996950" marR="5080" lvl="1" indent="-273050">
              <a:lnSpc>
                <a:spcPct val="150100"/>
              </a:lnSpc>
              <a:spcBef>
                <a:spcPts val="405"/>
              </a:spcBef>
              <a:buClr>
                <a:srgbClr val="FD8537"/>
              </a:buClr>
              <a:buSzPct val="79411"/>
              <a:buChar char=""/>
              <a:tabLst>
                <a:tab pos="996950" algn="l"/>
                <a:tab pos="997585" algn="l"/>
              </a:tabLst>
            </a:pPr>
            <a:r>
              <a:rPr sz="1700" spc="-50" dirty="0">
                <a:latin typeface="Arial"/>
                <a:cs typeface="Arial"/>
              </a:rPr>
              <a:t>Test </a:t>
            </a:r>
            <a:r>
              <a:rPr sz="1700" spc="-5" dirty="0">
                <a:latin typeface="Arial"/>
                <a:cs typeface="Arial"/>
              </a:rPr>
              <a:t>dozu </a:t>
            </a:r>
            <a:r>
              <a:rPr sz="1700" dirty="0">
                <a:latin typeface="Arial"/>
                <a:cs typeface="Arial"/>
              </a:rPr>
              <a:t>ile </a:t>
            </a:r>
            <a:r>
              <a:rPr sz="1700" spc="-5" dirty="0">
                <a:latin typeface="Arial"/>
                <a:cs typeface="Arial"/>
              </a:rPr>
              <a:t>anafilaktik tipte reaksiyon olasılığı </a:t>
            </a:r>
            <a:r>
              <a:rPr sz="1700" dirty="0">
                <a:latin typeface="Arial"/>
                <a:cs typeface="Arial"/>
              </a:rPr>
              <a:t>% 1’den </a:t>
            </a:r>
            <a:r>
              <a:rPr sz="1700" spc="-20" dirty="0">
                <a:latin typeface="Arial"/>
                <a:cs typeface="Arial"/>
              </a:rPr>
              <a:t>azdır. </a:t>
            </a:r>
            <a:r>
              <a:rPr sz="1700" spc="-50" dirty="0">
                <a:latin typeface="Arial"/>
                <a:cs typeface="Arial"/>
              </a:rPr>
              <a:t>Test  </a:t>
            </a:r>
            <a:r>
              <a:rPr sz="1700" dirty="0">
                <a:latin typeface="Arial"/>
                <a:cs typeface="Arial"/>
              </a:rPr>
              <a:t>dozunu </a:t>
            </a:r>
            <a:r>
              <a:rPr sz="1700" spc="-5" dirty="0">
                <a:latin typeface="Arial"/>
                <a:cs typeface="Arial"/>
              </a:rPr>
              <a:t>tolere eden hastalarda her diyaliz </a:t>
            </a:r>
            <a:r>
              <a:rPr sz="1700" dirty="0">
                <a:latin typeface="Arial"/>
                <a:cs typeface="Arial"/>
              </a:rPr>
              <a:t>sonunda </a:t>
            </a:r>
            <a:r>
              <a:rPr sz="1700" spc="-5" dirty="0">
                <a:latin typeface="Arial"/>
                <a:cs typeface="Arial"/>
              </a:rPr>
              <a:t>100 </a:t>
            </a:r>
            <a:r>
              <a:rPr sz="1700" dirty="0">
                <a:latin typeface="Arial"/>
                <a:cs typeface="Arial"/>
              </a:rPr>
              <a:t>mg </a:t>
            </a:r>
            <a:r>
              <a:rPr sz="1700" spc="-5" dirty="0" err="1" smtClean="0">
                <a:latin typeface="Arial"/>
                <a:cs typeface="Arial"/>
              </a:rPr>
              <a:t>demir</a:t>
            </a:r>
            <a:r>
              <a:rPr sz="1700" spc="-5" dirty="0" smtClean="0">
                <a:latin typeface="Arial"/>
                <a:cs typeface="Arial"/>
              </a:rPr>
              <a:t>, </a:t>
            </a:r>
            <a:r>
              <a:rPr sz="1700" spc="-5" dirty="0">
                <a:latin typeface="Arial"/>
                <a:cs typeface="Arial"/>
              </a:rPr>
              <a:t>50 </a:t>
            </a:r>
            <a:r>
              <a:rPr lang="tr-TR" sz="1700" spc="-5" dirty="0" smtClean="0">
                <a:latin typeface="Arial"/>
                <a:cs typeface="Arial"/>
              </a:rPr>
              <a:t>-100 </a:t>
            </a:r>
            <a:r>
              <a:rPr sz="1700" dirty="0" smtClean="0">
                <a:latin typeface="Arial"/>
                <a:cs typeface="Arial"/>
              </a:rPr>
              <a:t>ml </a:t>
            </a:r>
            <a:r>
              <a:rPr sz="1700" dirty="0">
                <a:latin typeface="Arial"/>
                <a:cs typeface="Arial"/>
              </a:rPr>
              <a:t>% </a:t>
            </a:r>
            <a:r>
              <a:rPr sz="1700" spc="-5" dirty="0">
                <a:latin typeface="Arial"/>
                <a:cs typeface="Arial"/>
              </a:rPr>
              <a:t>0.9’luk </a:t>
            </a:r>
            <a:r>
              <a:rPr sz="1700" dirty="0">
                <a:latin typeface="Arial"/>
                <a:cs typeface="Arial"/>
              </a:rPr>
              <a:t>NaCl içinde 5 dakikada</a:t>
            </a:r>
            <a:r>
              <a:rPr sz="1700" spc="-10" dirty="0">
                <a:latin typeface="Arial"/>
                <a:cs typeface="Arial"/>
              </a:rPr>
              <a:t> </a:t>
            </a:r>
            <a:r>
              <a:rPr sz="1700" spc="-15" dirty="0">
                <a:latin typeface="Arial"/>
                <a:cs typeface="Arial"/>
              </a:rPr>
              <a:t>verilir.</a:t>
            </a:r>
            <a:endParaRPr sz="1700" dirty="0">
              <a:latin typeface="Arial"/>
              <a:cs typeface="Arial"/>
            </a:endParaRPr>
          </a:p>
          <a:p>
            <a:pPr marL="285115" indent="-273050">
              <a:lnSpc>
                <a:spcPct val="100000"/>
              </a:lnSpc>
              <a:spcBef>
                <a:spcPts val="1430"/>
              </a:spcBef>
              <a:buClr>
                <a:srgbClr val="FD8537"/>
              </a:buClr>
              <a:buSzPct val="79411"/>
              <a:buFont typeface="Wingdings"/>
              <a:buChar char=""/>
              <a:tabLst>
                <a:tab pos="285115" algn="l"/>
                <a:tab pos="285750" algn="l"/>
              </a:tabLst>
            </a:pPr>
            <a:r>
              <a:rPr sz="1700" spc="-35" dirty="0">
                <a:latin typeface="Arial"/>
                <a:cs typeface="Arial"/>
              </a:rPr>
              <a:t>Tedavi </a:t>
            </a:r>
            <a:r>
              <a:rPr sz="1700" dirty="0">
                <a:latin typeface="Arial"/>
                <a:cs typeface="Arial"/>
              </a:rPr>
              <a:t>süresi </a:t>
            </a:r>
            <a:r>
              <a:rPr sz="1700" spc="-5" dirty="0">
                <a:latin typeface="Arial"/>
                <a:cs typeface="Arial"/>
              </a:rPr>
              <a:t>hesaplanan toplam demir ihtiyacına göre</a:t>
            </a:r>
            <a:r>
              <a:rPr sz="1700" spc="75" dirty="0">
                <a:latin typeface="Arial"/>
                <a:cs typeface="Arial"/>
              </a:rPr>
              <a:t> </a:t>
            </a:r>
            <a:r>
              <a:rPr sz="1700" spc="-15" dirty="0">
                <a:latin typeface="Arial"/>
                <a:cs typeface="Arial"/>
              </a:rPr>
              <a:t>planlanır.</a:t>
            </a:r>
            <a:endParaRPr sz="1700" dirty="0">
              <a:latin typeface="Arial"/>
              <a:cs typeface="Arial"/>
            </a:endParaRPr>
          </a:p>
        </p:txBody>
      </p:sp>
      <p:sp>
        <p:nvSpPr>
          <p:cNvPr id="3" name="object 3"/>
          <p:cNvSpPr/>
          <p:nvPr/>
        </p:nvSpPr>
        <p:spPr>
          <a:xfrm>
            <a:off x="7452320" y="6381328"/>
            <a:ext cx="1165225" cy="173831"/>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31063" y="288034"/>
            <a:ext cx="8665464" cy="980725"/>
          </a:xfrm>
          <a:prstGeom prst="rect">
            <a:avLst/>
          </a:prstGeom>
          <a:solidFill>
            <a:schemeClr val="accent1">
              <a:lumMod val="60000"/>
              <a:lumOff val="40000"/>
            </a:schemeClr>
          </a:solidFill>
        </p:spPr>
        <p:txBody>
          <a:bodyPr wrap="square" lIns="0" tIns="0" rIns="0" bIns="0" rtlCol="0"/>
          <a:lstStyle/>
          <a:p>
            <a:endParaRPr/>
          </a:p>
        </p:txBody>
      </p:sp>
      <p:sp>
        <p:nvSpPr>
          <p:cNvPr id="5" name="object 5"/>
          <p:cNvSpPr txBox="1">
            <a:spLocks noGrp="1"/>
          </p:cNvSpPr>
          <p:nvPr>
            <p:ph type="title"/>
          </p:nvPr>
        </p:nvSpPr>
        <p:spPr>
          <a:xfrm>
            <a:off x="2309100" y="541472"/>
            <a:ext cx="4572636" cy="473848"/>
          </a:xfrm>
          <a:prstGeom prst="rect">
            <a:avLst/>
          </a:prstGeom>
        </p:spPr>
        <p:txBody>
          <a:bodyPr vert="horz" wrap="square" lIns="0" tIns="12065" rIns="0" bIns="0" rtlCol="0">
            <a:spAutoFit/>
          </a:bodyPr>
          <a:lstStyle/>
          <a:p>
            <a:pPr marL="12700">
              <a:lnSpc>
                <a:spcPct val="100000"/>
              </a:lnSpc>
              <a:spcBef>
                <a:spcPts val="95"/>
              </a:spcBef>
            </a:pPr>
            <a:r>
              <a:rPr spc="-10" dirty="0">
                <a:solidFill>
                  <a:schemeClr val="bg1"/>
                </a:solidFill>
              </a:rPr>
              <a:t>DEMİR</a:t>
            </a:r>
            <a:r>
              <a:rPr spc="-20" dirty="0">
                <a:solidFill>
                  <a:schemeClr val="bg1"/>
                </a:solidFill>
              </a:rPr>
              <a:t> </a:t>
            </a:r>
            <a:r>
              <a:rPr spc="-35" dirty="0">
                <a:solidFill>
                  <a:schemeClr val="bg1"/>
                </a:solidFill>
              </a:rPr>
              <a:t>TEDAVİSİ</a:t>
            </a:r>
          </a:p>
        </p:txBody>
      </p:sp>
      <p:sp>
        <p:nvSpPr>
          <p:cNvPr id="7" name="object 4"/>
          <p:cNvSpPr/>
          <p:nvPr/>
        </p:nvSpPr>
        <p:spPr>
          <a:xfrm>
            <a:off x="131063" y="288034"/>
            <a:ext cx="8665464" cy="1052733"/>
          </a:xfrm>
          <a:prstGeom prst="rect">
            <a:avLst/>
          </a:prstGeom>
          <a:blipFill>
            <a:blip r:embed="rId3" cstate="print"/>
            <a:stretch>
              <a:fillRect/>
            </a:stretch>
          </a:blipFill>
        </p:spPr>
        <p:txBody>
          <a:bodyPr wrap="square" lIns="0" tIns="0" rIns="0" bIns="0" rtlCol="0"/>
          <a:lstStyle/>
          <a:p>
            <a:endParaRPr/>
          </a:p>
        </p:txBody>
      </p:sp>
      <p:sp>
        <p:nvSpPr>
          <p:cNvPr id="8" name="object 5"/>
          <p:cNvSpPr txBox="1">
            <a:spLocks/>
          </p:cNvSpPr>
          <p:nvPr/>
        </p:nvSpPr>
        <p:spPr>
          <a:xfrm>
            <a:off x="2771800" y="577476"/>
            <a:ext cx="3852513" cy="473848"/>
          </a:xfrm>
          <a:prstGeom prst="rect">
            <a:avLst/>
          </a:prstGeom>
        </p:spPr>
        <p:txBody>
          <a:bodyPr vert="horz" wrap="square" lIns="0" tIns="12065" rIns="0" bIns="0" rtlCol="0" anchor="b">
            <a:sp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pPr marL="12700">
              <a:spcBef>
                <a:spcPts val="95"/>
              </a:spcBef>
            </a:pPr>
            <a:r>
              <a:rPr lang="tr-TR" spc="-10" smtClean="0">
                <a:solidFill>
                  <a:schemeClr val="bg1"/>
                </a:solidFill>
              </a:rPr>
              <a:t>DEMİR</a:t>
            </a:r>
            <a:r>
              <a:rPr lang="tr-TR" spc="-20" smtClean="0">
                <a:solidFill>
                  <a:schemeClr val="bg1"/>
                </a:solidFill>
              </a:rPr>
              <a:t> </a:t>
            </a:r>
            <a:r>
              <a:rPr lang="tr-TR" spc="-35" smtClean="0">
                <a:solidFill>
                  <a:schemeClr val="bg1"/>
                </a:solidFill>
              </a:rPr>
              <a:t>TEDAVİSİ</a:t>
            </a:r>
            <a:endParaRPr lang="tr-TR" spc="-35" dirty="0">
              <a:solidFill>
                <a:schemeClr val="bg1"/>
              </a:solidFill>
            </a:endParaRPr>
          </a:p>
        </p:txBody>
      </p:sp>
    </p:spTree>
    <p:extLst>
      <p:ext uri="{BB962C8B-B14F-4D97-AF65-F5344CB8AC3E}">
        <p14:creationId xmlns:p14="http://schemas.microsoft.com/office/powerpoint/2010/main" val="16188386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2890664" cy="1143000"/>
          </a:xfrm>
        </p:spPr>
        <p:txBody>
          <a:bodyPr/>
          <a:lstStyle/>
          <a:p>
            <a:pPr eaLnBrk="1" fontAlgn="auto" hangingPunct="1">
              <a:spcAft>
                <a:spcPts val="0"/>
              </a:spcAft>
              <a:defRPr/>
            </a:pPr>
            <a:r>
              <a:rPr lang="tr-TR" dirty="0" smtClean="0"/>
              <a:t>D vitamini</a:t>
            </a:r>
            <a:endParaRPr lang="tr-TR" dirty="0"/>
          </a:p>
        </p:txBody>
      </p:sp>
      <p:sp>
        <p:nvSpPr>
          <p:cNvPr id="3" name="İçerik Yer Tutucusu 2"/>
          <p:cNvSpPr>
            <a:spLocks noGrp="1"/>
          </p:cNvSpPr>
          <p:nvPr>
            <p:ph sz="quarter" idx="1"/>
          </p:nvPr>
        </p:nvSpPr>
        <p:spPr>
          <a:xfrm>
            <a:off x="179512" y="1628800"/>
            <a:ext cx="3672408" cy="4845025"/>
          </a:xfrm>
        </p:spPr>
        <p:txBody>
          <a:bodyPr>
            <a:normAutofit/>
          </a:bodyPr>
          <a:lstStyle/>
          <a:p>
            <a:pPr marL="274320" indent="-274320" eaLnBrk="1" fontAlgn="auto" hangingPunct="1">
              <a:spcAft>
                <a:spcPts val="0"/>
              </a:spcAft>
              <a:buFont typeface="Wingdings"/>
              <a:buChar char=""/>
              <a:defRPr/>
            </a:pPr>
            <a:r>
              <a:rPr lang="tr-TR" dirty="0"/>
              <a:t>D vitamininin esas </a:t>
            </a:r>
            <a:r>
              <a:rPr lang="tr-TR" dirty="0" smtClean="0"/>
              <a:t>fonksiyonuCa+2metabolizmasını </a:t>
            </a:r>
            <a:r>
              <a:rPr lang="tr-TR" dirty="0"/>
              <a:t>düzenlemesidir. Aktif </a:t>
            </a:r>
            <a:r>
              <a:rPr lang="tr-TR" dirty="0" smtClean="0"/>
              <a:t>D vitamini besinlerle </a:t>
            </a:r>
            <a:r>
              <a:rPr lang="tr-TR" dirty="0"/>
              <a:t>alinmiş kalsiyumun ince </a:t>
            </a:r>
            <a:r>
              <a:rPr lang="tr-TR" dirty="0" smtClean="0"/>
              <a:t>bağırsakta </a:t>
            </a:r>
            <a:r>
              <a:rPr lang="tr-TR" dirty="0" err="1" smtClean="0"/>
              <a:t>absorpsiyonunu</a:t>
            </a:r>
            <a:r>
              <a:rPr lang="tr-TR" dirty="0" smtClean="0"/>
              <a:t> </a:t>
            </a:r>
            <a:r>
              <a:rPr lang="tr-TR" dirty="0"/>
              <a:t>ve kemiklerden salınımını </a:t>
            </a:r>
            <a:r>
              <a:rPr lang="tr-TR" dirty="0" err="1" smtClean="0"/>
              <a:t>stimule</a:t>
            </a:r>
            <a:r>
              <a:rPr lang="tr-TR" dirty="0" smtClean="0"/>
              <a:t> eder</a:t>
            </a:r>
            <a:r>
              <a:rPr lang="tr-TR" dirty="0"/>
              <a:t>. </a:t>
            </a:r>
          </a:p>
        </p:txBody>
      </p:sp>
      <p:pic>
        <p:nvPicPr>
          <p:cNvPr id="1026" name="Picture 2" descr="C:\Users\hemodiyaliz01\Desktop\diyaliz sonu ilaç uygulama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911" y="116632"/>
            <a:ext cx="4981575" cy="65817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691680" y="188913"/>
            <a:ext cx="6048672" cy="936625"/>
          </a:xfrm>
        </p:spPr>
        <p:txBody>
          <a:bodyPr>
            <a:noAutofit/>
          </a:bodyPr>
          <a:lstStyle/>
          <a:p>
            <a:pPr eaLnBrk="1" fontAlgn="auto" hangingPunct="1">
              <a:spcAft>
                <a:spcPts val="0"/>
              </a:spcAft>
              <a:defRPr/>
            </a:pPr>
            <a:r>
              <a:rPr lang="tr-TR" sz="2000" dirty="0">
                <a:latin typeface="Bodoni MT" panose="02070603080606020203" pitchFamily="18" charset="0"/>
              </a:rPr>
              <a:t>BÖBREK YETMEZLİĞİNDE İLAÇ</a:t>
            </a:r>
            <a:br>
              <a:rPr lang="tr-TR" sz="2000" dirty="0">
                <a:latin typeface="Bodoni MT" panose="02070603080606020203" pitchFamily="18" charset="0"/>
              </a:rPr>
            </a:br>
            <a:r>
              <a:rPr lang="tr-TR" sz="2000" dirty="0">
                <a:latin typeface="Bodoni MT" panose="02070603080606020203" pitchFamily="18" charset="0"/>
              </a:rPr>
              <a:t>KULLANIMI rehberi k</a:t>
            </a:r>
            <a:r>
              <a:rPr lang="tr-TR" sz="2800" dirty="0">
                <a:latin typeface="Bodoni MT" panose="02070603080606020203" pitchFamily="18" charset="0"/>
              </a:rPr>
              <a:t>ı</a:t>
            </a:r>
            <a:r>
              <a:rPr lang="tr-TR" sz="2000" dirty="0">
                <a:latin typeface="Bodoni MT" panose="02070603080606020203" pitchFamily="18" charset="0"/>
              </a:rPr>
              <a:t>saltmalar</a:t>
            </a:r>
            <a:r>
              <a:rPr lang="tr-TR" sz="3200" dirty="0">
                <a:latin typeface="Bodoni MT" panose="02070603080606020203" pitchFamily="18" charset="0"/>
              </a:rPr>
              <a:t>ı</a:t>
            </a:r>
          </a:p>
        </p:txBody>
      </p:sp>
      <p:sp>
        <p:nvSpPr>
          <p:cNvPr id="3" name="İçerik Yer Tutucusu 2"/>
          <p:cNvSpPr>
            <a:spLocks noGrp="1"/>
          </p:cNvSpPr>
          <p:nvPr>
            <p:ph sz="quarter" idx="1"/>
          </p:nvPr>
        </p:nvSpPr>
        <p:spPr>
          <a:xfrm>
            <a:off x="468313" y="1196975"/>
            <a:ext cx="7467600" cy="5492750"/>
          </a:xfrm>
        </p:spPr>
        <p:txBody>
          <a:bodyPr>
            <a:normAutofit fontScale="85000" lnSpcReduction="20000"/>
          </a:bodyPr>
          <a:lstStyle/>
          <a:p>
            <a:pPr marL="274320" indent="-274320" eaLnBrk="1" fontAlgn="auto" hangingPunct="1">
              <a:spcAft>
                <a:spcPts val="0"/>
              </a:spcAft>
              <a:buFont typeface="Wingdings"/>
              <a:buChar char=""/>
              <a:defRPr/>
            </a:pPr>
            <a:r>
              <a:rPr lang="tr-TR" dirty="0"/>
              <a:t>ABY: Akut böbrek yetmezliği </a:t>
            </a:r>
          </a:p>
          <a:p>
            <a:pPr marL="274320" indent="-274320" eaLnBrk="1" fontAlgn="auto" hangingPunct="1">
              <a:spcAft>
                <a:spcPts val="0"/>
              </a:spcAft>
              <a:buFont typeface="Wingdings"/>
              <a:buChar char=""/>
              <a:defRPr/>
            </a:pPr>
            <a:r>
              <a:rPr lang="tr-TR" dirty="0"/>
              <a:t>BY: Böbrek yetmezliği</a:t>
            </a:r>
          </a:p>
          <a:p>
            <a:pPr marL="274320" indent="-274320" eaLnBrk="1" fontAlgn="auto" hangingPunct="1">
              <a:spcAft>
                <a:spcPts val="0"/>
              </a:spcAft>
              <a:buFont typeface="Wingdings"/>
              <a:buChar char=""/>
              <a:defRPr/>
            </a:pPr>
            <a:r>
              <a:rPr lang="tr-TR" dirty="0"/>
              <a:t>DA: Doz aralığı </a:t>
            </a:r>
          </a:p>
          <a:p>
            <a:pPr marL="274320" indent="-274320" eaLnBrk="1" fontAlgn="auto" hangingPunct="1">
              <a:spcAft>
                <a:spcPts val="0"/>
              </a:spcAft>
              <a:buFont typeface="Wingdings"/>
              <a:buChar char=""/>
              <a:defRPr/>
            </a:pPr>
            <a:r>
              <a:rPr lang="tr-TR" dirty="0"/>
              <a:t>H: Hemodiyaliz</a:t>
            </a:r>
          </a:p>
          <a:p>
            <a:pPr marL="274320" indent="-274320" eaLnBrk="1" fontAlgn="auto" hangingPunct="1">
              <a:spcAft>
                <a:spcPts val="0"/>
              </a:spcAft>
              <a:buFont typeface="Wingdings"/>
              <a:buChar char=""/>
              <a:defRPr/>
            </a:pPr>
            <a:r>
              <a:rPr lang="tr-TR" dirty="0"/>
              <a:t>İD: İlaç dozu </a:t>
            </a:r>
          </a:p>
          <a:p>
            <a:pPr marL="274320" indent="-274320" eaLnBrk="1" fontAlgn="auto" hangingPunct="1">
              <a:spcAft>
                <a:spcPts val="0"/>
              </a:spcAft>
              <a:buFont typeface="Wingdings"/>
              <a:buChar char=""/>
              <a:defRPr/>
            </a:pPr>
            <a:r>
              <a:rPr lang="tr-TR" dirty="0"/>
              <a:t>İN: </a:t>
            </a:r>
            <a:r>
              <a:rPr lang="tr-TR" dirty="0" err="1"/>
              <a:t>İnterstisiyel</a:t>
            </a:r>
            <a:r>
              <a:rPr lang="tr-TR" dirty="0"/>
              <a:t> nefrit</a:t>
            </a:r>
          </a:p>
          <a:p>
            <a:pPr marL="274320" indent="-274320" eaLnBrk="1" fontAlgn="auto" hangingPunct="1">
              <a:spcAft>
                <a:spcPts val="0"/>
              </a:spcAft>
              <a:buFont typeface="Wingdings"/>
              <a:buChar char=""/>
              <a:defRPr/>
            </a:pPr>
            <a:r>
              <a:rPr lang="tr-TR" dirty="0"/>
              <a:t>İP: </a:t>
            </a:r>
            <a:r>
              <a:rPr lang="tr-TR" dirty="0" err="1"/>
              <a:t>İntraperitoneal</a:t>
            </a:r>
            <a:r>
              <a:rPr lang="tr-TR" dirty="0"/>
              <a:t> </a:t>
            </a:r>
          </a:p>
          <a:p>
            <a:pPr marL="274320" indent="-274320" eaLnBrk="1" fontAlgn="auto" hangingPunct="1">
              <a:spcAft>
                <a:spcPts val="0"/>
              </a:spcAft>
              <a:buFont typeface="Wingdings"/>
              <a:buChar char=""/>
              <a:defRPr/>
            </a:pPr>
            <a:r>
              <a:rPr lang="tr-TR" dirty="0"/>
              <a:t>İYE: İdrar yolu </a:t>
            </a:r>
            <a:r>
              <a:rPr lang="tr-TR" dirty="0" err="1"/>
              <a:t>infeksiyonu</a:t>
            </a:r>
            <a:endParaRPr lang="tr-TR" dirty="0"/>
          </a:p>
          <a:p>
            <a:pPr marL="274320" indent="-274320" eaLnBrk="1" fontAlgn="auto" hangingPunct="1">
              <a:spcAft>
                <a:spcPts val="0"/>
              </a:spcAft>
              <a:buFont typeface="Wingdings"/>
              <a:buChar char=""/>
              <a:defRPr/>
            </a:pPr>
            <a:r>
              <a:rPr lang="tr-TR" dirty="0"/>
              <a:t>MA: </a:t>
            </a:r>
            <a:r>
              <a:rPr lang="tr-TR" dirty="0" err="1"/>
              <a:t>Metabolik</a:t>
            </a:r>
            <a:r>
              <a:rPr lang="tr-TR" dirty="0"/>
              <a:t> </a:t>
            </a:r>
            <a:r>
              <a:rPr lang="tr-TR" dirty="0" err="1"/>
              <a:t>asidoz</a:t>
            </a:r>
            <a:r>
              <a:rPr lang="tr-TR" dirty="0"/>
              <a:t> </a:t>
            </a:r>
          </a:p>
          <a:p>
            <a:pPr marL="274320" indent="-274320" eaLnBrk="1" fontAlgn="auto" hangingPunct="1">
              <a:spcAft>
                <a:spcPts val="0"/>
              </a:spcAft>
              <a:buFont typeface="Wingdings"/>
              <a:buChar char=""/>
              <a:defRPr/>
            </a:pPr>
            <a:r>
              <a:rPr lang="tr-TR" dirty="0"/>
              <a:t>NDİ: </a:t>
            </a:r>
            <a:r>
              <a:rPr lang="tr-TR" dirty="0" err="1"/>
              <a:t>Nefrojenik</a:t>
            </a:r>
            <a:r>
              <a:rPr lang="tr-TR" dirty="0"/>
              <a:t> </a:t>
            </a:r>
            <a:r>
              <a:rPr lang="tr-TR" dirty="0" err="1"/>
              <a:t>diyabetes</a:t>
            </a:r>
            <a:r>
              <a:rPr lang="tr-TR" dirty="0"/>
              <a:t> </a:t>
            </a:r>
            <a:r>
              <a:rPr lang="tr-TR" dirty="0" err="1"/>
              <a:t>insipitus</a:t>
            </a:r>
            <a:endParaRPr lang="tr-TR" dirty="0"/>
          </a:p>
          <a:p>
            <a:pPr marL="274320" indent="-274320" eaLnBrk="1" fontAlgn="auto" hangingPunct="1">
              <a:spcAft>
                <a:spcPts val="0"/>
              </a:spcAft>
              <a:buFont typeface="Wingdings"/>
              <a:buChar char=""/>
              <a:defRPr/>
            </a:pPr>
            <a:r>
              <a:rPr lang="tr-TR" dirty="0"/>
              <a:t>NS: </a:t>
            </a:r>
            <a:r>
              <a:rPr lang="tr-TR" dirty="0" err="1"/>
              <a:t>Nefrotik</a:t>
            </a:r>
            <a:r>
              <a:rPr lang="tr-TR" dirty="0"/>
              <a:t> sendrom </a:t>
            </a:r>
          </a:p>
          <a:p>
            <a:pPr marL="274320" indent="-274320" eaLnBrk="1" fontAlgn="auto" hangingPunct="1">
              <a:spcAft>
                <a:spcPts val="0"/>
              </a:spcAft>
              <a:buFont typeface="Wingdings"/>
              <a:buChar char=""/>
              <a:defRPr/>
            </a:pPr>
            <a:r>
              <a:rPr lang="tr-TR" dirty="0"/>
              <a:t>P: Periton diyalizi</a:t>
            </a:r>
          </a:p>
          <a:p>
            <a:pPr marL="274320" indent="-274320" eaLnBrk="1" fontAlgn="auto" hangingPunct="1">
              <a:spcAft>
                <a:spcPts val="0"/>
              </a:spcAft>
              <a:buFont typeface="Wingdings"/>
              <a:buChar char=""/>
              <a:defRPr/>
            </a:pPr>
            <a:r>
              <a:rPr lang="tr-TR" dirty="0"/>
              <a:t>PG: </a:t>
            </a:r>
            <a:r>
              <a:rPr lang="tr-TR" dirty="0" err="1"/>
              <a:t>Prostaglandin</a:t>
            </a:r>
            <a:r>
              <a:rPr lang="tr-TR" dirty="0"/>
              <a:t> Q12h: 12 saatte bir</a:t>
            </a:r>
          </a:p>
          <a:p>
            <a:pPr marL="274320" indent="-274320" eaLnBrk="1" fontAlgn="auto" hangingPunct="1">
              <a:spcAft>
                <a:spcPts val="0"/>
              </a:spcAft>
              <a:buFont typeface="Wingdings"/>
              <a:buChar char=""/>
              <a:defRPr/>
            </a:pPr>
            <a:r>
              <a:rPr lang="tr-TR" dirty="0"/>
              <a:t>RTA: </a:t>
            </a:r>
            <a:r>
              <a:rPr lang="tr-TR" dirty="0" err="1"/>
              <a:t>Renal</a:t>
            </a:r>
            <a:r>
              <a:rPr lang="tr-TR" dirty="0"/>
              <a:t> </a:t>
            </a:r>
            <a:r>
              <a:rPr lang="tr-TR" dirty="0" err="1"/>
              <a:t>tübüler</a:t>
            </a:r>
            <a:r>
              <a:rPr lang="tr-TR" dirty="0"/>
              <a:t> </a:t>
            </a:r>
            <a:r>
              <a:rPr lang="tr-TR" dirty="0" err="1"/>
              <a:t>asidoz</a:t>
            </a:r>
            <a:endParaRPr lang="tr-TR" dirty="0"/>
          </a:p>
          <a:p>
            <a:pPr marL="274320" indent="-274320" eaLnBrk="1" fontAlgn="auto" hangingPunct="1">
              <a:spcAft>
                <a:spcPts val="0"/>
              </a:spcAft>
              <a:buFont typeface="Wingdings"/>
              <a:buChar char=""/>
              <a:defRPr/>
            </a:pPr>
            <a:r>
              <a:rPr lang="tr-TR" dirty="0"/>
              <a:t>SAPD: </a:t>
            </a:r>
            <a:r>
              <a:rPr lang="tr-TR" dirty="0" err="1"/>
              <a:t>Continuous</a:t>
            </a:r>
            <a:r>
              <a:rPr lang="tr-TR" dirty="0"/>
              <a:t> </a:t>
            </a:r>
            <a:r>
              <a:rPr lang="tr-TR" dirty="0" err="1"/>
              <a:t>ambulatory</a:t>
            </a:r>
            <a:r>
              <a:rPr lang="tr-TR" dirty="0"/>
              <a:t> </a:t>
            </a:r>
            <a:r>
              <a:rPr lang="tr-TR" dirty="0" err="1"/>
              <a:t>peritoneal</a:t>
            </a:r>
            <a:r>
              <a:rPr lang="tr-TR" dirty="0"/>
              <a:t> </a:t>
            </a:r>
            <a:r>
              <a:rPr lang="tr-TR" dirty="0" err="1"/>
              <a:t>dialysis</a:t>
            </a:r>
            <a:r>
              <a:rPr lang="tr-TR" dirty="0"/>
              <a:t>, sürekli ayaktan periton diyalizi</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188" y="188913"/>
            <a:ext cx="7467600" cy="777875"/>
          </a:xfrm>
        </p:spPr>
        <p:txBody>
          <a:bodyPr>
            <a:normAutofit/>
          </a:bodyPr>
          <a:lstStyle/>
          <a:p>
            <a:pPr eaLnBrk="1" fontAlgn="auto" hangingPunct="1">
              <a:spcAft>
                <a:spcPts val="0"/>
              </a:spcAft>
              <a:defRPr/>
            </a:pPr>
            <a:r>
              <a:rPr lang="tr-TR" dirty="0"/>
              <a:t>Böbrek yetmezliğinde ilaç </a:t>
            </a:r>
            <a:r>
              <a:rPr lang="tr-TR" dirty="0" err="1"/>
              <a:t>kullanimi</a:t>
            </a:r>
            <a:endParaRPr lang="tr-TR" dirty="0"/>
          </a:p>
        </p:txBody>
      </p:sp>
      <p:graphicFrame>
        <p:nvGraphicFramePr>
          <p:cNvPr id="4" name="İçerik Yer Tutucusu 3"/>
          <p:cNvGraphicFramePr>
            <a:graphicFrameLocks noGrp="1"/>
          </p:cNvGraphicFramePr>
          <p:nvPr>
            <p:ph sz="quarter" idx="1"/>
          </p:nvPr>
        </p:nvGraphicFramePr>
        <p:xfrm>
          <a:off x="250825" y="1125538"/>
          <a:ext cx="8496944" cy="5400600"/>
        </p:xfrm>
        <a:graphic>
          <a:graphicData uri="http://schemas.openxmlformats.org/drawingml/2006/table">
            <a:tbl>
              <a:tblPr firstRow="1" bandRow="1">
                <a:tableStyleId>{5C22544A-7EE6-4342-B048-85BDC9FD1C3A}</a:tableStyleId>
              </a:tblPr>
              <a:tblGrid>
                <a:gridCol w="3847674">
                  <a:extLst>
                    <a:ext uri="{9D8B030D-6E8A-4147-A177-3AD203B41FA5}"/>
                  </a:extLst>
                </a:gridCol>
                <a:gridCol w="4649270">
                  <a:extLst>
                    <a:ext uri="{9D8B030D-6E8A-4147-A177-3AD203B41FA5}"/>
                  </a:extLst>
                </a:gridCol>
              </a:tblGrid>
              <a:tr h="720276">
                <a:tc>
                  <a:txBody>
                    <a:bodyPr/>
                    <a:lstStyle/>
                    <a:p>
                      <a:pPr algn="ctr"/>
                      <a:r>
                        <a:rPr lang="tr-TR" sz="1400" dirty="0"/>
                        <a:t>ilaç</a:t>
                      </a:r>
                    </a:p>
                  </a:txBody>
                  <a:tcPr/>
                </a:tc>
                <a:tc>
                  <a:txBody>
                    <a:bodyPr/>
                    <a:lstStyle/>
                    <a:p>
                      <a:pPr algn="ctr"/>
                      <a:r>
                        <a:rPr lang="tr-TR" sz="1400" dirty="0"/>
                        <a:t>Diyalizle kayıp</a:t>
                      </a:r>
                    </a:p>
                  </a:txBody>
                  <a:tcPr/>
                </a:tc>
                <a:extLst>
                  <a:ext uri="{0D108BD9-81ED-4DB2-BD59-A6C34878D82A}"/>
                </a:extLst>
              </a:tr>
              <a:tr h="515492">
                <a:tc>
                  <a:txBody>
                    <a:bodyPr/>
                    <a:lstStyle/>
                    <a:p>
                      <a:r>
                        <a:rPr lang="tr-TR" sz="1400" dirty="0" err="1"/>
                        <a:t>Acarbose</a:t>
                      </a:r>
                      <a:r>
                        <a:rPr lang="tr-TR" sz="1400" dirty="0"/>
                        <a:t>  ( ANTİDİYABETİK )</a:t>
                      </a:r>
                    </a:p>
                  </a:txBody>
                  <a:tcPr/>
                </a:tc>
                <a:tc>
                  <a:txBody>
                    <a:bodyPr/>
                    <a:lstStyle/>
                    <a:p>
                      <a:pPr algn="ctr"/>
                      <a:r>
                        <a:rPr lang="tr-TR" sz="1400" dirty="0"/>
                        <a:t>Hayır ( H,P</a:t>
                      </a:r>
                      <a:r>
                        <a:rPr lang="tr-TR" sz="1400" baseline="0" dirty="0"/>
                        <a:t> )</a:t>
                      </a:r>
                      <a:endParaRPr lang="tr-TR" sz="1400" dirty="0"/>
                    </a:p>
                  </a:txBody>
                  <a:tcPr/>
                </a:tc>
                <a:extLst>
                  <a:ext uri="{0D108BD9-81ED-4DB2-BD59-A6C34878D82A}"/>
                </a:extLst>
              </a:tr>
              <a:tr h="515492">
                <a:tc>
                  <a:txBody>
                    <a:bodyPr/>
                    <a:lstStyle/>
                    <a:p>
                      <a:r>
                        <a:rPr lang="tr-TR" sz="1400" dirty="0" err="1"/>
                        <a:t>Acetaminophen</a:t>
                      </a:r>
                      <a:r>
                        <a:rPr lang="tr-TR" sz="1400" dirty="0"/>
                        <a:t>  ( PAROL )</a:t>
                      </a:r>
                    </a:p>
                  </a:txBody>
                  <a:tcPr/>
                </a:tc>
                <a:tc>
                  <a:txBody>
                    <a:bodyPr/>
                    <a:lstStyle/>
                    <a:p>
                      <a:pPr algn="ctr"/>
                      <a:r>
                        <a:rPr lang="tr-TR" sz="1400" b="1" dirty="0"/>
                        <a:t>Evet ( H) </a:t>
                      </a:r>
                      <a:r>
                        <a:rPr lang="tr-TR" sz="1400" dirty="0"/>
                        <a:t>,Hayır( P )</a:t>
                      </a:r>
                    </a:p>
                  </a:txBody>
                  <a:tcPr/>
                </a:tc>
                <a:extLst>
                  <a:ext uri="{0D108BD9-81ED-4DB2-BD59-A6C34878D82A}"/>
                </a:extLst>
              </a:tr>
              <a:tr h="556388">
                <a:tc>
                  <a:txBody>
                    <a:bodyPr/>
                    <a:lstStyle/>
                    <a:p>
                      <a:pPr algn="l"/>
                      <a:r>
                        <a:rPr lang="tr-TR" sz="1400" dirty="0" err="1"/>
                        <a:t>Acetil</a:t>
                      </a:r>
                      <a:r>
                        <a:rPr lang="tr-TR" sz="1400" baseline="0" dirty="0" err="1"/>
                        <a:t>cysteine</a:t>
                      </a:r>
                      <a:r>
                        <a:rPr lang="tr-TR" sz="1400" baseline="0" dirty="0"/>
                        <a:t> ( MUKOLİTİK,ASİST) </a:t>
                      </a:r>
                      <a:endParaRPr lang="tr-TR" sz="1400" dirty="0"/>
                    </a:p>
                  </a:txBody>
                  <a:tcPr/>
                </a:tc>
                <a:tc>
                  <a:txBody>
                    <a:bodyPr/>
                    <a:lstStyle/>
                    <a:p>
                      <a:pPr algn="ctr"/>
                      <a:r>
                        <a:rPr lang="tr-TR" sz="1400" dirty="0"/>
                        <a:t>?</a:t>
                      </a:r>
                    </a:p>
                  </a:txBody>
                  <a:tcPr/>
                </a:tc>
                <a:extLst>
                  <a:ext uri="{0D108BD9-81ED-4DB2-BD59-A6C34878D82A}"/>
                </a:extLst>
              </a:tr>
              <a:tr h="515492">
                <a:tc>
                  <a:txBody>
                    <a:bodyPr/>
                    <a:lstStyle/>
                    <a:p>
                      <a:r>
                        <a:rPr lang="tr-TR" sz="1400" dirty="0" err="1"/>
                        <a:t>Ampicilin</a:t>
                      </a:r>
                      <a:r>
                        <a:rPr lang="tr-TR" sz="1400" dirty="0"/>
                        <a:t> ( </a:t>
                      </a:r>
                      <a:r>
                        <a:rPr lang="tr-TR" sz="1400" dirty="0" err="1"/>
                        <a:t>Antibakteriyel</a:t>
                      </a:r>
                      <a:r>
                        <a:rPr lang="tr-TR" sz="1400" dirty="0"/>
                        <a:t> )</a:t>
                      </a:r>
                    </a:p>
                  </a:txBody>
                  <a:tcPr/>
                </a:tc>
                <a:tc>
                  <a:txBody>
                    <a:bodyPr/>
                    <a:lstStyle/>
                    <a:p>
                      <a:pPr algn="ctr"/>
                      <a:r>
                        <a:rPr lang="tr-TR" sz="1400" dirty="0"/>
                        <a:t>Evet ( H) ,Hayır( P )</a:t>
                      </a:r>
                    </a:p>
                  </a:txBody>
                  <a:tcPr/>
                </a:tc>
                <a:extLst>
                  <a:ext uri="{0D108BD9-81ED-4DB2-BD59-A6C34878D82A}"/>
                </a:extLst>
              </a:tr>
              <a:tr h="515492">
                <a:tc>
                  <a:txBody>
                    <a:bodyPr/>
                    <a:lstStyle/>
                    <a:p>
                      <a:r>
                        <a:rPr lang="tr-TR" sz="1400" dirty="0" err="1"/>
                        <a:t>Azitromycin</a:t>
                      </a:r>
                      <a:r>
                        <a:rPr lang="tr-TR" sz="1400" baseline="0" dirty="0"/>
                        <a:t> ( </a:t>
                      </a:r>
                      <a:r>
                        <a:rPr lang="tr-TR" sz="1400" baseline="0" dirty="0" err="1"/>
                        <a:t>Antimikrobik</a:t>
                      </a:r>
                      <a:r>
                        <a:rPr lang="tr-TR" sz="1400" baseline="0" dirty="0"/>
                        <a:t> )</a:t>
                      </a:r>
                      <a:endParaRPr lang="tr-TR" sz="1400" dirty="0"/>
                    </a:p>
                  </a:txBody>
                  <a:tcPr/>
                </a:tc>
                <a:tc>
                  <a:txBody>
                    <a:bodyPr/>
                    <a:lstStyle/>
                    <a:p>
                      <a:pPr algn="ctr"/>
                      <a:r>
                        <a:rPr lang="tr-TR" sz="1400" dirty="0"/>
                        <a:t>Hayır ( H</a:t>
                      </a:r>
                      <a:r>
                        <a:rPr lang="tr-TR" sz="1400" baseline="0" dirty="0"/>
                        <a:t> )</a:t>
                      </a:r>
                      <a:endParaRPr lang="tr-TR" sz="1400" dirty="0"/>
                    </a:p>
                  </a:txBody>
                  <a:tcPr/>
                </a:tc>
                <a:extLst>
                  <a:ext uri="{0D108BD9-81ED-4DB2-BD59-A6C34878D82A}"/>
                </a:extLst>
              </a:tr>
              <a:tr h="515492">
                <a:tc>
                  <a:txBody>
                    <a:bodyPr/>
                    <a:lstStyle/>
                    <a:p>
                      <a:pPr algn="l"/>
                      <a:r>
                        <a:rPr lang="tr-TR" sz="1400" dirty="0" err="1"/>
                        <a:t>Acyclovir</a:t>
                      </a:r>
                      <a:r>
                        <a:rPr lang="tr-TR" sz="1400" baseline="0" dirty="0"/>
                        <a:t>  ( ANTİVİRAL  TÜREVLERİ)</a:t>
                      </a:r>
                      <a:endParaRPr lang="tr-TR" sz="1400" dirty="0"/>
                    </a:p>
                  </a:txBody>
                  <a:tcPr/>
                </a:tc>
                <a:tc>
                  <a:txBody>
                    <a:bodyPr/>
                    <a:lstStyle/>
                    <a:p>
                      <a:pPr algn="ctr"/>
                      <a:r>
                        <a:rPr lang="tr-TR" sz="1400" dirty="0"/>
                        <a:t>Evet ( </a:t>
                      </a:r>
                      <a:r>
                        <a:rPr lang="tr-TR" sz="1400" baseline="0" dirty="0"/>
                        <a:t> H </a:t>
                      </a:r>
                      <a:r>
                        <a:rPr lang="tr-TR" sz="1400" dirty="0"/>
                        <a:t>)</a:t>
                      </a:r>
                    </a:p>
                  </a:txBody>
                  <a:tcPr/>
                </a:tc>
                <a:extLst>
                  <a:ext uri="{0D108BD9-81ED-4DB2-BD59-A6C34878D82A}"/>
                </a:extLst>
              </a:tr>
              <a:tr h="515492">
                <a:tc>
                  <a:txBody>
                    <a:bodyPr/>
                    <a:lstStyle/>
                    <a:p>
                      <a:pPr algn="l"/>
                      <a:r>
                        <a:rPr lang="tr-TR" sz="1400" dirty="0" err="1"/>
                        <a:t>Allopurinol</a:t>
                      </a:r>
                      <a:r>
                        <a:rPr lang="tr-TR" sz="1400" dirty="0"/>
                        <a:t> ( ÜRİKOLİZ )</a:t>
                      </a:r>
                    </a:p>
                  </a:txBody>
                  <a:tcPr/>
                </a:tc>
                <a:tc>
                  <a:txBody>
                    <a:bodyPr/>
                    <a:lstStyle/>
                    <a:p>
                      <a:pPr algn="ctr"/>
                      <a:r>
                        <a:rPr lang="tr-TR" sz="1400" dirty="0"/>
                        <a:t>?</a:t>
                      </a:r>
                    </a:p>
                  </a:txBody>
                  <a:tcPr/>
                </a:tc>
                <a:extLst>
                  <a:ext uri="{0D108BD9-81ED-4DB2-BD59-A6C34878D82A}"/>
                </a:extLst>
              </a:tr>
              <a:tr h="515492">
                <a:tc>
                  <a:txBody>
                    <a:bodyPr/>
                    <a:lstStyle/>
                    <a:p>
                      <a:pPr algn="l"/>
                      <a:r>
                        <a:rPr lang="tr-TR" sz="1400" dirty="0" err="1"/>
                        <a:t>Amikacin</a:t>
                      </a:r>
                      <a:r>
                        <a:rPr lang="tr-TR" sz="1400" dirty="0"/>
                        <a:t>  ( </a:t>
                      </a:r>
                      <a:r>
                        <a:rPr lang="tr-TR" sz="1400" dirty="0" err="1"/>
                        <a:t>Antimikrobik</a:t>
                      </a:r>
                      <a:r>
                        <a:rPr lang="tr-TR" sz="1400" baseline="0" dirty="0"/>
                        <a:t> )</a:t>
                      </a:r>
                      <a:endParaRPr lang="tr-TR" sz="1400" dirty="0"/>
                    </a:p>
                  </a:txBody>
                  <a:tcPr/>
                </a:tc>
                <a:tc>
                  <a:txBody>
                    <a:bodyPr/>
                    <a:lstStyle/>
                    <a:p>
                      <a:pPr algn="ctr"/>
                      <a:r>
                        <a:rPr lang="tr-TR" sz="1400" dirty="0"/>
                        <a:t>Evet ( H,P</a:t>
                      </a:r>
                      <a:r>
                        <a:rPr lang="tr-TR" sz="1400" baseline="0" dirty="0"/>
                        <a:t> )</a:t>
                      </a:r>
                      <a:endParaRPr lang="tr-TR" sz="1400" dirty="0"/>
                    </a:p>
                  </a:txBody>
                  <a:tcPr/>
                </a:tc>
                <a:extLst>
                  <a:ext uri="{0D108BD9-81ED-4DB2-BD59-A6C34878D82A}"/>
                </a:extLst>
              </a:tr>
              <a:tr h="515492">
                <a:tc>
                  <a:txBody>
                    <a:bodyPr/>
                    <a:lstStyle/>
                    <a:p>
                      <a:pPr algn="l"/>
                      <a:r>
                        <a:rPr lang="tr-TR" sz="1400" dirty="0" err="1"/>
                        <a:t>Amoxicilin</a:t>
                      </a:r>
                      <a:r>
                        <a:rPr lang="tr-TR" sz="1400" dirty="0"/>
                        <a:t> ( </a:t>
                      </a:r>
                      <a:r>
                        <a:rPr lang="tr-TR" sz="1400" dirty="0" err="1"/>
                        <a:t>Antimikrobik</a:t>
                      </a:r>
                      <a:r>
                        <a:rPr lang="tr-TR" sz="1400" dirty="0"/>
                        <a:t> )</a:t>
                      </a:r>
                    </a:p>
                  </a:txBody>
                  <a:tcPr/>
                </a:tc>
                <a:tc>
                  <a:txBody>
                    <a:bodyPr/>
                    <a:lstStyle/>
                    <a:p>
                      <a:pPr algn="ctr"/>
                      <a:r>
                        <a:rPr lang="tr-TR" sz="1400" dirty="0"/>
                        <a:t>Evet</a:t>
                      </a:r>
                      <a:r>
                        <a:rPr lang="tr-TR" sz="1400" baseline="0" dirty="0"/>
                        <a:t> ( H ),Hayır ( P )</a:t>
                      </a:r>
                      <a:endParaRPr lang="tr-TR" sz="1400" dirty="0"/>
                    </a:p>
                  </a:txBody>
                  <a:tcPr/>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sz="quarter" idx="1"/>
          </p:nvPr>
        </p:nvGraphicFramePr>
        <p:xfrm>
          <a:off x="250825" y="620713"/>
          <a:ext cx="8424936" cy="5760638"/>
        </p:xfrm>
        <a:graphic>
          <a:graphicData uri="http://schemas.openxmlformats.org/drawingml/2006/table">
            <a:tbl>
              <a:tblPr firstRow="1" bandRow="1">
                <a:tableStyleId>{5C22544A-7EE6-4342-B048-85BDC9FD1C3A}</a:tableStyleId>
              </a:tblPr>
              <a:tblGrid>
                <a:gridCol w="4212468">
                  <a:extLst>
                    <a:ext uri="{9D8B030D-6E8A-4147-A177-3AD203B41FA5}"/>
                  </a:extLst>
                </a:gridCol>
                <a:gridCol w="4212468">
                  <a:extLst>
                    <a:ext uri="{9D8B030D-6E8A-4147-A177-3AD203B41FA5}"/>
                  </a:extLst>
                </a:gridCol>
              </a:tblGrid>
              <a:tr h="576064">
                <a:tc>
                  <a:txBody>
                    <a:bodyPr/>
                    <a:lstStyle/>
                    <a:p>
                      <a:pPr algn="ctr"/>
                      <a:r>
                        <a:rPr lang="tr-TR" sz="1400" dirty="0"/>
                        <a:t>ilaç</a:t>
                      </a:r>
                    </a:p>
                  </a:txBody>
                  <a:tcPr/>
                </a:tc>
                <a:tc>
                  <a:txBody>
                    <a:bodyPr/>
                    <a:lstStyle/>
                    <a:p>
                      <a:pPr algn="ctr"/>
                      <a:r>
                        <a:rPr lang="tr-TR" sz="1400" dirty="0"/>
                        <a:t>Diyalizle kayıp</a:t>
                      </a:r>
                    </a:p>
                  </a:txBody>
                  <a:tcPr/>
                </a:tc>
                <a:extLst>
                  <a:ext uri="{0D108BD9-81ED-4DB2-BD59-A6C34878D82A}"/>
                </a:extLst>
              </a:tr>
              <a:tr h="576064">
                <a:tc>
                  <a:txBody>
                    <a:bodyPr/>
                    <a:lstStyle/>
                    <a:p>
                      <a:pPr algn="l"/>
                      <a:r>
                        <a:rPr lang="tr-TR" sz="1400" dirty="0" err="1"/>
                        <a:t>Alfacalcidol</a:t>
                      </a:r>
                      <a:r>
                        <a:rPr lang="tr-TR" sz="1400" dirty="0"/>
                        <a:t>  ( D-VİTAMİNİ</a:t>
                      </a:r>
                      <a:r>
                        <a:rPr lang="tr-TR" sz="1400" baseline="0" dirty="0"/>
                        <a:t> TÜREVİ )</a:t>
                      </a:r>
                      <a:endParaRPr lang="tr-TR" sz="1400" dirty="0"/>
                    </a:p>
                  </a:txBody>
                  <a:tcPr/>
                </a:tc>
                <a:tc>
                  <a:txBody>
                    <a:bodyPr/>
                    <a:lstStyle/>
                    <a:p>
                      <a:pPr algn="ctr"/>
                      <a:r>
                        <a:rPr lang="tr-TR" sz="1400" dirty="0"/>
                        <a:t>?</a:t>
                      </a:r>
                    </a:p>
                  </a:txBody>
                  <a:tcPr/>
                </a:tc>
                <a:extLst>
                  <a:ext uri="{0D108BD9-81ED-4DB2-BD59-A6C34878D82A}"/>
                </a:extLst>
              </a:tr>
              <a:tr h="576062">
                <a:tc>
                  <a:txBody>
                    <a:bodyPr/>
                    <a:lstStyle/>
                    <a:p>
                      <a:pPr algn="l"/>
                      <a:r>
                        <a:rPr lang="tr-TR" sz="1400" dirty="0" err="1"/>
                        <a:t>Alprazolam</a:t>
                      </a:r>
                      <a:r>
                        <a:rPr lang="tr-TR" sz="1400" dirty="0"/>
                        <a:t> ( XANAX,ANSİOX )</a:t>
                      </a:r>
                    </a:p>
                  </a:txBody>
                  <a:tcPr/>
                </a:tc>
                <a:tc>
                  <a:txBody>
                    <a:bodyPr/>
                    <a:lstStyle/>
                    <a:p>
                      <a:pPr algn="ctr"/>
                      <a:r>
                        <a:rPr lang="tr-TR" sz="1400" dirty="0"/>
                        <a:t>?</a:t>
                      </a:r>
                    </a:p>
                  </a:txBody>
                  <a:tcPr/>
                </a:tc>
                <a:extLst>
                  <a:ext uri="{0D108BD9-81ED-4DB2-BD59-A6C34878D82A}"/>
                </a:extLst>
              </a:tr>
              <a:tr h="576064">
                <a:tc>
                  <a:txBody>
                    <a:bodyPr/>
                    <a:lstStyle/>
                    <a:p>
                      <a:pPr algn="l"/>
                      <a:r>
                        <a:rPr lang="tr-TR" sz="1400" dirty="0" err="1"/>
                        <a:t>Bacampicillin</a:t>
                      </a:r>
                      <a:r>
                        <a:rPr lang="tr-TR" sz="1400" baseline="0" dirty="0"/>
                        <a:t> ( ANTİMİKROBİK )</a:t>
                      </a:r>
                      <a:endParaRPr lang="tr-TR" sz="1400" dirty="0"/>
                    </a:p>
                  </a:txBody>
                  <a:tcPr/>
                </a:tc>
                <a:tc>
                  <a:txBody>
                    <a:bodyPr/>
                    <a:lstStyle/>
                    <a:p>
                      <a:pPr algn="ctr"/>
                      <a:r>
                        <a:rPr lang="tr-TR" sz="1400" dirty="0"/>
                        <a:t>Evet ( H )</a:t>
                      </a:r>
                    </a:p>
                  </a:txBody>
                  <a:tcPr/>
                </a:tc>
                <a:extLst>
                  <a:ext uri="{0D108BD9-81ED-4DB2-BD59-A6C34878D82A}"/>
                </a:extLst>
              </a:tr>
              <a:tr h="576064">
                <a:tc>
                  <a:txBody>
                    <a:bodyPr/>
                    <a:lstStyle/>
                    <a:p>
                      <a:pPr algn="l"/>
                      <a:r>
                        <a:rPr lang="tr-TR" sz="1400" dirty="0" err="1"/>
                        <a:t>Benazepril</a:t>
                      </a:r>
                      <a:r>
                        <a:rPr lang="tr-TR" sz="1400" dirty="0"/>
                        <a:t> ( ANTİHİPERTANSİF</a:t>
                      </a:r>
                      <a:r>
                        <a:rPr lang="tr-TR" sz="1400" baseline="0" dirty="0"/>
                        <a:t> )</a:t>
                      </a:r>
                      <a:endParaRPr lang="tr-TR" sz="1400" dirty="0"/>
                    </a:p>
                  </a:txBody>
                  <a:tcPr/>
                </a:tc>
                <a:tc>
                  <a:txBody>
                    <a:bodyPr/>
                    <a:lstStyle/>
                    <a:p>
                      <a:pPr algn="ctr"/>
                      <a:r>
                        <a:rPr lang="tr-TR" sz="1400" dirty="0"/>
                        <a:t>Hayır ( H</a:t>
                      </a:r>
                      <a:r>
                        <a:rPr lang="tr-TR" sz="1400" baseline="0" dirty="0"/>
                        <a:t> )</a:t>
                      </a:r>
                      <a:endParaRPr lang="tr-TR" sz="1400" dirty="0"/>
                    </a:p>
                  </a:txBody>
                  <a:tcPr/>
                </a:tc>
                <a:extLst>
                  <a:ext uri="{0D108BD9-81ED-4DB2-BD59-A6C34878D82A}"/>
                </a:extLst>
              </a:tr>
              <a:tr h="576064">
                <a:tc>
                  <a:txBody>
                    <a:bodyPr/>
                    <a:lstStyle/>
                    <a:p>
                      <a:r>
                        <a:rPr lang="tr-TR" sz="1400" dirty="0" err="1"/>
                        <a:t>Bethamethasone</a:t>
                      </a:r>
                      <a:r>
                        <a:rPr lang="tr-TR" sz="1400" dirty="0"/>
                        <a:t> (</a:t>
                      </a:r>
                      <a:r>
                        <a:rPr lang="tr-TR" sz="1400" baseline="0" dirty="0"/>
                        <a:t> GLUKOKORTİKOİD  )</a:t>
                      </a:r>
                      <a:endParaRPr lang="tr-TR" sz="1400" dirty="0"/>
                    </a:p>
                  </a:txBody>
                  <a:tcPr/>
                </a:tc>
                <a:tc>
                  <a:txBody>
                    <a:bodyPr/>
                    <a:lstStyle/>
                    <a:p>
                      <a:pPr algn="ctr"/>
                      <a:r>
                        <a:rPr lang="tr-TR" dirty="0"/>
                        <a:t>?</a:t>
                      </a:r>
                    </a:p>
                  </a:txBody>
                  <a:tcPr/>
                </a:tc>
                <a:extLst>
                  <a:ext uri="{0D108BD9-81ED-4DB2-BD59-A6C34878D82A}"/>
                </a:extLst>
              </a:tr>
              <a:tr h="576064">
                <a:tc>
                  <a:txBody>
                    <a:bodyPr/>
                    <a:lstStyle/>
                    <a:p>
                      <a:r>
                        <a:rPr lang="tr-TR" sz="1400" dirty="0" err="1"/>
                        <a:t>Buspirone</a:t>
                      </a:r>
                      <a:r>
                        <a:rPr lang="tr-TR" sz="1400" dirty="0"/>
                        <a:t> </a:t>
                      </a:r>
                      <a:r>
                        <a:rPr lang="tr-TR" sz="1400" baseline="0" dirty="0"/>
                        <a:t> ( ANKSİYOLİTİK )</a:t>
                      </a:r>
                      <a:endParaRPr lang="tr-TR" sz="1400" dirty="0"/>
                    </a:p>
                  </a:txBody>
                  <a:tcPr/>
                </a:tc>
                <a:tc>
                  <a:txBody>
                    <a:bodyPr/>
                    <a:lstStyle/>
                    <a:p>
                      <a:pPr algn="ctr"/>
                      <a:r>
                        <a:rPr lang="tr-TR" sz="1400" dirty="0"/>
                        <a:t>Evet ( H )</a:t>
                      </a:r>
                    </a:p>
                  </a:txBody>
                  <a:tcPr/>
                </a:tc>
                <a:extLst>
                  <a:ext uri="{0D108BD9-81ED-4DB2-BD59-A6C34878D82A}"/>
                </a:extLst>
              </a:tr>
              <a:tr h="576064">
                <a:tc>
                  <a:txBody>
                    <a:bodyPr/>
                    <a:lstStyle/>
                    <a:p>
                      <a:r>
                        <a:rPr lang="tr-TR" sz="1400" dirty="0" err="1"/>
                        <a:t>Captopril</a:t>
                      </a:r>
                      <a:r>
                        <a:rPr lang="tr-TR" sz="1400" baseline="0" dirty="0"/>
                        <a:t>  ( ANTİHİPERTANSİF ) </a:t>
                      </a:r>
                      <a:endParaRPr lang="tr-TR" sz="1400" dirty="0"/>
                    </a:p>
                  </a:txBody>
                  <a:tcPr/>
                </a:tc>
                <a:tc>
                  <a:txBody>
                    <a:bodyPr/>
                    <a:lstStyle/>
                    <a:p>
                      <a:pPr algn="ctr"/>
                      <a:r>
                        <a:rPr lang="tr-TR" sz="1400" dirty="0"/>
                        <a:t>Evet ( H )</a:t>
                      </a:r>
                    </a:p>
                  </a:txBody>
                  <a:tcPr/>
                </a:tc>
                <a:extLst>
                  <a:ext uri="{0D108BD9-81ED-4DB2-BD59-A6C34878D82A}"/>
                </a:extLst>
              </a:tr>
              <a:tr h="576064">
                <a:tc>
                  <a:txBody>
                    <a:bodyPr/>
                    <a:lstStyle/>
                    <a:p>
                      <a:r>
                        <a:rPr lang="tr-TR" sz="1400" dirty="0" err="1"/>
                        <a:t>Carbamazepine</a:t>
                      </a:r>
                      <a:r>
                        <a:rPr lang="tr-TR" sz="1400" dirty="0"/>
                        <a:t> ( ANTİEPİLEPTİK</a:t>
                      </a:r>
                      <a:r>
                        <a:rPr lang="tr-TR" sz="1400" baseline="0" dirty="0"/>
                        <a:t> )</a:t>
                      </a:r>
                      <a:endParaRPr lang="tr-TR" sz="1400" dirty="0"/>
                    </a:p>
                  </a:txBody>
                  <a:tcPr/>
                </a:tc>
                <a:tc>
                  <a:txBody>
                    <a:bodyPr/>
                    <a:lstStyle/>
                    <a:p>
                      <a:pPr algn="ctr"/>
                      <a:r>
                        <a:rPr lang="tr-TR" sz="1400" dirty="0"/>
                        <a:t>Hayır (</a:t>
                      </a:r>
                      <a:r>
                        <a:rPr lang="tr-TR" sz="1400" baseline="0" dirty="0"/>
                        <a:t> H )</a:t>
                      </a:r>
                      <a:endParaRPr lang="tr-TR" sz="1400" dirty="0"/>
                    </a:p>
                  </a:txBody>
                  <a:tcPr/>
                </a:tc>
                <a:extLst>
                  <a:ext uri="{0D108BD9-81ED-4DB2-BD59-A6C34878D82A}"/>
                </a:extLst>
              </a:tr>
              <a:tr h="576064">
                <a:tc>
                  <a:txBody>
                    <a:bodyPr/>
                    <a:lstStyle/>
                    <a:p>
                      <a:r>
                        <a:rPr lang="tr-TR" sz="1400" dirty="0" err="1"/>
                        <a:t>Carvediol</a:t>
                      </a:r>
                      <a:r>
                        <a:rPr lang="tr-TR" sz="1400" dirty="0"/>
                        <a:t> (ANTİHİPERTANSİF )</a:t>
                      </a:r>
                    </a:p>
                  </a:txBody>
                  <a:tcPr/>
                </a:tc>
                <a:tc>
                  <a:txBody>
                    <a:bodyPr/>
                    <a:lstStyle/>
                    <a:p>
                      <a:pPr algn="ctr"/>
                      <a:r>
                        <a:rPr lang="tr-TR" sz="1400" dirty="0"/>
                        <a:t>Hayır ( H )</a:t>
                      </a:r>
                    </a:p>
                    <a:p>
                      <a:pPr algn="ctr"/>
                      <a:endParaRPr lang="tr-TR" sz="1400" dirty="0"/>
                    </a:p>
                  </a:txBody>
                  <a:tcPr/>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sz="quarter" idx="1"/>
          </p:nvPr>
        </p:nvGraphicFramePr>
        <p:xfrm>
          <a:off x="250825" y="549275"/>
          <a:ext cx="8424936" cy="5832646"/>
        </p:xfrm>
        <a:graphic>
          <a:graphicData uri="http://schemas.openxmlformats.org/drawingml/2006/table">
            <a:tbl>
              <a:tblPr firstRow="1" bandRow="1">
                <a:tableStyleId>{5C22544A-7EE6-4342-B048-85BDC9FD1C3A}</a:tableStyleId>
              </a:tblPr>
              <a:tblGrid>
                <a:gridCol w="4212468">
                  <a:extLst>
                    <a:ext uri="{9D8B030D-6E8A-4147-A177-3AD203B41FA5}"/>
                  </a:extLst>
                </a:gridCol>
                <a:gridCol w="4212468">
                  <a:extLst>
                    <a:ext uri="{9D8B030D-6E8A-4147-A177-3AD203B41FA5}"/>
                  </a:extLst>
                </a:gridCol>
              </a:tblGrid>
              <a:tr h="648072">
                <a:tc>
                  <a:txBody>
                    <a:bodyPr/>
                    <a:lstStyle/>
                    <a:p>
                      <a:pPr algn="ctr"/>
                      <a:r>
                        <a:rPr lang="tr-TR" sz="1400" dirty="0"/>
                        <a:t>ilaç</a:t>
                      </a:r>
                    </a:p>
                  </a:txBody>
                  <a:tcPr/>
                </a:tc>
                <a:tc>
                  <a:txBody>
                    <a:bodyPr/>
                    <a:lstStyle/>
                    <a:p>
                      <a:pPr algn="ctr"/>
                      <a:r>
                        <a:rPr lang="tr-TR" sz="1400" dirty="0"/>
                        <a:t>Diyalizle kayıp</a:t>
                      </a:r>
                    </a:p>
                  </a:txBody>
                  <a:tcPr/>
                </a:tc>
                <a:extLst>
                  <a:ext uri="{0D108BD9-81ED-4DB2-BD59-A6C34878D82A}"/>
                </a:extLst>
              </a:tr>
              <a:tr h="648072">
                <a:tc>
                  <a:txBody>
                    <a:bodyPr/>
                    <a:lstStyle/>
                    <a:p>
                      <a:pPr algn="l"/>
                      <a:r>
                        <a:rPr lang="tr-TR" sz="1400" dirty="0" err="1"/>
                        <a:t>Cefazolin</a:t>
                      </a:r>
                      <a:r>
                        <a:rPr lang="tr-TR" sz="1400" dirty="0"/>
                        <a:t> ( ANTİMİKROBİK )</a:t>
                      </a:r>
                    </a:p>
                  </a:txBody>
                  <a:tcPr/>
                </a:tc>
                <a:tc>
                  <a:txBody>
                    <a:bodyPr/>
                    <a:lstStyle/>
                    <a:p>
                      <a:pPr algn="ctr"/>
                      <a:r>
                        <a:rPr lang="tr-TR" sz="1400" dirty="0"/>
                        <a:t>Evet</a:t>
                      </a:r>
                      <a:r>
                        <a:rPr lang="tr-TR" sz="1400" baseline="0" dirty="0"/>
                        <a:t> ( H ) Hayır ( P )</a:t>
                      </a:r>
                      <a:endParaRPr lang="tr-TR" sz="1400" dirty="0"/>
                    </a:p>
                  </a:txBody>
                  <a:tcPr/>
                </a:tc>
                <a:extLst>
                  <a:ext uri="{0D108BD9-81ED-4DB2-BD59-A6C34878D82A}"/>
                </a:extLst>
              </a:tr>
              <a:tr h="648072">
                <a:tc>
                  <a:txBody>
                    <a:bodyPr/>
                    <a:lstStyle/>
                    <a:p>
                      <a:pPr algn="l"/>
                      <a:r>
                        <a:rPr lang="tr-TR" sz="1400" dirty="0" err="1"/>
                        <a:t>Cefuroxime</a:t>
                      </a:r>
                      <a:r>
                        <a:rPr lang="tr-TR" sz="1400" dirty="0"/>
                        <a:t> ( ANTİMİKROBİK )</a:t>
                      </a:r>
                    </a:p>
                  </a:txBody>
                  <a:tcPr/>
                </a:tc>
                <a:tc>
                  <a:txBody>
                    <a:bodyPr/>
                    <a:lstStyle/>
                    <a:p>
                      <a:pPr algn="ctr"/>
                      <a:r>
                        <a:rPr lang="tr-TR" sz="1400" dirty="0"/>
                        <a:t>Evet ( H) ,Hayır( P )</a:t>
                      </a:r>
                    </a:p>
                  </a:txBody>
                  <a:tcPr/>
                </a:tc>
                <a:extLst>
                  <a:ext uri="{0D108BD9-81ED-4DB2-BD59-A6C34878D82A}"/>
                </a:extLst>
              </a:tr>
              <a:tr h="648072">
                <a:tc>
                  <a:txBody>
                    <a:bodyPr/>
                    <a:lstStyle/>
                    <a:p>
                      <a:pPr algn="l"/>
                      <a:r>
                        <a:rPr lang="tr-TR" sz="1400" dirty="0" err="1"/>
                        <a:t>Cetirizine</a:t>
                      </a:r>
                      <a:r>
                        <a:rPr lang="tr-TR" sz="1400" baseline="0" dirty="0"/>
                        <a:t> ( ANTİHİSTAMİNİK )</a:t>
                      </a:r>
                      <a:endParaRPr lang="tr-TR" sz="1400" dirty="0"/>
                    </a:p>
                  </a:txBody>
                  <a:tcPr/>
                </a:tc>
                <a:tc>
                  <a:txBody>
                    <a:bodyPr/>
                    <a:lstStyle/>
                    <a:p>
                      <a:pPr algn="ctr"/>
                      <a:r>
                        <a:rPr lang="tr-TR" sz="1400" dirty="0"/>
                        <a:t>Hayır( H) </a:t>
                      </a:r>
                    </a:p>
                  </a:txBody>
                  <a:tcPr/>
                </a:tc>
                <a:extLst>
                  <a:ext uri="{0D108BD9-81ED-4DB2-BD59-A6C34878D82A}"/>
                </a:extLst>
              </a:tr>
              <a:tr h="648070">
                <a:tc>
                  <a:txBody>
                    <a:bodyPr/>
                    <a:lstStyle/>
                    <a:p>
                      <a:pPr algn="l"/>
                      <a:r>
                        <a:rPr lang="tr-TR" sz="1400" dirty="0" err="1"/>
                        <a:t>Cephalexin</a:t>
                      </a:r>
                      <a:r>
                        <a:rPr lang="tr-TR" sz="1400" dirty="0"/>
                        <a:t> ( ANTİMİKROBİK )</a:t>
                      </a:r>
                    </a:p>
                  </a:txBody>
                  <a:tcPr/>
                </a:tc>
                <a:tc>
                  <a:txBody>
                    <a:bodyPr/>
                    <a:lstStyle/>
                    <a:p>
                      <a:pPr algn="ctr"/>
                      <a:r>
                        <a:rPr lang="tr-TR" sz="1400" dirty="0"/>
                        <a:t>Evet ( H) </a:t>
                      </a:r>
                    </a:p>
                  </a:txBody>
                  <a:tcPr/>
                </a:tc>
                <a:extLst>
                  <a:ext uri="{0D108BD9-81ED-4DB2-BD59-A6C34878D82A}"/>
                </a:extLst>
              </a:tr>
              <a:tr h="648072">
                <a:tc>
                  <a:txBody>
                    <a:bodyPr/>
                    <a:lstStyle/>
                    <a:p>
                      <a:pPr algn="l"/>
                      <a:r>
                        <a:rPr lang="tr-TR" sz="1400" dirty="0" err="1"/>
                        <a:t>Cilestatin</a:t>
                      </a:r>
                      <a:r>
                        <a:rPr lang="tr-TR" sz="1400" baseline="0" dirty="0"/>
                        <a:t> ( ANTİBAKTERİYEL )</a:t>
                      </a:r>
                      <a:endParaRPr lang="tr-TR" sz="1400" dirty="0"/>
                    </a:p>
                  </a:txBody>
                  <a:tcPr/>
                </a:tc>
                <a:tc>
                  <a:txBody>
                    <a:bodyPr/>
                    <a:lstStyle/>
                    <a:p>
                      <a:pPr algn="ctr"/>
                      <a:r>
                        <a:rPr lang="tr-TR" sz="1400" dirty="0"/>
                        <a:t>Evet ( H) </a:t>
                      </a:r>
                    </a:p>
                    <a:p>
                      <a:pPr algn="ctr"/>
                      <a:endParaRPr lang="tr-TR" sz="1400" dirty="0"/>
                    </a:p>
                  </a:txBody>
                  <a:tcPr/>
                </a:tc>
                <a:extLst>
                  <a:ext uri="{0D108BD9-81ED-4DB2-BD59-A6C34878D82A}"/>
                </a:extLst>
              </a:tr>
              <a:tr h="648072">
                <a:tc>
                  <a:txBody>
                    <a:bodyPr/>
                    <a:lstStyle/>
                    <a:p>
                      <a:pPr algn="l"/>
                      <a:r>
                        <a:rPr lang="tr-TR" sz="1400" dirty="0" err="1"/>
                        <a:t>Cilazapril</a:t>
                      </a:r>
                      <a:r>
                        <a:rPr lang="tr-TR" sz="1400" dirty="0"/>
                        <a:t> ( ANTİHİPERTANSİF )</a:t>
                      </a:r>
                    </a:p>
                  </a:txBody>
                  <a:tcPr/>
                </a:tc>
                <a:tc>
                  <a:txBody>
                    <a:bodyPr/>
                    <a:lstStyle/>
                    <a:p>
                      <a:pPr algn="ctr"/>
                      <a:r>
                        <a:rPr lang="tr-TR" sz="1400" dirty="0"/>
                        <a:t>Evet ( H) </a:t>
                      </a:r>
                    </a:p>
                    <a:p>
                      <a:pPr algn="ctr"/>
                      <a:endParaRPr lang="tr-TR" sz="1400" dirty="0"/>
                    </a:p>
                  </a:txBody>
                  <a:tcPr/>
                </a:tc>
                <a:extLst>
                  <a:ext uri="{0D108BD9-81ED-4DB2-BD59-A6C34878D82A}"/>
                </a:extLst>
              </a:tr>
              <a:tr h="648072">
                <a:tc>
                  <a:txBody>
                    <a:bodyPr/>
                    <a:lstStyle/>
                    <a:p>
                      <a:pPr algn="l"/>
                      <a:r>
                        <a:rPr lang="tr-TR" sz="1400" dirty="0" err="1"/>
                        <a:t>Clindamycin</a:t>
                      </a:r>
                      <a:r>
                        <a:rPr lang="tr-TR" sz="1400" baseline="0" dirty="0"/>
                        <a:t>  (ANTİMİKROBİK )</a:t>
                      </a:r>
                    </a:p>
                    <a:p>
                      <a:pPr algn="l"/>
                      <a:endParaRPr lang="tr-TR" sz="1400" dirty="0"/>
                    </a:p>
                  </a:txBody>
                  <a:tcPr/>
                </a:tc>
                <a:tc>
                  <a:txBody>
                    <a:bodyPr/>
                    <a:lstStyle/>
                    <a:p>
                      <a:pPr algn="ctr"/>
                      <a:r>
                        <a:rPr lang="tr-TR" sz="1400" dirty="0"/>
                        <a:t>Hayır ( H.P</a:t>
                      </a:r>
                      <a:r>
                        <a:rPr lang="tr-TR" sz="1400" baseline="0" dirty="0"/>
                        <a:t> )</a:t>
                      </a:r>
                      <a:endParaRPr lang="tr-TR" sz="1400" dirty="0"/>
                    </a:p>
                  </a:txBody>
                  <a:tcPr/>
                </a:tc>
                <a:extLst>
                  <a:ext uri="{0D108BD9-81ED-4DB2-BD59-A6C34878D82A}"/>
                </a:extLst>
              </a:tr>
              <a:tr h="648072">
                <a:tc>
                  <a:txBody>
                    <a:bodyPr/>
                    <a:lstStyle/>
                    <a:p>
                      <a:pPr algn="l"/>
                      <a:r>
                        <a:rPr lang="tr-TR" sz="1400" dirty="0" err="1"/>
                        <a:t>Colchicine</a:t>
                      </a:r>
                      <a:r>
                        <a:rPr lang="tr-TR" sz="1400" dirty="0"/>
                        <a:t> ( ANTIGUT )</a:t>
                      </a:r>
                    </a:p>
                  </a:txBody>
                  <a:tcPr/>
                </a:tc>
                <a:tc>
                  <a:txBody>
                    <a:bodyPr/>
                    <a:lstStyle/>
                    <a:p>
                      <a:pPr algn="ctr"/>
                      <a:r>
                        <a:rPr lang="tr-TR" sz="1400" dirty="0"/>
                        <a:t>Hayır( H) </a:t>
                      </a:r>
                    </a:p>
                    <a:p>
                      <a:pPr algn="ctr"/>
                      <a:endParaRPr lang="tr-TR" sz="1400" dirty="0"/>
                    </a:p>
                  </a:txBody>
                  <a:tcPr/>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sz="quarter" idx="1"/>
          </p:nvPr>
        </p:nvGraphicFramePr>
        <p:xfrm>
          <a:off x="250825" y="476250"/>
          <a:ext cx="8496944" cy="5904660"/>
        </p:xfrm>
        <a:graphic>
          <a:graphicData uri="http://schemas.openxmlformats.org/drawingml/2006/table">
            <a:tbl>
              <a:tblPr firstRow="1" bandRow="1">
                <a:tableStyleId>{5C22544A-7EE6-4342-B048-85BDC9FD1C3A}</a:tableStyleId>
              </a:tblPr>
              <a:tblGrid>
                <a:gridCol w="4180568">
                  <a:extLst>
                    <a:ext uri="{9D8B030D-6E8A-4147-A177-3AD203B41FA5}"/>
                  </a:extLst>
                </a:gridCol>
                <a:gridCol w="4316376">
                  <a:extLst>
                    <a:ext uri="{9D8B030D-6E8A-4147-A177-3AD203B41FA5}"/>
                  </a:extLst>
                </a:gridCol>
              </a:tblGrid>
              <a:tr h="590466">
                <a:tc>
                  <a:txBody>
                    <a:bodyPr/>
                    <a:lstStyle/>
                    <a:p>
                      <a:pPr algn="ctr"/>
                      <a:r>
                        <a:rPr lang="tr-TR" sz="1400" dirty="0"/>
                        <a:t>ilaç</a:t>
                      </a:r>
                    </a:p>
                  </a:txBody>
                  <a:tcPr/>
                </a:tc>
                <a:tc>
                  <a:txBody>
                    <a:bodyPr/>
                    <a:lstStyle/>
                    <a:p>
                      <a:pPr algn="ctr"/>
                      <a:r>
                        <a:rPr lang="tr-TR" sz="1400" dirty="0"/>
                        <a:t>Diyalizle kayıp</a:t>
                      </a:r>
                    </a:p>
                  </a:txBody>
                  <a:tcPr/>
                </a:tc>
                <a:extLst>
                  <a:ext uri="{0D108BD9-81ED-4DB2-BD59-A6C34878D82A}"/>
                </a:extLst>
              </a:tr>
              <a:tr h="590466">
                <a:tc>
                  <a:txBody>
                    <a:bodyPr/>
                    <a:lstStyle/>
                    <a:p>
                      <a:r>
                        <a:rPr lang="tr-TR" sz="1400" dirty="0" err="1"/>
                        <a:t>Digoxin</a:t>
                      </a:r>
                      <a:r>
                        <a:rPr lang="tr-TR" sz="1400" baseline="0" dirty="0"/>
                        <a:t> ( KARDİYOTONİK )</a:t>
                      </a:r>
                      <a:endParaRPr lang="tr-TR" sz="1400" dirty="0"/>
                    </a:p>
                  </a:txBody>
                  <a:tcPr/>
                </a:tc>
                <a:tc>
                  <a:txBody>
                    <a:bodyPr/>
                    <a:lstStyle/>
                    <a:p>
                      <a:pPr algn="ctr"/>
                      <a:r>
                        <a:rPr lang="tr-TR" sz="1400" dirty="0"/>
                        <a:t>Hayır ( H.P )</a:t>
                      </a:r>
                    </a:p>
                    <a:p>
                      <a:pPr algn="ctr"/>
                      <a:endParaRPr lang="tr-TR" sz="1400" dirty="0"/>
                    </a:p>
                  </a:txBody>
                  <a:tcPr/>
                </a:tc>
                <a:extLst>
                  <a:ext uri="{0D108BD9-81ED-4DB2-BD59-A6C34878D82A}"/>
                </a:extLst>
              </a:tr>
              <a:tr h="590466">
                <a:tc>
                  <a:txBody>
                    <a:bodyPr/>
                    <a:lstStyle/>
                    <a:p>
                      <a:r>
                        <a:rPr lang="tr-TR" sz="1400" dirty="0" err="1"/>
                        <a:t>Didanosine</a:t>
                      </a:r>
                      <a:r>
                        <a:rPr lang="tr-TR" sz="1400" dirty="0"/>
                        <a:t> ( ANTİVİRAL )</a:t>
                      </a:r>
                    </a:p>
                  </a:txBody>
                  <a:tcPr/>
                </a:tc>
                <a:tc>
                  <a:txBody>
                    <a:bodyPr/>
                    <a:lstStyle/>
                    <a:p>
                      <a:pPr algn="ctr"/>
                      <a:r>
                        <a:rPr lang="tr-TR" sz="1400" dirty="0"/>
                        <a:t>Evet ( H )</a:t>
                      </a:r>
                    </a:p>
                  </a:txBody>
                  <a:tcPr/>
                </a:tc>
                <a:extLst>
                  <a:ext uri="{0D108BD9-81ED-4DB2-BD59-A6C34878D82A}"/>
                </a:extLst>
              </a:tr>
              <a:tr h="590466">
                <a:tc>
                  <a:txBody>
                    <a:bodyPr/>
                    <a:lstStyle/>
                    <a:p>
                      <a:r>
                        <a:rPr lang="tr-TR" sz="1400" dirty="0" err="1"/>
                        <a:t>Diltiazem</a:t>
                      </a:r>
                      <a:r>
                        <a:rPr lang="tr-TR" sz="1400" dirty="0"/>
                        <a:t> ( KORONER</a:t>
                      </a:r>
                      <a:r>
                        <a:rPr lang="tr-TR" sz="1400" baseline="0" dirty="0"/>
                        <a:t> VAZODİLATÖR  )</a:t>
                      </a:r>
                      <a:endParaRPr lang="tr-TR" sz="1400" dirty="0"/>
                    </a:p>
                  </a:txBody>
                  <a:tcPr/>
                </a:tc>
                <a:tc>
                  <a:txBody>
                    <a:bodyPr/>
                    <a:lstStyle/>
                    <a:p>
                      <a:pPr algn="ctr"/>
                      <a:r>
                        <a:rPr lang="tr-TR" sz="1400" dirty="0"/>
                        <a:t>Hayır ( H )</a:t>
                      </a:r>
                    </a:p>
                  </a:txBody>
                  <a:tcPr/>
                </a:tc>
                <a:extLst>
                  <a:ext uri="{0D108BD9-81ED-4DB2-BD59-A6C34878D82A}"/>
                </a:extLst>
              </a:tr>
              <a:tr h="590466">
                <a:tc>
                  <a:txBody>
                    <a:bodyPr/>
                    <a:lstStyle/>
                    <a:p>
                      <a:r>
                        <a:rPr lang="tr-TR" sz="1400" dirty="0" err="1"/>
                        <a:t>Diphenhydramine</a:t>
                      </a:r>
                      <a:r>
                        <a:rPr lang="tr-TR" sz="1400" dirty="0"/>
                        <a:t> ( ANTİHİSTAMİNİK )</a:t>
                      </a:r>
                    </a:p>
                  </a:txBody>
                  <a:tcPr/>
                </a:tc>
                <a:tc>
                  <a:txBody>
                    <a:bodyPr/>
                    <a:lstStyle/>
                    <a:p>
                      <a:pPr algn="ctr"/>
                      <a:r>
                        <a:rPr lang="tr-TR" sz="1400" dirty="0"/>
                        <a:t>Hayır ( H.P )</a:t>
                      </a:r>
                    </a:p>
                  </a:txBody>
                  <a:tcPr/>
                </a:tc>
                <a:extLst>
                  <a:ext uri="{0D108BD9-81ED-4DB2-BD59-A6C34878D82A}"/>
                </a:extLst>
              </a:tr>
              <a:tr h="590466">
                <a:tc>
                  <a:txBody>
                    <a:bodyPr/>
                    <a:lstStyle/>
                    <a:p>
                      <a:r>
                        <a:rPr lang="tr-TR" sz="1400" dirty="0" err="1"/>
                        <a:t>Dobutamin</a:t>
                      </a:r>
                      <a:r>
                        <a:rPr lang="tr-TR" sz="1400" dirty="0"/>
                        <a:t> ( KARDİAK STİMULAN )</a:t>
                      </a:r>
                    </a:p>
                  </a:txBody>
                  <a:tcPr/>
                </a:tc>
                <a:tc>
                  <a:txBody>
                    <a:bodyPr/>
                    <a:lstStyle/>
                    <a:p>
                      <a:pPr algn="ctr"/>
                      <a:r>
                        <a:rPr lang="tr-TR" sz="1400" dirty="0"/>
                        <a:t>?</a:t>
                      </a:r>
                    </a:p>
                  </a:txBody>
                  <a:tcPr/>
                </a:tc>
                <a:extLst>
                  <a:ext uri="{0D108BD9-81ED-4DB2-BD59-A6C34878D82A}"/>
                </a:extLst>
              </a:tr>
              <a:tr h="590466">
                <a:tc>
                  <a:txBody>
                    <a:bodyPr/>
                    <a:lstStyle/>
                    <a:p>
                      <a:r>
                        <a:rPr lang="tr-TR" sz="1400" dirty="0" err="1"/>
                        <a:t>Erythromycine</a:t>
                      </a:r>
                      <a:r>
                        <a:rPr lang="tr-TR" sz="1400" baseline="0" dirty="0"/>
                        <a:t> ( ANTİMİKROBİK )</a:t>
                      </a:r>
                      <a:endParaRPr lang="tr-TR" sz="1400" dirty="0"/>
                    </a:p>
                  </a:txBody>
                  <a:tcPr/>
                </a:tc>
                <a:tc>
                  <a:txBody>
                    <a:bodyPr/>
                    <a:lstStyle/>
                    <a:p>
                      <a:pPr algn="ctr"/>
                      <a:r>
                        <a:rPr lang="tr-TR" sz="1400" dirty="0"/>
                        <a:t>Hayır ( H.P )</a:t>
                      </a:r>
                    </a:p>
                    <a:p>
                      <a:pPr algn="ctr"/>
                      <a:endParaRPr lang="tr-TR" sz="1400" dirty="0"/>
                    </a:p>
                  </a:txBody>
                  <a:tcPr/>
                </a:tc>
                <a:extLst>
                  <a:ext uri="{0D108BD9-81ED-4DB2-BD59-A6C34878D82A}"/>
                </a:extLst>
              </a:tr>
              <a:tr h="590466">
                <a:tc>
                  <a:txBody>
                    <a:bodyPr/>
                    <a:lstStyle/>
                    <a:p>
                      <a:r>
                        <a:rPr lang="tr-TR" sz="1400" dirty="0" err="1"/>
                        <a:t>Famotidine</a:t>
                      </a:r>
                      <a:r>
                        <a:rPr lang="tr-TR" sz="1400" dirty="0"/>
                        <a:t>  ( ANTİÜLSERATİF</a:t>
                      </a:r>
                      <a:r>
                        <a:rPr lang="tr-TR" sz="1400" baseline="0" dirty="0"/>
                        <a:t> )</a:t>
                      </a:r>
                      <a:endParaRPr lang="tr-TR" sz="1400" dirty="0"/>
                    </a:p>
                  </a:txBody>
                  <a:tcPr/>
                </a:tc>
                <a:tc>
                  <a:txBody>
                    <a:bodyPr/>
                    <a:lstStyle/>
                    <a:p>
                      <a:pPr algn="ctr"/>
                      <a:r>
                        <a:rPr lang="tr-TR" sz="1400" dirty="0"/>
                        <a:t>Hayır ( H )</a:t>
                      </a:r>
                    </a:p>
                    <a:p>
                      <a:pPr algn="ctr"/>
                      <a:endParaRPr lang="tr-TR" sz="1400" dirty="0"/>
                    </a:p>
                  </a:txBody>
                  <a:tcPr/>
                </a:tc>
                <a:extLst>
                  <a:ext uri="{0D108BD9-81ED-4DB2-BD59-A6C34878D82A}"/>
                </a:extLst>
              </a:tr>
              <a:tr h="590466">
                <a:tc>
                  <a:txBody>
                    <a:bodyPr/>
                    <a:lstStyle/>
                    <a:p>
                      <a:r>
                        <a:rPr lang="tr-TR" sz="1400" dirty="0" err="1"/>
                        <a:t>Fluoxetine</a:t>
                      </a:r>
                      <a:r>
                        <a:rPr lang="tr-TR" sz="1400" baseline="0" dirty="0"/>
                        <a:t> ( ANTİDEPRESANT )</a:t>
                      </a:r>
                      <a:endParaRPr lang="tr-TR" sz="1400" dirty="0"/>
                    </a:p>
                  </a:txBody>
                  <a:tcPr/>
                </a:tc>
                <a:tc>
                  <a:txBody>
                    <a:bodyPr/>
                    <a:lstStyle/>
                    <a:p>
                      <a:pPr algn="ctr"/>
                      <a:r>
                        <a:rPr lang="tr-TR" sz="1400" dirty="0"/>
                        <a:t>Hayır ( H )</a:t>
                      </a:r>
                    </a:p>
                    <a:p>
                      <a:pPr algn="ctr"/>
                      <a:endParaRPr lang="tr-TR" sz="1400" dirty="0"/>
                    </a:p>
                  </a:txBody>
                  <a:tcPr/>
                </a:tc>
                <a:extLst>
                  <a:ext uri="{0D108BD9-81ED-4DB2-BD59-A6C34878D82A}"/>
                </a:extLst>
              </a:tr>
              <a:tr h="590466">
                <a:tc>
                  <a:txBody>
                    <a:bodyPr/>
                    <a:lstStyle/>
                    <a:p>
                      <a:r>
                        <a:rPr lang="tr-TR" sz="1400" dirty="0" err="1"/>
                        <a:t>Flurbiprofen</a:t>
                      </a:r>
                      <a:r>
                        <a:rPr lang="tr-TR" sz="1400" dirty="0"/>
                        <a:t>                                                             ( ANTİENFLAMATUAR,ANALJEZİK)</a:t>
                      </a:r>
                    </a:p>
                  </a:txBody>
                  <a:tcPr/>
                </a:tc>
                <a:tc>
                  <a:txBody>
                    <a:bodyPr/>
                    <a:lstStyle/>
                    <a:p>
                      <a:pPr algn="ctr"/>
                      <a:r>
                        <a:rPr lang="tr-TR" sz="1400" dirty="0"/>
                        <a:t>Hayır ( H.P )</a:t>
                      </a:r>
                    </a:p>
                    <a:p>
                      <a:pPr algn="ctr"/>
                      <a:endParaRPr lang="tr-TR" sz="1400" dirty="0"/>
                    </a:p>
                  </a:txBody>
                  <a:tcPr/>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sz="quarter" idx="1"/>
          </p:nvPr>
        </p:nvGraphicFramePr>
        <p:xfrm>
          <a:off x="395288" y="620713"/>
          <a:ext cx="8280920" cy="5179654"/>
        </p:xfrm>
        <a:graphic>
          <a:graphicData uri="http://schemas.openxmlformats.org/drawingml/2006/table">
            <a:tbl>
              <a:tblPr firstRow="1" bandRow="1">
                <a:tableStyleId>{5C22544A-7EE6-4342-B048-85BDC9FD1C3A}</a:tableStyleId>
              </a:tblPr>
              <a:tblGrid>
                <a:gridCol w="4140460">
                  <a:extLst>
                    <a:ext uri="{9D8B030D-6E8A-4147-A177-3AD203B41FA5}"/>
                  </a:extLst>
                </a:gridCol>
                <a:gridCol w="4140460">
                  <a:extLst>
                    <a:ext uri="{9D8B030D-6E8A-4147-A177-3AD203B41FA5}"/>
                  </a:extLst>
                </a:gridCol>
              </a:tblGrid>
              <a:tr h="580984">
                <a:tc>
                  <a:txBody>
                    <a:bodyPr/>
                    <a:lstStyle/>
                    <a:p>
                      <a:pPr algn="ctr"/>
                      <a:r>
                        <a:rPr lang="tr-TR" sz="1400" dirty="0"/>
                        <a:t>ilaç</a:t>
                      </a:r>
                    </a:p>
                  </a:txBody>
                  <a:tcPr/>
                </a:tc>
                <a:tc>
                  <a:txBody>
                    <a:bodyPr/>
                    <a:lstStyle/>
                    <a:p>
                      <a:pPr algn="ctr"/>
                      <a:r>
                        <a:rPr lang="tr-TR" sz="1400" dirty="0"/>
                        <a:t>Diyalizle kayıp</a:t>
                      </a:r>
                    </a:p>
                  </a:txBody>
                  <a:tcPr/>
                </a:tc>
                <a:extLst>
                  <a:ext uri="{0D108BD9-81ED-4DB2-BD59-A6C34878D82A}"/>
                </a:extLst>
              </a:tr>
              <a:tr h="580984">
                <a:tc>
                  <a:txBody>
                    <a:bodyPr/>
                    <a:lstStyle/>
                    <a:p>
                      <a:r>
                        <a:rPr lang="tr-TR" sz="1400" dirty="0" err="1"/>
                        <a:t>Heparin</a:t>
                      </a:r>
                      <a:endParaRPr lang="tr-TR" sz="1400" dirty="0"/>
                    </a:p>
                  </a:txBody>
                  <a:tcPr/>
                </a:tc>
                <a:tc>
                  <a:txBody>
                    <a:bodyPr/>
                    <a:lstStyle/>
                    <a:p>
                      <a:pPr algn="ctr"/>
                      <a:r>
                        <a:rPr lang="tr-TR" sz="1400" dirty="0"/>
                        <a:t>Hayır</a:t>
                      </a:r>
                      <a:r>
                        <a:rPr lang="tr-TR" sz="1400" baseline="0" dirty="0"/>
                        <a:t> ( H.P )</a:t>
                      </a:r>
                      <a:endParaRPr lang="tr-TR" sz="1400" dirty="0"/>
                    </a:p>
                  </a:txBody>
                  <a:tcPr/>
                </a:tc>
                <a:extLst>
                  <a:ext uri="{0D108BD9-81ED-4DB2-BD59-A6C34878D82A}"/>
                </a:extLst>
              </a:tr>
              <a:tr h="580984">
                <a:tc>
                  <a:txBody>
                    <a:bodyPr/>
                    <a:lstStyle/>
                    <a:p>
                      <a:r>
                        <a:rPr lang="tr-TR" sz="1400" dirty="0" err="1"/>
                        <a:t>Ibuprofen</a:t>
                      </a:r>
                      <a:endParaRPr lang="tr-TR" sz="1400" dirty="0"/>
                    </a:p>
                  </a:txBody>
                  <a:tcPr/>
                </a:tc>
                <a:tc>
                  <a:txBody>
                    <a:bodyPr/>
                    <a:lstStyle/>
                    <a:p>
                      <a:pPr algn="ctr"/>
                      <a:r>
                        <a:rPr lang="tr-TR" sz="1400" dirty="0"/>
                        <a:t>Hayır (</a:t>
                      </a:r>
                      <a:r>
                        <a:rPr lang="tr-TR" sz="1400" baseline="0" dirty="0"/>
                        <a:t> H )</a:t>
                      </a:r>
                      <a:endParaRPr lang="tr-TR" sz="1400" dirty="0"/>
                    </a:p>
                  </a:txBody>
                  <a:tcPr/>
                </a:tc>
                <a:extLst>
                  <a:ext uri="{0D108BD9-81ED-4DB2-BD59-A6C34878D82A}"/>
                </a:extLst>
              </a:tr>
              <a:tr h="580984">
                <a:tc>
                  <a:txBody>
                    <a:bodyPr/>
                    <a:lstStyle/>
                    <a:p>
                      <a:r>
                        <a:rPr lang="tr-TR" sz="1400" dirty="0" err="1"/>
                        <a:t>Insulin</a:t>
                      </a:r>
                      <a:r>
                        <a:rPr lang="tr-TR" sz="1400" dirty="0"/>
                        <a:t> </a:t>
                      </a:r>
                    </a:p>
                  </a:txBody>
                  <a:tcPr/>
                </a:tc>
                <a:tc>
                  <a:txBody>
                    <a:bodyPr/>
                    <a:lstStyle/>
                    <a:p>
                      <a:pPr algn="ctr"/>
                      <a:r>
                        <a:rPr lang="tr-TR" sz="1400" dirty="0"/>
                        <a:t>?</a:t>
                      </a:r>
                    </a:p>
                  </a:txBody>
                  <a:tcPr/>
                </a:tc>
                <a:extLst>
                  <a:ext uri="{0D108BD9-81ED-4DB2-BD59-A6C34878D82A}"/>
                </a:extLst>
              </a:tr>
              <a:tr h="531782">
                <a:tc>
                  <a:txBody>
                    <a:bodyPr/>
                    <a:lstStyle/>
                    <a:p>
                      <a:r>
                        <a:rPr lang="tr-TR" sz="1400" dirty="0" err="1"/>
                        <a:t>Ketoprofen</a:t>
                      </a:r>
                      <a:r>
                        <a:rPr lang="tr-TR" sz="1400" dirty="0"/>
                        <a:t>                                                             ( ANTİENFLAMATUAR,ANALJEZİK )</a:t>
                      </a:r>
                    </a:p>
                  </a:txBody>
                  <a:tcPr/>
                </a:tc>
                <a:tc>
                  <a:txBody>
                    <a:bodyPr/>
                    <a:lstStyle/>
                    <a:p>
                      <a:pPr algn="ctr"/>
                      <a:r>
                        <a:rPr lang="tr-TR" sz="1400" dirty="0"/>
                        <a:t>?</a:t>
                      </a:r>
                    </a:p>
                  </a:txBody>
                  <a:tcPr/>
                </a:tc>
                <a:extLst>
                  <a:ext uri="{0D108BD9-81ED-4DB2-BD59-A6C34878D82A}"/>
                </a:extLst>
              </a:tr>
              <a:tr h="580984">
                <a:tc>
                  <a:txBody>
                    <a:bodyPr/>
                    <a:lstStyle/>
                    <a:p>
                      <a:r>
                        <a:rPr lang="tr-TR" sz="1400" dirty="0" err="1"/>
                        <a:t>Lansaprozole</a:t>
                      </a:r>
                      <a:r>
                        <a:rPr lang="tr-TR" sz="1400" dirty="0"/>
                        <a:t> ( ANTİÜLSER</a:t>
                      </a:r>
                      <a:r>
                        <a:rPr lang="tr-TR" sz="1400" baseline="0" dirty="0"/>
                        <a:t> )</a:t>
                      </a:r>
                      <a:endParaRPr lang="tr-TR" sz="1400" dirty="0"/>
                    </a:p>
                  </a:txBody>
                  <a:tcPr/>
                </a:tc>
                <a:tc>
                  <a:txBody>
                    <a:bodyPr/>
                    <a:lstStyle/>
                    <a:p>
                      <a:pPr algn="ctr"/>
                      <a:r>
                        <a:rPr lang="tr-TR" sz="1400" dirty="0"/>
                        <a:t>Hayır ( H )</a:t>
                      </a:r>
                    </a:p>
                  </a:txBody>
                  <a:tcPr/>
                </a:tc>
                <a:extLst>
                  <a:ext uri="{0D108BD9-81ED-4DB2-BD59-A6C34878D82A}"/>
                </a:extLst>
              </a:tr>
              <a:tr h="580984">
                <a:tc>
                  <a:txBody>
                    <a:bodyPr/>
                    <a:lstStyle/>
                    <a:p>
                      <a:r>
                        <a:rPr lang="tr-TR" sz="1400" dirty="0" err="1"/>
                        <a:t>Lidocaine</a:t>
                      </a:r>
                      <a:r>
                        <a:rPr lang="tr-TR" sz="1400" dirty="0"/>
                        <a:t> </a:t>
                      </a:r>
                    </a:p>
                  </a:txBody>
                  <a:tcPr/>
                </a:tc>
                <a:tc>
                  <a:txBody>
                    <a:bodyPr/>
                    <a:lstStyle/>
                    <a:p>
                      <a:pPr algn="ctr"/>
                      <a:r>
                        <a:rPr lang="tr-TR" sz="1400" dirty="0"/>
                        <a:t>Hayır ( H )</a:t>
                      </a:r>
                    </a:p>
                    <a:p>
                      <a:pPr algn="ctr"/>
                      <a:endParaRPr lang="tr-TR" sz="1400" dirty="0"/>
                    </a:p>
                  </a:txBody>
                  <a:tcPr/>
                </a:tc>
                <a:extLst>
                  <a:ext uri="{0D108BD9-81ED-4DB2-BD59-A6C34878D82A}"/>
                </a:extLst>
              </a:tr>
              <a:tr h="580984">
                <a:tc>
                  <a:txBody>
                    <a:bodyPr/>
                    <a:lstStyle/>
                    <a:p>
                      <a:r>
                        <a:rPr lang="tr-TR" sz="1400" dirty="0" err="1"/>
                        <a:t>Lisinopril</a:t>
                      </a:r>
                      <a:r>
                        <a:rPr lang="tr-TR" sz="1400" baseline="0" dirty="0"/>
                        <a:t> ( ANTİHİPETANSİF )</a:t>
                      </a:r>
                      <a:endParaRPr lang="tr-TR" sz="1400" dirty="0"/>
                    </a:p>
                  </a:txBody>
                  <a:tcPr/>
                </a:tc>
                <a:tc>
                  <a:txBody>
                    <a:bodyPr/>
                    <a:lstStyle/>
                    <a:p>
                      <a:pPr algn="ctr"/>
                      <a:r>
                        <a:rPr lang="tr-TR" sz="1400" dirty="0"/>
                        <a:t>Evet ( H)</a:t>
                      </a:r>
                    </a:p>
                  </a:txBody>
                  <a:tcPr/>
                </a:tc>
                <a:extLst>
                  <a:ext uri="{0D108BD9-81ED-4DB2-BD59-A6C34878D82A}"/>
                </a:extLst>
              </a:tr>
              <a:tr h="580984">
                <a:tc>
                  <a:txBody>
                    <a:bodyPr/>
                    <a:lstStyle/>
                    <a:p>
                      <a:r>
                        <a:rPr lang="tr-TR" sz="1400" dirty="0" err="1"/>
                        <a:t>Metronidazole</a:t>
                      </a:r>
                      <a:r>
                        <a:rPr lang="tr-TR" sz="1400" dirty="0"/>
                        <a:t> ( ANTİPROTOZOAL )</a:t>
                      </a:r>
                    </a:p>
                  </a:txBody>
                  <a:tcPr/>
                </a:tc>
                <a:tc>
                  <a:txBody>
                    <a:bodyPr/>
                    <a:lstStyle/>
                    <a:p>
                      <a:pPr algn="ctr"/>
                      <a:r>
                        <a:rPr lang="tr-TR" sz="1400" dirty="0"/>
                        <a:t>Evet ( H) ,Hayır( P )</a:t>
                      </a:r>
                    </a:p>
                    <a:p>
                      <a:pPr algn="ctr"/>
                      <a:endParaRPr lang="tr-TR" sz="1400" dirty="0"/>
                    </a:p>
                  </a:txBody>
                  <a:tcPr/>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3" name="2 Altbilgi Yer Tutucusu"/>
          <p:cNvSpPr>
            <a:spLocks noGrp="1"/>
          </p:cNvSpPr>
          <p:nvPr>
            <p:ph type="ftr" sz="quarter" idx="11"/>
          </p:nvPr>
        </p:nvSpPr>
        <p:spPr bwMode="auto">
          <a:ln>
            <a:miter lim="800000"/>
            <a:headEnd/>
            <a:tailEnd/>
          </a:ln>
        </p:spPr>
        <p:txBody>
          <a:bodyPr wrap="square" lIns="91440" tIns="45720" rIns="91440" bIns="45720" numCol="1" compatLnSpc="1">
            <a:prstTxWarp prst="textNoShape">
              <a:avLst/>
            </a:prstTxWarp>
          </a:bodyPr>
          <a:lstStyle/>
          <a:p>
            <a:pPr fontAlgn="base">
              <a:spcBef>
                <a:spcPct val="0"/>
              </a:spcBef>
              <a:spcAft>
                <a:spcPct val="0"/>
              </a:spcAft>
              <a:defRPr/>
            </a:pPr>
            <a:r>
              <a:rPr lang="tr-TR" altLang="en-US" smtClean="0">
                <a:cs typeface="Arial" charset="0"/>
              </a:rPr>
              <a:t>ANTALYA EĞİTİM VE ARAŞTIRMA HASTANESİ</a:t>
            </a:r>
          </a:p>
        </p:txBody>
      </p:sp>
      <p:sp>
        <p:nvSpPr>
          <p:cNvPr id="54274" name="3 Slayt Numarası Yer Tutucusu"/>
          <p:cNvSpPr>
            <a:spLocks noGrp="1"/>
          </p:cNvSpPr>
          <p:nvPr>
            <p:ph type="sldNum" sz="quarter" idx="12"/>
          </p:nvPr>
        </p:nvSpPr>
        <p:spPr bwMode="auto">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fld id="{08167A8C-1BE7-4C08-854F-F09D8F5659C4}" type="slidenum">
              <a:rPr lang="tr-TR" altLang="en-US">
                <a:cs typeface="Arial" charset="0"/>
              </a:rPr>
              <a:pPr fontAlgn="base">
                <a:spcBef>
                  <a:spcPct val="0"/>
                </a:spcBef>
                <a:spcAft>
                  <a:spcPct val="0"/>
                </a:spcAft>
                <a:defRPr/>
              </a:pPr>
              <a:t>48</a:t>
            </a:fld>
            <a:endParaRPr lang="tr-TR" altLang="en-US">
              <a:cs typeface="Arial" charset="0"/>
            </a:endParaRPr>
          </a:p>
        </p:txBody>
      </p:sp>
      <p:pic>
        <p:nvPicPr>
          <p:cNvPr id="54275" name="Picture 6" descr="sag"/>
          <p:cNvPicPr>
            <a:picLocks noGrp="1" noChangeAspect="1" noChangeArrowheads="1"/>
          </p:cNvPicPr>
          <p:nvPr>
            <p:ph type="body" idx="4294967295"/>
          </p:nvPr>
        </p:nvPicPr>
        <p:blipFill>
          <a:blip r:embed="rId3"/>
          <a:srcRect/>
          <a:stretch>
            <a:fillRect/>
          </a:stretch>
        </p:blipFill>
        <p:spPr>
          <a:xfrm>
            <a:off x="4284663" y="0"/>
            <a:ext cx="4859337" cy="6858000"/>
          </a:xfrm>
        </p:spPr>
      </p:pic>
      <p:pic>
        <p:nvPicPr>
          <p:cNvPr id="54276" name="Picture 5" descr="sol"/>
          <p:cNvPicPr>
            <a:picLocks noChangeAspect="1" noChangeArrowheads="1"/>
          </p:cNvPicPr>
          <p:nvPr/>
        </p:nvPicPr>
        <p:blipFill>
          <a:blip r:embed="rId4"/>
          <a:srcRect/>
          <a:stretch>
            <a:fillRect/>
          </a:stretch>
        </p:blipFill>
        <p:spPr bwMode="auto">
          <a:xfrm>
            <a:off x="0" y="0"/>
            <a:ext cx="4429125" cy="6858000"/>
          </a:xfrm>
          <a:prstGeom prst="rect">
            <a:avLst/>
          </a:prstGeom>
          <a:noFill/>
          <a:ln w="9525">
            <a:noFill/>
            <a:miter lim="800000"/>
            <a:headEnd/>
            <a:tailEnd/>
          </a:ln>
        </p:spPr>
      </p:pic>
      <p:sp>
        <p:nvSpPr>
          <p:cNvPr id="54277" name="WordArt 7"/>
          <p:cNvSpPr>
            <a:spLocks noChangeArrowheads="1" noChangeShapeType="1" noTextEdit="1"/>
          </p:cNvSpPr>
          <p:nvPr/>
        </p:nvSpPr>
        <p:spPr bwMode="auto">
          <a:xfrm rot="5400000">
            <a:off x="1193800" y="3113088"/>
            <a:ext cx="6524625" cy="631825"/>
          </a:xfrm>
          <a:prstGeom prst="rect">
            <a:avLst/>
          </a:prstGeom>
        </p:spPr>
        <p:txBody>
          <a:bodyPr vert="wordArtVert" wrap="none" fromWordArt="1">
            <a:prstTxWarp prst="textWave4">
              <a:avLst>
                <a:gd name="adj1" fmla="val 13005"/>
                <a:gd name="adj2" fmla="val 0"/>
              </a:avLst>
            </a:prstTxWarp>
          </a:bodyPr>
          <a:lstStyle/>
          <a:p>
            <a:pPr algn="ctr" fontAlgn="auto"/>
            <a:r>
              <a:rPr lang="tr-TR" sz="2800" kern="10">
                <a:ln w="9525">
                  <a:noFill/>
                  <a:round/>
                  <a:headEnd/>
                  <a:tailEnd/>
                </a:ln>
                <a:solidFill>
                  <a:srgbClr val="E600E6"/>
                </a:solidFill>
                <a:effectLst>
                  <a:outerShdw dist="99190" dir="7788334" algn="ctr" rotWithShape="0">
                    <a:srgbClr val="000080">
                      <a:alpha val="79999"/>
                    </a:srgbClr>
                  </a:outerShdw>
                </a:effectLst>
                <a:latin typeface="Arial Black"/>
              </a:rPr>
              <a:t>HEMŞİRELİK </a:t>
            </a:r>
          </a:p>
        </p:txBody>
      </p:sp>
      <p:sp>
        <p:nvSpPr>
          <p:cNvPr id="2" name="Sol Ok 1"/>
          <p:cNvSpPr/>
          <p:nvPr/>
        </p:nvSpPr>
        <p:spPr>
          <a:xfrm>
            <a:off x="1835150" y="4508500"/>
            <a:ext cx="5040313" cy="50482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tr-TR" dirty="0"/>
              <a:t>DEĞER KATAR</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4 Altbilgi Yer Tutucusu"/>
          <p:cNvSpPr>
            <a:spLocks noGrp="1"/>
          </p:cNvSpPr>
          <p:nvPr>
            <p:ph type="ftr" sz="quarter" idx="16"/>
          </p:nvPr>
        </p:nvSpPr>
        <p:spPr bwMode="auto">
          <a:xfrm>
            <a:off x="3124200" y="6248400"/>
            <a:ext cx="2895600" cy="457200"/>
          </a:xfrm>
          <a:noFill/>
          <a:ln>
            <a:miter lim="800000"/>
            <a:headEnd/>
            <a:tailEnd/>
          </a:ln>
        </p:spPr>
        <p:txBody>
          <a:bodyPr wrap="square" lIns="91440" tIns="45720" rIns="91440" bIns="45720" numCol="1" compatLnSpc="1">
            <a:prstTxWarp prst="textNoShape">
              <a:avLst/>
            </a:prstTxWarp>
          </a:bodyPr>
          <a:lstStyle/>
          <a:p>
            <a:pPr fontAlgn="base">
              <a:spcBef>
                <a:spcPct val="0"/>
              </a:spcBef>
              <a:spcAft>
                <a:spcPct val="0"/>
              </a:spcAft>
            </a:pPr>
            <a:r>
              <a:rPr lang="tr-TR" altLang="tr-TR" sz="1400" smtClean="0">
                <a:solidFill>
                  <a:schemeClr val="tx1"/>
                </a:solidFill>
                <a:latin typeface="Times New Roman" pitchFamily="18" charset="0"/>
                <a:cs typeface="Times New Roman" pitchFamily="18" charset="0"/>
              </a:rPr>
              <a:t>ANTALYA EĞİTİM VE ARAŞTIRMA HASTANESİ</a:t>
            </a:r>
          </a:p>
        </p:txBody>
      </p:sp>
      <p:pic>
        <p:nvPicPr>
          <p:cNvPr id="56322" name="Picture 4" descr="C:\Documents and Settings\admin\Desktop\fotoğraflar\45955_1574396285065_1390300428_31533920_7732395_n.jpg"/>
          <p:cNvPicPr>
            <a:picLocks noChangeAspect="1" noChangeArrowheads="1"/>
          </p:cNvPicPr>
          <p:nvPr/>
        </p:nvPicPr>
        <p:blipFill>
          <a:blip r:embed="rId2"/>
          <a:srcRect/>
          <a:stretch>
            <a:fillRect/>
          </a:stretch>
        </p:blipFill>
        <p:spPr bwMode="auto">
          <a:xfrm>
            <a:off x="107950" y="0"/>
            <a:ext cx="8640763" cy="6858000"/>
          </a:xfrm>
          <a:prstGeom prst="rect">
            <a:avLst/>
          </a:prstGeom>
          <a:noFill/>
          <a:ln w="9525">
            <a:noFill/>
            <a:miter lim="800000"/>
            <a:headEnd/>
            <a:tailEnd/>
          </a:ln>
        </p:spPr>
      </p:pic>
      <p:sp>
        <p:nvSpPr>
          <p:cNvPr id="56323" name="WordArt 5"/>
          <p:cNvSpPr>
            <a:spLocks noChangeArrowheads="1" noChangeShapeType="1" noTextEdit="1"/>
          </p:cNvSpPr>
          <p:nvPr/>
        </p:nvSpPr>
        <p:spPr bwMode="auto">
          <a:xfrm>
            <a:off x="1219200" y="5867400"/>
            <a:ext cx="6400800" cy="990600"/>
          </a:xfrm>
          <a:prstGeom prst="rect">
            <a:avLst/>
          </a:prstGeom>
        </p:spPr>
        <p:txBody>
          <a:bodyPr wrap="none" fromWordArt="1">
            <a:prstTxWarp prst="textPlain">
              <a:avLst>
                <a:gd name="adj" fmla="val 50000"/>
              </a:avLst>
            </a:prstTxWarp>
          </a:bodyPr>
          <a:lstStyle/>
          <a:p>
            <a:pPr algn="ctr"/>
            <a:r>
              <a:rPr lang="tr-TR"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rPr>
              <a:t>TEŞEKKÜRLER</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mba">
  <a:themeElements>
    <a:clrScheme name="Cumb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umb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umb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3264</TotalTime>
  <Words>1986</Words>
  <Application>Microsoft Office PowerPoint</Application>
  <PresentationFormat>Ekran Gösterisi (4:3)</PresentationFormat>
  <Paragraphs>428</Paragraphs>
  <Slides>49</Slides>
  <Notes>13</Notes>
  <HiddenSlides>0</HiddenSlides>
  <MMClips>0</MMClips>
  <ScaleCrop>false</ScaleCrop>
  <HeadingPairs>
    <vt:vector size="4" baseType="variant">
      <vt:variant>
        <vt:lpstr>Tema</vt:lpstr>
      </vt:variant>
      <vt:variant>
        <vt:i4>1</vt:i4>
      </vt:variant>
      <vt:variant>
        <vt:lpstr>Slayt Başlıkları</vt:lpstr>
      </vt:variant>
      <vt:variant>
        <vt:i4>49</vt:i4>
      </vt:variant>
    </vt:vector>
  </HeadingPairs>
  <TitlesOfParts>
    <vt:vector size="50" baseType="lpstr">
      <vt:lpstr>Cumba</vt:lpstr>
      <vt:lpstr>DİYALİZ TEDAVİLERİNDE  DOĞRU İLAÇ KULLANIMI</vt:lpstr>
      <vt:lpstr>PowerPoint Sunusu</vt:lpstr>
      <vt:lpstr>İLAÇ GÜVENLİĞİ</vt:lpstr>
      <vt:lpstr>İLAÇ UYGULAMALARINDA  8 DOĞRU İLKE</vt:lpstr>
      <vt:lpstr>              </vt:lpstr>
      <vt:lpstr>İLAÇ GÜVENLİĞİNDE EN SIK  RASTLANILAN SORUNLAR</vt:lpstr>
      <vt:lpstr>PowerPoint Sunusu</vt:lpstr>
      <vt:lpstr>İLAÇ UYGULAMALARINDA SAĞLIK  PROFESYONELLERİNİN SORUMLULUKLARI</vt:lpstr>
      <vt:lpstr>PowerPoint Sunusu</vt:lpstr>
      <vt:lpstr>PowerPoint Sunusu</vt:lpstr>
      <vt:lpstr>PowerPoint Sunusu</vt:lpstr>
      <vt:lpstr>Önlenebilir tıbbi hatalardan birisi hatalı ilaç kullanımıdır.</vt:lpstr>
      <vt:lpstr>PowerPoint Sunusu</vt:lpstr>
      <vt:lpstr>İlaca karşı uyanık olmak;  </vt:lpstr>
      <vt:lpstr>PowerPoint Sunusu</vt:lpstr>
      <vt:lpstr>PowerPoint Sunusu</vt:lpstr>
      <vt:lpstr>Farmakokinetik prensipler</vt:lpstr>
      <vt:lpstr>SDBY hastalarinda ;</vt:lpstr>
      <vt:lpstr>PowerPoint Sunusu</vt:lpstr>
      <vt:lpstr>PowerPoint Sunusu</vt:lpstr>
      <vt:lpstr>PowerPoint Sunusu</vt:lpstr>
      <vt:lpstr>PowerPoint Sunusu</vt:lpstr>
      <vt:lpstr>PowerPoint Sunusu</vt:lpstr>
      <vt:lpstr>PowerPoint Sunusu</vt:lpstr>
      <vt:lpstr>PowerPoint Sunusu</vt:lpstr>
      <vt:lpstr>HEMODİYALİZ SEANSI SİRASİNDA VE SONRASİNDA                  DOĞRU İLAÇ KULLANİMİ</vt:lpstr>
      <vt:lpstr>PowerPoint Sunusu</vt:lpstr>
      <vt:lpstr>PowerPoint Sunusu</vt:lpstr>
      <vt:lpstr>PowerPoint Sunusu</vt:lpstr>
      <vt:lpstr>PowerPoint Sunusu</vt:lpstr>
      <vt:lpstr>ERİTROPOETİNİN KİMYASAL YAPISI</vt:lpstr>
      <vt:lpstr>Kullanım şekli</vt:lpstr>
      <vt:lpstr>Ünitemizde kullanım prosedürü</vt:lpstr>
      <vt:lpstr>PowerPoint Sunusu</vt:lpstr>
      <vt:lpstr>PowerPoint Sunusu</vt:lpstr>
      <vt:lpstr>PowerPoint Sunusu</vt:lpstr>
      <vt:lpstr>ANEMİ TEDAVİSİNE YANIT ALAMAMA</vt:lpstr>
      <vt:lpstr>DEMİR TEDAVİSİ</vt:lpstr>
      <vt:lpstr>DEMİR TEDAVİSİ</vt:lpstr>
      <vt:lpstr>DEMİR TEDAVİSİ</vt:lpstr>
      <vt:lpstr>D vitamini</vt:lpstr>
      <vt:lpstr>BÖBREK YETMEZLİĞİNDE İLAÇ KULLANIMI rehberi kısaltmaları</vt:lpstr>
      <vt:lpstr>Böbrek yetmezliğinde ilaç kullanimi</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HEMODİYALİZDE DOĞRU İLAÇ KULLANIMI</dc:title>
  <dc:creator>hemodiyaliz01</dc:creator>
  <cp:lastModifiedBy>hemodiyaliz01</cp:lastModifiedBy>
  <cp:revision>173</cp:revision>
  <dcterms:created xsi:type="dcterms:W3CDTF">2016-07-14T08:26:39Z</dcterms:created>
  <dcterms:modified xsi:type="dcterms:W3CDTF">2022-11-08T14:04:17Z</dcterms:modified>
</cp:coreProperties>
</file>