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6"/>
  </p:notesMasterIdLst>
  <p:handoutMasterIdLst>
    <p:handoutMasterId r:id="rId37"/>
  </p:handoutMasterIdLst>
  <p:sldIdLst>
    <p:sldId id="256" r:id="rId2"/>
    <p:sldId id="334" r:id="rId3"/>
    <p:sldId id="335" r:id="rId4"/>
    <p:sldId id="336" r:id="rId5"/>
    <p:sldId id="337" r:id="rId6"/>
    <p:sldId id="293" r:id="rId7"/>
    <p:sldId id="295" r:id="rId8"/>
    <p:sldId id="258" r:id="rId9"/>
    <p:sldId id="338" r:id="rId10"/>
    <p:sldId id="261" r:id="rId11"/>
    <p:sldId id="282" r:id="rId12"/>
    <p:sldId id="283" r:id="rId13"/>
    <p:sldId id="284" r:id="rId14"/>
    <p:sldId id="266" r:id="rId15"/>
    <p:sldId id="285" r:id="rId16"/>
    <p:sldId id="339" r:id="rId17"/>
    <p:sldId id="308" r:id="rId18"/>
    <p:sldId id="327" r:id="rId19"/>
    <p:sldId id="312" r:id="rId20"/>
    <p:sldId id="314" r:id="rId21"/>
    <p:sldId id="267" r:id="rId22"/>
    <p:sldId id="269" r:id="rId23"/>
    <p:sldId id="270" r:id="rId24"/>
    <p:sldId id="341" r:id="rId25"/>
    <p:sldId id="271" r:id="rId26"/>
    <p:sldId id="272" r:id="rId27"/>
    <p:sldId id="274" r:id="rId28"/>
    <p:sldId id="300" r:id="rId29"/>
    <p:sldId id="342" r:id="rId30"/>
    <p:sldId id="277" r:id="rId31"/>
    <p:sldId id="343" r:id="rId32"/>
    <p:sldId id="344" r:id="rId33"/>
    <p:sldId id="345" r:id="rId34"/>
    <p:sldId id="303" r:id="rId35"/>
  </p:sldIdLst>
  <p:sldSz cx="12192000" cy="6858000"/>
  <p:notesSz cx="6761163" cy="99425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51" autoAdjust="0"/>
    <p:restoredTop sz="94343" autoAdjust="0"/>
  </p:normalViewPr>
  <p:slideViewPr>
    <p:cSldViewPr>
      <p:cViewPr varScale="1">
        <p:scale>
          <a:sx n="81" d="100"/>
          <a:sy n="81" d="100"/>
        </p:scale>
        <p:origin x="331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292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1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Relationship Id="rId4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68FD67-B51E-4E60-8AEB-703A4A7B204E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3368A2B7-2E6A-4088-94EA-182DADAE6256}">
      <dgm:prSet phldrT="[Metin]" custT="1"/>
      <dgm:spPr/>
      <dgm:t>
        <a:bodyPr/>
        <a:lstStyle/>
        <a:p>
          <a:r>
            <a:rPr lang="tr-TR" sz="2800" b="1" dirty="0"/>
            <a:t>Difüzyon</a:t>
          </a:r>
        </a:p>
      </dgm:t>
    </dgm:pt>
    <dgm:pt modelId="{2A4DE200-8293-4D99-BD6A-6294F1680AE5}" type="parTrans" cxnId="{4B5818A3-B9FC-406F-9F67-6F47AC4A46AB}">
      <dgm:prSet/>
      <dgm:spPr/>
      <dgm:t>
        <a:bodyPr/>
        <a:lstStyle/>
        <a:p>
          <a:endParaRPr lang="tr-TR" sz="1800"/>
        </a:p>
      </dgm:t>
    </dgm:pt>
    <dgm:pt modelId="{5315D96E-BF84-43B2-8B44-CB6A1623006A}" type="sibTrans" cxnId="{4B5818A3-B9FC-406F-9F67-6F47AC4A46AB}">
      <dgm:prSet/>
      <dgm:spPr/>
      <dgm:t>
        <a:bodyPr/>
        <a:lstStyle/>
        <a:p>
          <a:endParaRPr lang="tr-TR" sz="1800"/>
        </a:p>
      </dgm:t>
    </dgm:pt>
    <dgm:pt modelId="{3CDB9406-BFEC-4908-AED0-ED6FA6CFB7CB}">
      <dgm:prSet phldrT="[Metin]" custT="1"/>
      <dgm:spPr/>
      <dgm:t>
        <a:bodyPr/>
        <a:lstStyle/>
        <a:p>
          <a:r>
            <a:rPr lang="tr-TR" sz="2800" b="1" dirty="0" err="1"/>
            <a:t>Ultrafiltrasyon</a:t>
          </a:r>
          <a:endParaRPr lang="tr-TR" sz="2800" b="1" dirty="0"/>
        </a:p>
      </dgm:t>
    </dgm:pt>
    <dgm:pt modelId="{85A9C74D-714C-4547-9A0C-CF0EB4A4F948}" type="parTrans" cxnId="{983B00E8-6713-4327-A906-3484E3F161A7}">
      <dgm:prSet/>
      <dgm:spPr/>
      <dgm:t>
        <a:bodyPr/>
        <a:lstStyle/>
        <a:p>
          <a:endParaRPr lang="tr-TR" sz="1800"/>
        </a:p>
      </dgm:t>
    </dgm:pt>
    <dgm:pt modelId="{D080DAE8-013B-4EB9-A137-1ACB37C26EA7}" type="sibTrans" cxnId="{983B00E8-6713-4327-A906-3484E3F161A7}">
      <dgm:prSet/>
      <dgm:spPr/>
      <dgm:t>
        <a:bodyPr/>
        <a:lstStyle/>
        <a:p>
          <a:endParaRPr lang="tr-TR" sz="1800"/>
        </a:p>
      </dgm:t>
    </dgm:pt>
    <dgm:pt modelId="{16CF045B-0039-411F-9FE0-F539A4BF7FF9}">
      <dgm:prSet phldrT="[Metin]" custT="1"/>
      <dgm:spPr/>
      <dgm:t>
        <a:bodyPr/>
        <a:lstStyle/>
        <a:p>
          <a:r>
            <a:rPr lang="tr-TR" sz="2800" b="1" dirty="0"/>
            <a:t>Konveksiyon</a:t>
          </a:r>
        </a:p>
      </dgm:t>
    </dgm:pt>
    <dgm:pt modelId="{4F1F03CE-FD8C-455F-8320-BB2A898336D7}" type="parTrans" cxnId="{88BBF26E-D16D-461D-B7E3-6BC79EB38485}">
      <dgm:prSet/>
      <dgm:spPr/>
      <dgm:t>
        <a:bodyPr/>
        <a:lstStyle/>
        <a:p>
          <a:endParaRPr lang="tr-TR" sz="1800"/>
        </a:p>
      </dgm:t>
    </dgm:pt>
    <dgm:pt modelId="{FDCE357A-09BA-445D-8CA6-E417105E6EE9}" type="sibTrans" cxnId="{88BBF26E-D16D-461D-B7E3-6BC79EB38485}">
      <dgm:prSet/>
      <dgm:spPr/>
      <dgm:t>
        <a:bodyPr/>
        <a:lstStyle/>
        <a:p>
          <a:endParaRPr lang="tr-TR" sz="1800"/>
        </a:p>
      </dgm:t>
    </dgm:pt>
    <dgm:pt modelId="{FCF10AC0-C366-4580-A9FE-356F938C0D36}" type="pres">
      <dgm:prSet presAssocID="{1768FD67-B51E-4E60-8AEB-703A4A7B204E}" presName="linearFlow" presStyleCnt="0">
        <dgm:presLayoutVars>
          <dgm:dir/>
          <dgm:resizeHandles val="exact"/>
        </dgm:presLayoutVars>
      </dgm:prSet>
      <dgm:spPr/>
    </dgm:pt>
    <dgm:pt modelId="{511464DC-1648-440B-99AD-2E7A072DD09C}" type="pres">
      <dgm:prSet presAssocID="{3368A2B7-2E6A-4088-94EA-182DADAE6256}" presName="composite" presStyleCnt="0"/>
      <dgm:spPr/>
    </dgm:pt>
    <dgm:pt modelId="{C787990A-7905-4295-B15F-88A02E8DB881}" type="pres">
      <dgm:prSet presAssocID="{3368A2B7-2E6A-4088-94EA-182DADAE6256}" presName="imgShp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</dgm:spPr>
      <dgm:extLst>
        <a:ext uri="{E40237B7-FDA0-4F09-8148-C483321AD2D9}">
          <dgm14:cNvPr xmlns:dgm14="http://schemas.microsoft.com/office/drawing/2010/diagram" id="0" name="" descr="Çizgi film arısı okunamıyor"/>
        </a:ext>
      </dgm:extLst>
    </dgm:pt>
    <dgm:pt modelId="{5E4E5B1C-F256-4F4D-8B26-D4A812F80D90}" type="pres">
      <dgm:prSet presAssocID="{3368A2B7-2E6A-4088-94EA-182DADAE6256}" presName="txShp" presStyleLbl="node1" presStyleIdx="0" presStyleCnt="3">
        <dgm:presLayoutVars>
          <dgm:bulletEnabled val="1"/>
        </dgm:presLayoutVars>
      </dgm:prSet>
      <dgm:spPr/>
    </dgm:pt>
    <dgm:pt modelId="{047F6D44-F7A4-46B9-B490-4FCE10EB6EA9}" type="pres">
      <dgm:prSet presAssocID="{5315D96E-BF84-43B2-8B44-CB6A1623006A}" presName="spacing" presStyleCnt="0"/>
      <dgm:spPr/>
    </dgm:pt>
    <dgm:pt modelId="{845B39E6-F330-4095-9B19-B9C76BF6B4E2}" type="pres">
      <dgm:prSet presAssocID="{3CDB9406-BFEC-4908-AED0-ED6FA6CFB7CB}" presName="composite" presStyleCnt="0"/>
      <dgm:spPr/>
    </dgm:pt>
    <dgm:pt modelId="{4A66DE8F-4658-4A9A-BF62-73B85DE63924}" type="pres">
      <dgm:prSet presAssocID="{3CDB9406-BFEC-4908-AED0-ED6FA6CFB7CB}" presName="imgShp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75591AC-7D77-4BD9-9586-ECF84E3951BA}" type="pres">
      <dgm:prSet presAssocID="{3CDB9406-BFEC-4908-AED0-ED6FA6CFB7CB}" presName="txShp" presStyleLbl="node1" presStyleIdx="1" presStyleCnt="3">
        <dgm:presLayoutVars>
          <dgm:bulletEnabled val="1"/>
        </dgm:presLayoutVars>
      </dgm:prSet>
      <dgm:spPr/>
    </dgm:pt>
    <dgm:pt modelId="{D8BC678E-1054-4A5B-901F-7CF480E7C611}" type="pres">
      <dgm:prSet presAssocID="{D080DAE8-013B-4EB9-A137-1ACB37C26EA7}" presName="spacing" presStyleCnt="0"/>
      <dgm:spPr/>
    </dgm:pt>
    <dgm:pt modelId="{2208FC71-1255-4A24-9FF9-5391F01A2E7E}" type="pres">
      <dgm:prSet presAssocID="{16CF045B-0039-411F-9FE0-F539A4BF7FF9}" presName="composite" presStyleCnt="0"/>
      <dgm:spPr/>
    </dgm:pt>
    <dgm:pt modelId="{1B030722-1B3E-414A-AF19-EE80995E3934}" type="pres">
      <dgm:prSet presAssocID="{16CF045B-0039-411F-9FE0-F539A4BF7FF9}" presName="imgShp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vai fişek düz dolguyla"/>
        </a:ext>
      </dgm:extLst>
    </dgm:pt>
    <dgm:pt modelId="{F5CAD74D-C7C5-4A77-AC19-30636D47D5EB}" type="pres">
      <dgm:prSet presAssocID="{16CF045B-0039-411F-9FE0-F539A4BF7FF9}" presName="txShp" presStyleLbl="node1" presStyleIdx="2" presStyleCnt="3">
        <dgm:presLayoutVars>
          <dgm:bulletEnabled val="1"/>
        </dgm:presLayoutVars>
      </dgm:prSet>
      <dgm:spPr/>
    </dgm:pt>
  </dgm:ptLst>
  <dgm:cxnLst>
    <dgm:cxn modelId="{15BD731D-1D65-4DBB-B1ED-B0F44A5CEBE0}" type="presOf" srcId="{16CF045B-0039-411F-9FE0-F539A4BF7FF9}" destId="{F5CAD74D-C7C5-4A77-AC19-30636D47D5EB}" srcOrd="0" destOrd="0" presId="urn:microsoft.com/office/officeart/2005/8/layout/vList3"/>
    <dgm:cxn modelId="{C597D747-3138-4208-97F1-2250A825B770}" type="presOf" srcId="{3CDB9406-BFEC-4908-AED0-ED6FA6CFB7CB}" destId="{E75591AC-7D77-4BD9-9586-ECF84E3951BA}" srcOrd="0" destOrd="0" presId="urn:microsoft.com/office/officeart/2005/8/layout/vList3"/>
    <dgm:cxn modelId="{88BBF26E-D16D-461D-B7E3-6BC79EB38485}" srcId="{1768FD67-B51E-4E60-8AEB-703A4A7B204E}" destId="{16CF045B-0039-411F-9FE0-F539A4BF7FF9}" srcOrd="2" destOrd="0" parTransId="{4F1F03CE-FD8C-455F-8320-BB2A898336D7}" sibTransId="{FDCE357A-09BA-445D-8CA6-E417105E6EE9}"/>
    <dgm:cxn modelId="{4B5818A3-B9FC-406F-9F67-6F47AC4A46AB}" srcId="{1768FD67-B51E-4E60-8AEB-703A4A7B204E}" destId="{3368A2B7-2E6A-4088-94EA-182DADAE6256}" srcOrd="0" destOrd="0" parTransId="{2A4DE200-8293-4D99-BD6A-6294F1680AE5}" sibTransId="{5315D96E-BF84-43B2-8B44-CB6A1623006A}"/>
    <dgm:cxn modelId="{2F2BBBAE-839E-4186-8517-5D4EA1C4A416}" type="presOf" srcId="{3368A2B7-2E6A-4088-94EA-182DADAE6256}" destId="{5E4E5B1C-F256-4F4D-8B26-D4A812F80D90}" srcOrd="0" destOrd="0" presId="urn:microsoft.com/office/officeart/2005/8/layout/vList3"/>
    <dgm:cxn modelId="{20D464D8-2794-426B-9E84-700AE1F78095}" type="presOf" srcId="{1768FD67-B51E-4E60-8AEB-703A4A7B204E}" destId="{FCF10AC0-C366-4580-A9FE-356F938C0D36}" srcOrd="0" destOrd="0" presId="urn:microsoft.com/office/officeart/2005/8/layout/vList3"/>
    <dgm:cxn modelId="{983B00E8-6713-4327-A906-3484E3F161A7}" srcId="{1768FD67-B51E-4E60-8AEB-703A4A7B204E}" destId="{3CDB9406-BFEC-4908-AED0-ED6FA6CFB7CB}" srcOrd="1" destOrd="0" parTransId="{85A9C74D-714C-4547-9A0C-CF0EB4A4F948}" sibTransId="{D080DAE8-013B-4EB9-A137-1ACB37C26EA7}"/>
    <dgm:cxn modelId="{55AF4FB8-3A8D-4093-8366-B4DEAF3876A6}" type="presParOf" srcId="{FCF10AC0-C366-4580-A9FE-356F938C0D36}" destId="{511464DC-1648-440B-99AD-2E7A072DD09C}" srcOrd="0" destOrd="0" presId="urn:microsoft.com/office/officeart/2005/8/layout/vList3"/>
    <dgm:cxn modelId="{A7C96AD8-ECE0-422B-ABCC-05BEE07DF70C}" type="presParOf" srcId="{511464DC-1648-440B-99AD-2E7A072DD09C}" destId="{C787990A-7905-4295-B15F-88A02E8DB881}" srcOrd="0" destOrd="0" presId="urn:microsoft.com/office/officeart/2005/8/layout/vList3"/>
    <dgm:cxn modelId="{B35B1AF1-A9C0-4251-BF0D-5BA33B785381}" type="presParOf" srcId="{511464DC-1648-440B-99AD-2E7A072DD09C}" destId="{5E4E5B1C-F256-4F4D-8B26-D4A812F80D90}" srcOrd="1" destOrd="0" presId="urn:microsoft.com/office/officeart/2005/8/layout/vList3"/>
    <dgm:cxn modelId="{87379BD0-6318-4BC8-BEBC-59D21377DF6D}" type="presParOf" srcId="{FCF10AC0-C366-4580-A9FE-356F938C0D36}" destId="{047F6D44-F7A4-46B9-B490-4FCE10EB6EA9}" srcOrd="1" destOrd="0" presId="urn:microsoft.com/office/officeart/2005/8/layout/vList3"/>
    <dgm:cxn modelId="{BC0AF0E9-114B-4C03-B62B-83369A00FD22}" type="presParOf" srcId="{FCF10AC0-C366-4580-A9FE-356F938C0D36}" destId="{845B39E6-F330-4095-9B19-B9C76BF6B4E2}" srcOrd="2" destOrd="0" presId="urn:microsoft.com/office/officeart/2005/8/layout/vList3"/>
    <dgm:cxn modelId="{0BFEFD9C-0462-42C1-9811-CA79E648FCE5}" type="presParOf" srcId="{845B39E6-F330-4095-9B19-B9C76BF6B4E2}" destId="{4A66DE8F-4658-4A9A-BF62-73B85DE63924}" srcOrd="0" destOrd="0" presId="urn:microsoft.com/office/officeart/2005/8/layout/vList3"/>
    <dgm:cxn modelId="{3FC55E00-9C8B-4797-B180-F86C82EF461D}" type="presParOf" srcId="{845B39E6-F330-4095-9B19-B9C76BF6B4E2}" destId="{E75591AC-7D77-4BD9-9586-ECF84E3951BA}" srcOrd="1" destOrd="0" presId="urn:microsoft.com/office/officeart/2005/8/layout/vList3"/>
    <dgm:cxn modelId="{EAA52964-CF0E-47D3-947E-D3D8C6B556FC}" type="presParOf" srcId="{FCF10AC0-C366-4580-A9FE-356F938C0D36}" destId="{D8BC678E-1054-4A5B-901F-7CF480E7C611}" srcOrd="3" destOrd="0" presId="urn:microsoft.com/office/officeart/2005/8/layout/vList3"/>
    <dgm:cxn modelId="{597CBADD-3498-41C8-B0E5-96BD68DB34D6}" type="presParOf" srcId="{FCF10AC0-C366-4580-A9FE-356F938C0D36}" destId="{2208FC71-1255-4A24-9FF9-5391F01A2E7E}" srcOrd="4" destOrd="0" presId="urn:microsoft.com/office/officeart/2005/8/layout/vList3"/>
    <dgm:cxn modelId="{729FA51F-C856-4091-9F00-D6697966A6D6}" type="presParOf" srcId="{2208FC71-1255-4A24-9FF9-5391F01A2E7E}" destId="{1B030722-1B3E-414A-AF19-EE80995E3934}" srcOrd="0" destOrd="0" presId="urn:microsoft.com/office/officeart/2005/8/layout/vList3"/>
    <dgm:cxn modelId="{974AF09A-566A-482C-8DDB-5B24D6EC2AC0}" type="presParOf" srcId="{2208FC71-1255-4A24-9FF9-5391F01A2E7E}" destId="{F5CAD74D-C7C5-4A77-AC19-30636D47D5E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00E60C-E809-4FCE-BBFE-AD4862300C4F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AB5ACE-21E8-469E-9D7F-29A090AA4965}">
      <dgm:prSet custT="1"/>
      <dgm:spPr/>
      <dgm:t>
        <a:bodyPr/>
        <a:lstStyle/>
        <a:p>
          <a:r>
            <a:rPr lang="tr-TR" sz="2800" b="1" dirty="0"/>
            <a:t>1- </a:t>
          </a:r>
          <a:r>
            <a:rPr lang="tr-TR" sz="2800" b="1" dirty="0" err="1"/>
            <a:t>Membran</a:t>
          </a:r>
          <a:r>
            <a:rPr lang="tr-TR" sz="2800" b="1" dirty="0"/>
            <a:t> etkinliği</a:t>
          </a:r>
          <a:endParaRPr lang="en-US" sz="2800" b="1" dirty="0"/>
        </a:p>
      </dgm:t>
    </dgm:pt>
    <dgm:pt modelId="{C503A799-6B5E-454C-87E6-CC1F46C36126}" type="parTrans" cxnId="{BC02EA8C-6E48-42A1-8490-5F000454E727}">
      <dgm:prSet/>
      <dgm:spPr/>
      <dgm:t>
        <a:bodyPr/>
        <a:lstStyle/>
        <a:p>
          <a:endParaRPr lang="en-US"/>
        </a:p>
      </dgm:t>
    </dgm:pt>
    <dgm:pt modelId="{5FA899EC-C35C-46BC-9D93-A099E0D129D0}" type="sibTrans" cxnId="{BC02EA8C-6E48-42A1-8490-5F000454E727}">
      <dgm:prSet/>
      <dgm:spPr/>
      <dgm:t>
        <a:bodyPr/>
        <a:lstStyle/>
        <a:p>
          <a:endParaRPr lang="en-US"/>
        </a:p>
      </dgm:t>
    </dgm:pt>
    <dgm:pt modelId="{A18E0D3B-E0CB-4605-A978-0A5ABC470043}">
      <dgm:prSet custT="1"/>
      <dgm:spPr/>
      <dgm:t>
        <a:bodyPr/>
        <a:lstStyle/>
        <a:p>
          <a:r>
            <a:rPr lang="tr-TR" sz="2800" b="1" dirty="0"/>
            <a:t>2- Kan akım hızı</a:t>
          </a:r>
          <a:r>
            <a:rPr lang="tr-TR" sz="3100" b="1" dirty="0"/>
            <a:t> </a:t>
          </a:r>
          <a:endParaRPr lang="en-US" sz="3100" b="1" dirty="0"/>
        </a:p>
      </dgm:t>
    </dgm:pt>
    <dgm:pt modelId="{4CFD43BA-313B-4DF6-B21D-B8E5119C77A8}" type="parTrans" cxnId="{70F02F8D-F00D-4556-82F7-DD59AA0706AE}">
      <dgm:prSet/>
      <dgm:spPr/>
      <dgm:t>
        <a:bodyPr/>
        <a:lstStyle/>
        <a:p>
          <a:endParaRPr lang="en-US"/>
        </a:p>
      </dgm:t>
    </dgm:pt>
    <dgm:pt modelId="{A0BD907F-80F1-40EF-B269-41C71BACF2BF}" type="sibTrans" cxnId="{70F02F8D-F00D-4556-82F7-DD59AA0706AE}">
      <dgm:prSet/>
      <dgm:spPr/>
      <dgm:t>
        <a:bodyPr/>
        <a:lstStyle/>
        <a:p>
          <a:endParaRPr lang="en-US"/>
        </a:p>
      </dgm:t>
    </dgm:pt>
    <dgm:pt modelId="{11EB1D97-AB14-4E8E-BE6F-B37623FAABD3}">
      <dgm:prSet custT="1"/>
      <dgm:spPr/>
      <dgm:t>
        <a:bodyPr/>
        <a:lstStyle/>
        <a:p>
          <a:r>
            <a:rPr lang="tr-TR" sz="2800" b="1" dirty="0"/>
            <a:t>3- </a:t>
          </a:r>
          <a:r>
            <a:rPr lang="tr-TR" sz="2800" b="1" dirty="0" err="1"/>
            <a:t>Solütün</a:t>
          </a:r>
          <a:r>
            <a:rPr lang="tr-TR" sz="2800" b="1" dirty="0"/>
            <a:t> molekül ağırlığı</a:t>
          </a:r>
          <a:endParaRPr lang="en-US" sz="2800" b="1" dirty="0"/>
        </a:p>
      </dgm:t>
    </dgm:pt>
    <dgm:pt modelId="{B944002A-4B44-46C9-AF0A-966C04622E42}" type="parTrans" cxnId="{881613E4-9647-494D-B8C8-7F37A4F17FB5}">
      <dgm:prSet/>
      <dgm:spPr/>
      <dgm:t>
        <a:bodyPr/>
        <a:lstStyle/>
        <a:p>
          <a:endParaRPr lang="en-US"/>
        </a:p>
      </dgm:t>
    </dgm:pt>
    <dgm:pt modelId="{2EB426E2-DACA-435B-85A7-3B65F3521EEB}" type="sibTrans" cxnId="{881613E4-9647-494D-B8C8-7F37A4F17FB5}">
      <dgm:prSet/>
      <dgm:spPr/>
      <dgm:t>
        <a:bodyPr/>
        <a:lstStyle/>
        <a:p>
          <a:endParaRPr lang="en-US"/>
        </a:p>
      </dgm:t>
    </dgm:pt>
    <dgm:pt modelId="{3864E938-CBDE-43E8-8731-F76EE572A111}">
      <dgm:prSet custT="1"/>
      <dgm:spPr/>
      <dgm:t>
        <a:bodyPr/>
        <a:lstStyle/>
        <a:p>
          <a:r>
            <a:rPr lang="tr-TR" sz="2800" b="1" dirty="0"/>
            <a:t>4- Diyalizat akım hızı</a:t>
          </a:r>
          <a:endParaRPr lang="en-US" sz="2800" b="1" dirty="0"/>
        </a:p>
      </dgm:t>
    </dgm:pt>
    <dgm:pt modelId="{072168FB-CE18-43AF-91E9-18CFD5CFE8BA}" type="parTrans" cxnId="{D139D1D2-13A2-4A87-9D0D-835AB10B066D}">
      <dgm:prSet/>
      <dgm:spPr/>
      <dgm:t>
        <a:bodyPr/>
        <a:lstStyle/>
        <a:p>
          <a:endParaRPr lang="en-US"/>
        </a:p>
      </dgm:t>
    </dgm:pt>
    <dgm:pt modelId="{61218B14-D813-4279-A273-45815F7F1293}" type="sibTrans" cxnId="{D139D1D2-13A2-4A87-9D0D-835AB10B066D}">
      <dgm:prSet/>
      <dgm:spPr/>
      <dgm:t>
        <a:bodyPr/>
        <a:lstStyle/>
        <a:p>
          <a:endParaRPr lang="en-US"/>
        </a:p>
      </dgm:t>
    </dgm:pt>
    <dgm:pt modelId="{910B715A-4AE8-47C4-8E33-5043E0BF0042}">
      <dgm:prSet custT="1"/>
      <dgm:spPr/>
      <dgm:t>
        <a:bodyPr/>
        <a:lstStyle/>
        <a:p>
          <a:r>
            <a:rPr lang="tr-TR" sz="2800" b="1" dirty="0"/>
            <a:t>5-Resirkülasyon</a:t>
          </a:r>
          <a:r>
            <a:rPr lang="tr-TR" sz="3100" dirty="0"/>
            <a:t> </a:t>
          </a:r>
          <a:endParaRPr lang="en-US" sz="3100" dirty="0"/>
        </a:p>
      </dgm:t>
    </dgm:pt>
    <dgm:pt modelId="{47CA8CF8-BC4C-42B8-BA6D-C068AD2CA192}" type="parTrans" cxnId="{3CA7F9A3-00FB-4A78-9525-B9B5112F14F6}">
      <dgm:prSet/>
      <dgm:spPr/>
      <dgm:t>
        <a:bodyPr/>
        <a:lstStyle/>
        <a:p>
          <a:endParaRPr lang="en-US"/>
        </a:p>
      </dgm:t>
    </dgm:pt>
    <dgm:pt modelId="{A7A0C0E1-5219-4E98-80B4-43C95CBD049C}" type="sibTrans" cxnId="{3CA7F9A3-00FB-4A78-9525-B9B5112F14F6}">
      <dgm:prSet/>
      <dgm:spPr/>
      <dgm:t>
        <a:bodyPr/>
        <a:lstStyle/>
        <a:p>
          <a:endParaRPr lang="en-US"/>
        </a:p>
      </dgm:t>
    </dgm:pt>
    <dgm:pt modelId="{2014A5BF-816D-4380-97AC-C7D3B22B829C}" type="pres">
      <dgm:prSet presAssocID="{5C00E60C-E809-4FCE-BBFE-AD4862300C4F}" presName="diagram" presStyleCnt="0">
        <dgm:presLayoutVars>
          <dgm:dir/>
          <dgm:resizeHandles val="exact"/>
        </dgm:presLayoutVars>
      </dgm:prSet>
      <dgm:spPr/>
    </dgm:pt>
    <dgm:pt modelId="{69EFF2B3-B416-495D-93F2-7425287B0E38}" type="pres">
      <dgm:prSet presAssocID="{57AB5ACE-21E8-469E-9D7F-29A090AA4965}" presName="node" presStyleLbl="node1" presStyleIdx="0" presStyleCnt="5">
        <dgm:presLayoutVars>
          <dgm:bulletEnabled val="1"/>
        </dgm:presLayoutVars>
      </dgm:prSet>
      <dgm:spPr/>
    </dgm:pt>
    <dgm:pt modelId="{B2C666EE-F21B-4F8A-9D5B-E0B467C24F8F}" type="pres">
      <dgm:prSet presAssocID="{5FA899EC-C35C-46BC-9D93-A099E0D129D0}" presName="sibTrans" presStyleCnt="0"/>
      <dgm:spPr/>
    </dgm:pt>
    <dgm:pt modelId="{FD8CC975-07C3-48C4-AEAE-E6D099C17310}" type="pres">
      <dgm:prSet presAssocID="{A18E0D3B-E0CB-4605-A978-0A5ABC470043}" presName="node" presStyleLbl="node1" presStyleIdx="1" presStyleCnt="5">
        <dgm:presLayoutVars>
          <dgm:bulletEnabled val="1"/>
        </dgm:presLayoutVars>
      </dgm:prSet>
      <dgm:spPr/>
    </dgm:pt>
    <dgm:pt modelId="{912C2F79-88AF-4F21-B3F5-3FCDF9D80D36}" type="pres">
      <dgm:prSet presAssocID="{A0BD907F-80F1-40EF-B269-41C71BACF2BF}" presName="sibTrans" presStyleCnt="0"/>
      <dgm:spPr/>
    </dgm:pt>
    <dgm:pt modelId="{87E36993-8BA3-4E5D-8EFC-F97062E5D2B8}" type="pres">
      <dgm:prSet presAssocID="{11EB1D97-AB14-4E8E-BE6F-B37623FAABD3}" presName="node" presStyleLbl="node1" presStyleIdx="2" presStyleCnt="5">
        <dgm:presLayoutVars>
          <dgm:bulletEnabled val="1"/>
        </dgm:presLayoutVars>
      </dgm:prSet>
      <dgm:spPr/>
    </dgm:pt>
    <dgm:pt modelId="{6DDCA6B0-5C6B-4D56-A82D-137314EE8C0A}" type="pres">
      <dgm:prSet presAssocID="{2EB426E2-DACA-435B-85A7-3B65F3521EEB}" presName="sibTrans" presStyleCnt="0"/>
      <dgm:spPr/>
    </dgm:pt>
    <dgm:pt modelId="{B4EEDFDB-A5B5-4F86-97F6-93CE02560EEA}" type="pres">
      <dgm:prSet presAssocID="{3864E938-CBDE-43E8-8731-F76EE572A111}" presName="node" presStyleLbl="node1" presStyleIdx="3" presStyleCnt="5">
        <dgm:presLayoutVars>
          <dgm:bulletEnabled val="1"/>
        </dgm:presLayoutVars>
      </dgm:prSet>
      <dgm:spPr/>
    </dgm:pt>
    <dgm:pt modelId="{E82F6F1A-288D-4292-B20C-8FD691247DC8}" type="pres">
      <dgm:prSet presAssocID="{61218B14-D813-4279-A273-45815F7F1293}" presName="sibTrans" presStyleCnt="0"/>
      <dgm:spPr/>
    </dgm:pt>
    <dgm:pt modelId="{01500690-D54C-4F62-9E7C-6C6FEE912A6A}" type="pres">
      <dgm:prSet presAssocID="{910B715A-4AE8-47C4-8E33-5043E0BF0042}" presName="node" presStyleLbl="node1" presStyleIdx="4" presStyleCnt="5">
        <dgm:presLayoutVars>
          <dgm:bulletEnabled val="1"/>
        </dgm:presLayoutVars>
      </dgm:prSet>
      <dgm:spPr/>
    </dgm:pt>
  </dgm:ptLst>
  <dgm:cxnLst>
    <dgm:cxn modelId="{DC44A322-51AF-443D-95B5-1405DBDD7568}" type="presOf" srcId="{A18E0D3B-E0CB-4605-A978-0A5ABC470043}" destId="{FD8CC975-07C3-48C4-AEAE-E6D099C17310}" srcOrd="0" destOrd="0" presId="urn:microsoft.com/office/officeart/2005/8/layout/default"/>
    <dgm:cxn modelId="{D0B8332E-AE3A-44F4-87E4-8645EF3EF62F}" type="presOf" srcId="{5C00E60C-E809-4FCE-BBFE-AD4862300C4F}" destId="{2014A5BF-816D-4380-97AC-C7D3B22B829C}" srcOrd="0" destOrd="0" presId="urn:microsoft.com/office/officeart/2005/8/layout/default"/>
    <dgm:cxn modelId="{4A8C6E67-26C4-4BCB-B605-6DC3FA231991}" type="presOf" srcId="{57AB5ACE-21E8-469E-9D7F-29A090AA4965}" destId="{69EFF2B3-B416-495D-93F2-7425287B0E38}" srcOrd="0" destOrd="0" presId="urn:microsoft.com/office/officeart/2005/8/layout/default"/>
    <dgm:cxn modelId="{23B17659-1402-4840-B90A-9B1609B42092}" type="presOf" srcId="{910B715A-4AE8-47C4-8E33-5043E0BF0042}" destId="{01500690-D54C-4F62-9E7C-6C6FEE912A6A}" srcOrd="0" destOrd="0" presId="urn:microsoft.com/office/officeart/2005/8/layout/default"/>
    <dgm:cxn modelId="{B2545A89-2DF8-445B-B1D5-31348552EB08}" type="presOf" srcId="{11EB1D97-AB14-4E8E-BE6F-B37623FAABD3}" destId="{87E36993-8BA3-4E5D-8EFC-F97062E5D2B8}" srcOrd="0" destOrd="0" presId="urn:microsoft.com/office/officeart/2005/8/layout/default"/>
    <dgm:cxn modelId="{BC02EA8C-6E48-42A1-8490-5F000454E727}" srcId="{5C00E60C-E809-4FCE-BBFE-AD4862300C4F}" destId="{57AB5ACE-21E8-469E-9D7F-29A090AA4965}" srcOrd="0" destOrd="0" parTransId="{C503A799-6B5E-454C-87E6-CC1F46C36126}" sibTransId="{5FA899EC-C35C-46BC-9D93-A099E0D129D0}"/>
    <dgm:cxn modelId="{70F02F8D-F00D-4556-82F7-DD59AA0706AE}" srcId="{5C00E60C-E809-4FCE-BBFE-AD4862300C4F}" destId="{A18E0D3B-E0CB-4605-A978-0A5ABC470043}" srcOrd="1" destOrd="0" parTransId="{4CFD43BA-313B-4DF6-B21D-B8E5119C77A8}" sibTransId="{A0BD907F-80F1-40EF-B269-41C71BACF2BF}"/>
    <dgm:cxn modelId="{3CA7F9A3-00FB-4A78-9525-B9B5112F14F6}" srcId="{5C00E60C-E809-4FCE-BBFE-AD4862300C4F}" destId="{910B715A-4AE8-47C4-8E33-5043E0BF0042}" srcOrd="4" destOrd="0" parTransId="{47CA8CF8-BC4C-42B8-BA6D-C068AD2CA192}" sibTransId="{A7A0C0E1-5219-4E98-80B4-43C95CBD049C}"/>
    <dgm:cxn modelId="{964D2AC8-C6A9-471D-9957-43D904EEC39C}" type="presOf" srcId="{3864E938-CBDE-43E8-8731-F76EE572A111}" destId="{B4EEDFDB-A5B5-4F86-97F6-93CE02560EEA}" srcOrd="0" destOrd="0" presId="urn:microsoft.com/office/officeart/2005/8/layout/default"/>
    <dgm:cxn modelId="{D139D1D2-13A2-4A87-9D0D-835AB10B066D}" srcId="{5C00E60C-E809-4FCE-BBFE-AD4862300C4F}" destId="{3864E938-CBDE-43E8-8731-F76EE572A111}" srcOrd="3" destOrd="0" parTransId="{072168FB-CE18-43AF-91E9-18CFD5CFE8BA}" sibTransId="{61218B14-D813-4279-A273-45815F7F1293}"/>
    <dgm:cxn modelId="{881613E4-9647-494D-B8C8-7F37A4F17FB5}" srcId="{5C00E60C-E809-4FCE-BBFE-AD4862300C4F}" destId="{11EB1D97-AB14-4E8E-BE6F-B37623FAABD3}" srcOrd="2" destOrd="0" parTransId="{B944002A-4B44-46C9-AF0A-966C04622E42}" sibTransId="{2EB426E2-DACA-435B-85A7-3B65F3521EEB}"/>
    <dgm:cxn modelId="{3BBAC6D7-2857-473E-99DC-EE07768E1D6D}" type="presParOf" srcId="{2014A5BF-816D-4380-97AC-C7D3B22B829C}" destId="{69EFF2B3-B416-495D-93F2-7425287B0E38}" srcOrd="0" destOrd="0" presId="urn:microsoft.com/office/officeart/2005/8/layout/default"/>
    <dgm:cxn modelId="{BE51971B-90F7-49C2-8FCE-2CCD46DC1DCA}" type="presParOf" srcId="{2014A5BF-816D-4380-97AC-C7D3B22B829C}" destId="{B2C666EE-F21B-4F8A-9D5B-E0B467C24F8F}" srcOrd="1" destOrd="0" presId="urn:microsoft.com/office/officeart/2005/8/layout/default"/>
    <dgm:cxn modelId="{4146C053-6609-468B-BAE3-0AB9B5320D46}" type="presParOf" srcId="{2014A5BF-816D-4380-97AC-C7D3B22B829C}" destId="{FD8CC975-07C3-48C4-AEAE-E6D099C17310}" srcOrd="2" destOrd="0" presId="urn:microsoft.com/office/officeart/2005/8/layout/default"/>
    <dgm:cxn modelId="{3FEEEA3C-5390-4EC6-AE79-53304DE0479A}" type="presParOf" srcId="{2014A5BF-816D-4380-97AC-C7D3B22B829C}" destId="{912C2F79-88AF-4F21-B3F5-3FCDF9D80D36}" srcOrd="3" destOrd="0" presId="urn:microsoft.com/office/officeart/2005/8/layout/default"/>
    <dgm:cxn modelId="{6C523119-427F-4495-90DC-2274DFB86672}" type="presParOf" srcId="{2014A5BF-816D-4380-97AC-C7D3B22B829C}" destId="{87E36993-8BA3-4E5D-8EFC-F97062E5D2B8}" srcOrd="4" destOrd="0" presId="urn:microsoft.com/office/officeart/2005/8/layout/default"/>
    <dgm:cxn modelId="{43DA0249-097B-41A7-95C8-2F98E0405978}" type="presParOf" srcId="{2014A5BF-816D-4380-97AC-C7D3B22B829C}" destId="{6DDCA6B0-5C6B-4D56-A82D-137314EE8C0A}" srcOrd="5" destOrd="0" presId="urn:microsoft.com/office/officeart/2005/8/layout/default"/>
    <dgm:cxn modelId="{0A4FB4D2-D538-42E5-AA65-CA04220B4A6F}" type="presParOf" srcId="{2014A5BF-816D-4380-97AC-C7D3B22B829C}" destId="{B4EEDFDB-A5B5-4F86-97F6-93CE02560EEA}" srcOrd="6" destOrd="0" presId="urn:microsoft.com/office/officeart/2005/8/layout/default"/>
    <dgm:cxn modelId="{2D2AD7C1-DAD2-4FC5-AC6C-2C7A03541198}" type="presParOf" srcId="{2014A5BF-816D-4380-97AC-C7D3B22B829C}" destId="{E82F6F1A-288D-4292-B20C-8FD691247DC8}" srcOrd="7" destOrd="0" presId="urn:microsoft.com/office/officeart/2005/8/layout/default"/>
    <dgm:cxn modelId="{F5D41503-DC79-41C1-991F-CCE134114693}" type="presParOf" srcId="{2014A5BF-816D-4380-97AC-C7D3B22B829C}" destId="{01500690-D54C-4F62-9E7C-6C6FEE912A6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D0489F-3974-447D-9021-74C713BEB9C9}" type="doc">
      <dgm:prSet loTypeId="urn:microsoft.com/office/officeart/2008/layout/LinedList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448BCAA0-A275-4591-95A3-6D61F3B2D106}">
      <dgm:prSet custT="1"/>
      <dgm:spPr/>
      <dgm:t>
        <a:bodyPr/>
        <a:lstStyle/>
        <a:p>
          <a:endParaRPr lang="tr-TR" sz="2200" dirty="0"/>
        </a:p>
        <a:p>
          <a:r>
            <a:rPr lang="tr-TR" sz="2200" dirty="0"/>
            <a:t> </a:t>
          </a:r>
          <a:r>
            <a:rPr lang="tr-TR" sz="2200" b="1" dirty="0">
              <a:solidFill>
                <a:srgbClr val="C00000"/>
              </a:solidFill>
            </a:rPr>
            <a:t>Difüzyon:</a:t>
          </a:r>
          <a:r>
            <a:rPr lang="tr-TR" sz="2200" dirty="0"/>
            <a:t> üremik toksin klirensi, elektrolit ve asit-baz dengesi</a:t>
          </a:r>
        </a:p>
        <a:p>
          <a:endParaRPr lang="en-US" sz="2200" dirty="0"/>
        </a:p>
      </dgm:t>
    </dgm:pt>
    <dgm:pt modelId="{9F1AAE46-4C7C-443E-BBDC-06EF104A0010}" type="parTrans" cxnId="{4B9E448D-C591-4F44-B739-70E13F2C7FE3}">
      <dgm:prSet/>
      <dgm:spPr/>
      <dgm:t>
        <a:bodyPr/>
        <a:lstStyle/>
        <a:p>
          <a:endParaRPr lang="en-US"/>
        </a:p>
      </dgm:t>
    </dgm:pt>
    <dgm:pt modelId="{4EF54901-4532-46CB-BBB7-7D025DDDCF92}" type="sibTrans" cxnId="{4B9E448D-C591-4F44-B739-70E13F2C7FE3}">
      <dgm:prSet/>
      <dgm:spPr/>
      <dgm:t>
        <a:bodyPr/>
        <a:lstStyle/>
        <a:p>
          <a:endParaRPr lang="en-US"/>
        </a:p>
      </dgm:t>
    </dgm:pt>
    <dgm:pt modelId="{6C65BF56-D809-4DF2-84F3-A7D99929C639}">
      <dgm:prSet custT="1"/>
      <dgm:spPr/>
      <dgm:t>
        <a:bodyPr/>
        <a:lstStyle/>
        <a:p>
          <a:endParaRPr lang="tr-TR" sz="2400" dirty="0"/>
        </a:p>
        <a:p>
          <a:r>
            <a:rPr lang="tr-TR" sz="2200" dirty="0"/>
            <a:t> </a:t>
          </a:r>
          <a:r>
            <a:rPr lang="tr-TR" sz="2200" b="1" dirty="0" err="1">
              <a:solidFill>
                <a:srgbClr val="C00000"/>
              </a:solidFill>
            </a:rPr>
            <a:t>Ultrafiltrasyon</a:t>
          </a:r>
          <a:r>
            <a:rPr lang="tr-TR" sz="2200" b="1" dirty="0">
              <a:solidFill>
                <a:srgbClr val="C00000"/>
              </a:solidFill>
            </a:rPr>
            <a:t>:</a:t>
          </a:r>
          <a:r>
            <a:rPr lang="tr-TR" sz="2200" dirty="0"/>
            <a:t> su atılımı</a:t>
          </a:r>
          <a:endParaRPr lang="en-US" sz="2200" dirty="0"/>
        </a:p>
      </dgm:t>
    </dgm:pt>
    <dgm:pt modelId="{5346DEFD-7505-4E07-BB8B-91421370B3F4}" type="parTrans" cxnId="{D94387DA-BEAF-4A48-ADF6-AD72D12A57B4}">
      <dgm:prSet/>
      <dgm:spPr/>
      <dgm:t>
        <a:bodyPr/>
        <a:lstStyle/>
        <a:p>
          <a:endParaRPr lang="en-US"/>
        </a:p>
      </dgm:t>
    </dgm:pt>
    <dgm:pt modelId="{1A57958E-F209-439A-9A86-809CE3CAC5CA}" type="sibTrans" cxnId="{D94387DA-BEAF-4A48-ADF6-AD72D12A57B4}">
      <dgm:prSet/>
      <dgm:spPr/>
      <dgm:t>
        <a:bodyPr/>
        <a:lstStyle/>
        <a:p>
          <a:endParaRPr lang="en-US"/>
        </a:p>
      </dgm:t>
    </dgm:pt>
    <dgm:pt modelId="{27C7065D-0DD6-4A00-93E8-AB8E3C3CF7B5}">
      <dgm:prSet custT="1"/>
      <dgm:spPr/>
      <dgm:t>
        <a:bodyPr/>
        <a:lstStyle/>
        <a:p>
          <a:endParaRPr lang="tr-TR" sz="2400" dirty="0"/>
        </a:p>
        <a:p>
          <a:r>
            <a:rPr lang="tr-TR" sz="2200" b="1" dirty="0">
              <a:solidFill>
                <a:srgbClr val="C00000"/>
              </a:solidFill>
            </a:rPr>
            <a:t>Konveksiyon:</a:t>
          </a:r>
          <a:r>
            <a:rPr lang="tr-TR" sz="2200" dirty="0">
              <a:solidFill>
                <a:srgbClr val="C00000"/>
              </a:solidFill>
            </a:rPr>
            <a:t> </a:t>
          </a:r>
          <a:r>
            <a:rPr lang="tr-TR" sz="2200" dirty="0"/>
            <a:t>üremik toksin klirensi, elektrolit ve asit-baz dengesi</a:t>
          </a:r>
          <a:endParaRPr lang="en-US" sz="2200" dirty="0"/>
        </a:p>
      </dgm:t>
    </dgm:pt>
    <dgm:pt modelId="{9E0997BF-E3A8-49AA-8A3A-FA4B7E4118D7}" type="parTrans" cxnId="{781FDDAC-0DA4-47F8-8029-64CC643077C3}">
      <dgm:prSet/>
      <dgm:spPr/>
      <dgm:t>
        <a:bodyPr/>
        <a:lstStyle/>
        <a:p>
          <a:endParaRPr lang="en-US"/>
        </a:p>
      </dgm:t>
    </dgm:pt>
    <dgm:pt modelId="{DC4CF00B-F79E-463F-8419-B5A88149E70B}" type="sibTrans" cxnId="{781FDDAC-0DA4-47F8-8029-64CC643077C3}">
      <dgm:prSet/>
      <dgm:spPr/>
      <dgm:t>
        <a:bodyPr/>
        <a:lstStyle/>
        <a:p>
          <a:endParaRPr lang="en-US"/>
        </a:p>
      </dgm:t>
    </dgm:pt>
    <dgm:pt modelId="{5597FE8D-4EBC-4431-BD84-995B9C6EFBCA}" type="pres">
      <dgm:prSet presAssocID="{74D0489F-3974-447D-9021-74C713BEB9C9}" presName="vert0" presStyleCnt="0">
        <dgm:presLayoutVars>
          <dgm:dir/>
          <dgm:animOne val="branch"/>
          <dgm:animLvl val="lvl"/>
        </dgm:presLayoutVars>
      </dgm:prSet>
      <dgm:spPr/>
    </dgm:pt>
    <dgm:pt modelId="{C7089CFB-7651-431D-874F-CCB82FD408A4}" type="pres">
      <dgm:prSet presAssocID="{448BCAA0-A275-4591-95A3-6D61F3B2D106}" presName="thickLine" presStyleLbl="alignNode1" presStyleIdx="0" presStyleCnt="3"/>
      <dgm:spPr/>
    </dgm:pt>
    <dgm:pt modelId="{FEACC2AE-695F-4957-9B3D-E70401B77A8D}" type="pres">
      <dgm:prSet presAssocID="{448BCAA0-A275-4591-95A3-6D61F3B2D106}" presName="horz1" presStyleCnt="0"/>
      <dgm:spPr/>
    </dgm:pt>
    <dgm:pt modelId="{11D3284C-6C37-49AE-B00B-0387F145002D}" type="pres">
      <dgm:prSet presAssocID="{448BCAA0-A275-4591-95A3-6D61F3B2D106}" presName="tx1" presStyleLbl="revTx" presStyleIdx="0" presStyleCnt="3"/>
      <dgm:spPr/>
    </dgm:pt>
    <dgm:pt modelId="{100749BD-B50E-46B8-8CBB-EC8046A1B1F9}" type="pres">
      <dgm:prSet presAssocID="{448BCAA0-A275-4591-95A3-6D61F3B2D106}" presName="vert1" presStyleCnt="0"/>
      <dgm:spPr/>
    </dgm:pt>
    <dgm:pt modelId="{0455DF0F-E460-4317-9E0E-7385CE3C1805}" type="pres">
      <dgm:prSet presAssocID="{6C65BF56-D809-4DF2-84F3-A7D99929C639}" presName="thickLine" presStyleLbl="alignNode1" presStyleIdx="1" presStyleCnt="3"/>
      <dgm:spPr/>
    </dgm:pt>
    <dgm:pt modelId="{3E101AE6-648A-4D7F-877F-F3A32BD805FF}" type="pres">
      <dgm:prSet presAssocID="{6C65BF56-D809-4DF2-84F3-A7D99929C639}" presName="horz1" presStyleCnt="0"/>
      <dgm:spPr/>
    </dgm:pt>
    <dgm:pt modelId="{B6362283-A556-4C29-AA44-52FC86AC06FA}" type="pres">
      <dgm:prSet presAssocID="{6C65BF56-D809-4DF2-84F3-A7D99929C639}" presName="tx1" presStyleLbl="revTx" presStyleIdx="1" presStyleCnt="3"/>
      <dgm:spPr/>
    </dgm:pt>
    <dgm:pt modelId="{25BD2118-D9E6-4D74-92CD-3C20C96D0CF2}" type="pres">
      <dgm:prSet presAssocID="{6C65BF56-D809-4DF2-84F3-A7D99929C639}" presName="vert1" presStyleCnt="0"/>
      <dgm:spPr/>
    </dgm:pt>
    <dgm:pt modelId="{618864D6-00E8-448F-AEAC-C4CC9824AC4D}" type="pres">
      <dgm:prSet presAssocID="{27C7065D-0DD6-4A00-93E8-AB8E3C3CF7B5}" presName="thickLine" presStyleLbl="alignNode1" presStyleIdx="2" presStyleCnt="3"/>
      <dgm:spPr/>
    </dgm:pt>
    <dgm:pt modelId="{FD0E2737-F549-44F7-B8A7-8E6B22994F32}" type="pres">
      <dgm:prSet presAssocID="{27C7065D-0DD6-4A00-93E8-AB8E3C3CF7B5}" presName="horz1" presStyleCnt="0"/>
      <dgm:spPr/>
    </dgm:pt>
    <dgm:pt modelId="{F9F5C252-DF00-48C6-A457-F77FE1B67C37}" type="pres">
      <dgm:prSet presAssocID="{27C7065D-0DD6-4A00-93E8-AB8E3C3CF7B5}" presName="tx1" presStyleLbl="revTx" presStyleIdx="2" presStyleCnt="3"/>
      <dgm:spPr/>
    </dgm:pt>
    <dgm:pt modelId="{33B884DD-8CC6-4B3B-BCDD-8EDC056A7646}" type="pres">
      <dgm:prSet presAssocID="{27C7065D-0DD6-4A00-93E8-AB8E3C3CF7B5}" presName="vert1" presStyleCnt="0"/>
      <dgm:spPr/>
    </dgm:pt>
  </dgm:ptLst>
  <dgm:cxnLst>
    <dgm:cxn modelId="{A9F53772-674A-4124-A4CE-E3D568C78DA4}" type="presOf" srcId="{74D0489F-3974-447D-9021-74C713BEB9C9}" destId="{5597FE8D-4EBC-4431-BD84-995B9C6EFBCA}" srcOrd="0" destOrd="0" presId="urn:microsoft.com/office/officeart/2008/layout/LinedList"/>
    <dgm:cxn modelId="{13401173-51C9-4E3B-A661-3D5B13AE6322}" type="presOf" srcId="{6C65BF56-D809-4DF2-84F3-A7D99929C639}" destId="{B6362283-A556-4C29-AA44-52FC86AC06FA}" srcOrd="0" destOrd="0" presId="urn:microsoft.com/office/officeart/2008/layout/LinedList"/>
    <dgm:cxn modelId="{4B9E448D-C591-4F44-B739-70E13F2C7FE3}" srcId="{74D0489F-3974-447D-9021-74C713BEB9C9}" destId="{448BCAA0-A275-4591-95A3-6D61F3B2D106}" srcOrd="0" destOrd="0" parTransId="{9F1AAE46-4C7C-443E-BBDC-06EF104A0010}" sibTransId="{4EF54901-4532-46CB-BBB7-7D025DDDCF92}"/>
    <dgm:cxn modelId="{781FDDAC-0DA4-47F8-8029-64CC643077C3}" srcId="{74D0489F-3974-447D-9021-74C713BEB9C9}" destId="{27C7065D-0DD6-4A00-93E8-AB8E3C3CF7B5}" srcOrd="2" destOrd="0" parTransId="{9E0997BF-E3A8-49AA-8A3A-FA4B7E4118D7}" sibTransId="{DC4CF00B-F79E-463F-8419-B5A88149E70B}"/>
    <dgm:cxn modelId="{1EB0B0C0-D7F7-4BE0-BEBC-2FF1D5C1274B}" type="presOf" srcId="{448BCAA0-A275-4591-95A3-6D61F3B2D106}" destId="{11D3284C-6C37-49AE-B00B-0387F145002D}" srcOrd="0" destOrd="0" presId="urn:microsoft.com/office/officeart/2008/layout/LinedList"/>
    <dgm:cxn modelId="{D94387DA-BEAF-4A48-ADF6-AD72D12A57B4}" srcId="{74D0489F-3974-447D-9021-74C713BEB9C9}" destId="{6C65BF56-D809-4DF2-84F3-A7D99929C639}" srcOrd="1" destOrd="0" parTransId="{5346DEFD-7505-4E07-BB8B-91421370B3F4}" sibTransId="{1A57958E-F209-439A-9A86-809CE3CAC5CA}"/>
    <dgm:cxn modelId="{4C1A25F6-8CB2-4EC8-BE4C-CAD27CF163AE}" type="presOf" srcId="{27C7065D-0DD6-4A00-93E8-AB8E3C3CF7B5}" destId="{F9F5C252-DF00-48C6-A457-F77FE1B67C37}" srcOrd="0" destOrd="0" presId="urn:microsoft.com/office/officeart/2008/layout/LinedList"/>
    <dgm:cxn modelId="{961EAC68-2A57-4AC3-B0CC-A75A170520CA}" type="presParOf" srcId="{5597FE8D-4EBC-4431-BD84-995B9C6EFBCA}" destId="{C7089CFB-7651-431D-874F-CCB82FD408A4}" srcOrd="0" destOrd="0" presId="urn:microsoft.com/office/officeart/2008/layout/LinedList"/>
    <dgm:cxn modelId="{68FC8C2E-3D6A-4AB3-9A45-0E2E30B51393}" type="presParOf" srcId="{5597FE8D-4EBC-4431-BD84-995B9C6EFBCA}" destId="{FEACC2AE-695F-4957-9B3D-E70401B77A8D}" srcOrd="1" destOrd="0" presId="urn:microsoft.com/office/officeart/2008/layout/LinedList"/>
    <dgm:cxn modelId="{E5381764-C7C5-4935-9068-416AD2680F8E}" type="presParOf" srcId="{FEACC2AE-695F-4957-9B3D-E70401B77A8D}" destId="{11D3284C-6C37-49AE-B00B-0387F145002D}" srcOrd="0" destOrd="0" presId="urn:microsoft.com/office/officeart/2008/layout/LinedList"/>
    <dgm:cxn modelId="{FA166C7A-ACE6-48B5-B59B-FFBDDC8C38F8}" type="presParOf" srcId="{FEACC2AE-695F-4957-9B3D-E70401B77A8D}" destId="{100749BD-B50E-46B8-8CBB-EC8046A1B1F9}" srcOrd="1" destOrd="0" presId="urn:microsoft.com/office/officeart/2008/layout/LinedList"/>
    <dgm:cxn modelId="{6C91BBEE-4ED8-4D56-AF0D-2CFB2541C169}" type="presParOf" srcId="{5597FE8D-4EBC-4431-BD84-995B9C6EFBCA}" destId="{0455DF0F-E460-4317-9E0E-7385CE3C1805}" srcOrd="2" destOrd="0" presId="urn:microsoft.com/office/officeart/2008/layout/LinedList"/>
    <dgm:cxn modelId="{D155189E-52E2-474C-8F34-3B79E39FB66B}" type="presParOf" srcId="{5597FE8D-4EBC-4431-BD84-995B9C6EFBCA}" destId="{3E101AE6-648A-4D7F-877F-F3A32BD805FF}" srcOrd="3" destOrd="0" presId="urn:microsoft.com/office/officeart/2008/layout/LinedList"/>
    <dgm:cxn modelId="{BF42C51D-94D1-4EF7-A545-50423BB6C872}" type="presParOf" srcId="{3E101AE6-648A-4D7F-877F-F3A32BD805FF}" destId="{B6362283-A556-4C29-AA44-52FC86AC06FA}" srcOrd="0" destOrd="0" presId="urn:microsoft.com/office/officeart/2008/layout/LinedList"/>
    <dgm:cxn modelId="{A7732515-9376-4296-93A4-CFD658FA3C8F}" type="presParOf" srcId="{3E101AE6-648A-4D7F-877F-F3A32BD805FF}" destId="{25BD2118-D9E6-4D74-92CD-3C20C96D0CF2}" srcOrd="1" destOrd="0" presId="urn:microsoft.com/office/officeart/2008/layout/LinedList"/>
    <dgm:cxn modelId="{2792A89F-8413-4680-ABCE-66125339328C}" type="presParOf" srcId="{5597FE8D-4EBC-4431-BD84-995B9C6EFBCA}" destId="{618864D6-00E8-448F-AEAC-C4CC9824AC4D}" srcOrd="4" destOrd="0" presId="urn:microsoft.com/office/officeart/2008/layout/LinedList"/>
    <dgm:cxn modelId="{B4C32F22-8147-4A58-AE61-8DA2FA4C4CA5}" type="presParOf" srcId="{5597FE8D-4EBC-4431-BD84-995B9C6EFBCA}" destId="{FD0E2737-F549-44F7-B8A7-8E6B22994F32}" srcOrd="5" destOrd="0" presId="urn:microsoft.com/office/officeart/2008/layout/LinedList"/>
    <dgm:cxn modelId="{E03B853D-A989-4CCB-90DC-33F454EA7584}" type="presParOf" srcId="{FD0E2737-F549-44F7-B8A7-8E6B22994F32}" destId="{F9F5C252-DF00-48C6-A457-F77FE1B67C37}" srcOrd="0" destOrd="0" presId="urn:microsoft.com/office/officeart/2008/layout/LinedList"/>
    <dgm:cxn modelId="{419D9BC6-26B1-49FD-97E5-0AAC49EFDB91}" type="presParOf" srcId="{FD0E2737-F549-44F7-B8A7-8E6B22994F32}" destId="{33B884DD-8CC6-4B3B-BCDD-8EDC056A764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4E5B1C-F256-4F4D-8B26-D4A812F80D90}">
      <dsp:nvSpPr>
        <dsp:cNvPr id="0" name=""/>
        <dsp:cNvSpPr/>
      </dsp:nvSpPr>
      <dsp:spPr>
        <a:xfrm rot="10800000">
          <a:off x="1538836" y="1024"/>
          <a:ext cx="5027958" cy="108958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7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/>
            <a:t>Difüzyon</a:t>
          </a:r>
        </a:p>
      </dsp:txBody>
      <dsp:txXfrm rot="10800000">
        <a:off x="1811232" y="1024"/>
        <a:ext cx="4755562" cy="1089584"/>
      </dsp:txXfrm>
    </dsp:sp>
    <dsp:sp modelId="{C787990A-7905-4295-B15F-88A02E8DB881}">
      <dsp:nvSpPr>
        <dsp:cNvPr id="0" name=""/>
        <dsp:cNvSpPr/>
      </dsp:nvSpPr>
      <dsp:spPr>
        <a:xfrm>
          <a:off x="994044" y="1024"/>
          <a:ext cx="1089584" cy="108958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5591AC-7D77-4BD9-9586-ECF84E3951BA}">
      <dsp:nvSpPr>
        <dsp:cNvPr id="0" name=""/>
        <dsp:cNvSpPr/>
      </dsp:nvSpPr>
      <dsp:spPr>
        <a:xfrm rot="10800000">
          <a:off x="1538836" y="1415857"/>
          <a:ext cx="5027958" cy="108958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7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 err="1"/>
            <a:t>Ultrafiltrasyon</a:t>
          </a:r>
          <a:endParaRPr lang="tr-TR" sz="2800" b="1" kern="1200" dirty="0"/>
        </a:p>
      </dsp:txBody>
      <dsp:txXfrm rot="10800000">
        <a:off x="1811232" y="1415857"/>
        <a:ext cx="4755562" cy="1089584"/>
      </dsp:txXfrm>
    </dsp:sp>
    <dsp:sp modelId="{4A66DE8F-4658-4A9A-BF62-73B85DE63924}">
      <dsp:nvSpPr>
        <dsp:cNvPr id="0" name=""/>
        <dsp:cNvSpPr/>
      </dsp:nvSpPr>
      <dsp:spPr>
        <a:xfrm>
          <a:off x="994044" y="1415857"/>
          <a:ext cx="1089584" cy="108958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CAD74D-C7C5-4A77-AC19-30636D47D5EB}">
      <dsp:nvSpPr>
        <dsp:cNvPr id="0" name=""/>
        <dsp:cNvSpPr/>
      </dsp:nvSpPr>
      <dsp:spPr>
        <a:xfrm rot="10800000">
          <a:off x="1538836" y="2830690"/>
          <a:ext cx="5027958" cy="1089584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7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/>
            <a:t>Konveksiyon</a:t>
          </a:r>
        </a:p>
      </dsp:txBody>
      <dsp:txXfrm rot="10800000">
        <a:off x="1811232" y="2830690"/>
        <a:ext cx="4755562" cy="1089584"/>
      </dsp:txXfrm>
    </dsp:sp>
    <dsp:sp modelId="{1B030722-1B3E-414A-AF19-EE80995E3934}">
      <dsp:nvSpPr>
        <dsp:cNvPr id="0" name=""/>
        <dsp:cNvSpPr/>
      </dsp:nvSpPr>
      <dsp:spPr>
        <a:xfrm>
          <a:off x="994044" y="2830690"/>
          <a:ext cx="1089584" cy="1089584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EFF2B3-B416-495D-93F2-7425287B0E38}">
      <dsp:nvSpPr>
        <dsp:cNvPr id="0" name=""/>
        <dsp:cNvSpPr/>
      </dsp:nvSpPr>
      <dsp:spPr>
        <a:xfrm>
          <a:off x="0" y="708534"/>
          <a:ext cx="2591020" cy="15546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/>
            <a:t>1- </a:t>
          </a:r>
          <a:r>
            <a:rPr lang="tr-TR" sz="2800" b="1" kern="1200" dirty="0" err="1"/>
            <a:t>Membran</a:t>
          </a:r>
          <a:r>
            <a:rPr lang="tr-TR" sz="2800" b="1" kern="1200" dirty="0"/>
            <a:t> etkinliği</a:t>
          </a:r>
          <a:endParaRPr lang="en-US" sz="2800" b="1" kern="1200" dirty="0"/>
        </a:p>
      </dsp:txBody>
      <dsp:txXfrm>
        <a:off x="0" y="708534"/>
        <a:ext cx="2591020" cy="1554612"/>
      </dsp:txXfrm>
    </dsp:sp>
    <dsp:sp modelId="{FD8CC975-07C3-48C4-AEAE-E6D099C17310}">
      <dsp:nvSpPr>
        <dsp:cNvPr id="0" name=""/>
        <dsp:cNvSpPr/>
      </dsp:nvSpPr>
      <dsp:spPr>
        <a:xfrm>
          <a:off x="2850122" y="708534"/>
          <a:ext cx="2591020" cy="15546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/>
            <a:t>2- Kan akım hızı</a:t>
          </a:r>
          <a:r>
            <a:rPr lang="tr-TR" sz="3100" b="1" kern="1200" dirty="0"/>
            <a:t> </a:t>
          </a:r>
          <a:endParaRPr lang="en-US" sz="3100" b="1" kern="1200" dirty="0"/>
        </a:p>
      </dsp:txBody>
      <dsp:txXfrm>
        <a:off x="2850122" y="708534"/>
        <a:ext cx="2591020" cy="1554612"/>
      </dsp:txXfrm>
    </dsp:sp>
    <dsp:sp modelId="{87E36993-8BA3-4E5D-8EFC-F97062E5D2B8}">
      <dsp:nvSpPr>
        <dsp:cNvPr id="0" name=""/>
        <dsp:cNvSpPr/>
      </dsp:nvSpPr>
      <dsp:spPr>
        <a:xfrm>
          <a:off x="5700243" y="708534"/>
          <a:ext cx="2591020" cy="15546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/>
            <a:t>3- </a:t>
          </a:r>
          <a:r>
            <a:rPr lang="tr-TR" sz="2800" b="1" kern="1200" dirty="0" err="1"/>
            <a:t>Solütün</a:t>
          </a:r>
          <a:r>
            <a:rPr lang="tr-TR" sz="2800" b="1" kern="1200" dirty="0"/>
            <a:t> molekül ağırlığı</a:t>
          </a:r>
          <a:endParaRPr lang="en-US" sz="2800" b="1" kern="1200" dirty="0"/>
        </a:p>
      </dsp:txBody>
      <dsp:txXfrm>
        <a:off x="5700243" y="708534"/>
        <a:ext cx="2591020" cy="1554612"/>
      </dsp:txXfrm>
    </dsp:sp>
    <dsp:sp modelId="{B4EEDFDB-A5B5-4F86-97F6-93CE02560EEA}">
      <dsp:nvSpPr>
        <dsp:cNvPr id="0" name=""/>
        <dsp:cNvSpPr/>
      </dsp:nvSpPr>
      <dsp:spPr>
        <a:xfrm>
          <a:off x="1425061" y="2522248"/>
          <a:ext cx="2591020" cy="15546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/>
            <a:t>4- Diyalizat akım hızı</a:t>
          </a:r>
          <a:endParaRPr lang="en-US" sz="2800" b="1" kern="1200" dirty="0"/>
        </a:p>
      </dsp:txBody>
      <dsp:txXfrm>
        <a:off x="1425061" y="2522248"/>
        <a:ext cx="2591020" cy="1554612"/>
      </dsp:txXfrm>
    </dsp:sp>
    <dsp:sp modelId="{01500690-D54C-4F62-9E7C-6C6FEE912A6A}">
      <dsp:nvSpPr>
        <dsp:cNvPr id="0" name=""/>
        <dsp:cNvSpPr/>
      </dsp:nvSpPr>
      <dsp:spPr>
        <a:xfrm>
          <a:off x="4275183" y="2522248"/>
          <a:ext cx="2591020" cy="155461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/>
            <a:t>5-Resirkülasyon</a:t>
          </a:r>
          <a:r>
            <a:rPr lang="tr-TR" sz="3100" kern="1200" dirty="0"/>
            <a:t> </a:t>
          </a:r>
          <a:endParaRPr lang="en-US" sz="3100" kern="1200" dirty="0"/>
        </a:p>
      </dsp:txBody>
      <dsp:txXfrm>
        <a:off x="4275183" y="2522248"/>
        <a:ext cx="2591020" cy="15546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089CFB-7651-431D-874F-CCB82FD408A4}">
      <dsp:nvSpPr>
        <dsp:cNvPr id="0" name=""/>
        <dsp:cNvSpPr/>
      </dsp:nvSpPr>
      <dsp:spPr>
        <a:xfrm>
          <a:off x="0" y="2209"/>
          <a:ext cx="8229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1D3284C-6C37-49AE-B00B-0387F145002D}">
      <dsp:nvSpPr>
        <dsp:cNvPr id="0" name=""/>
        <dsp:cNvSpPr/>
      </dsp:nvSpPr>
      <dsp:spPr>
        <a:xfrm>
          <a:off x="0" y="2209"/>
          <a:ext cx="8229600" cy="1507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200" kern="1200" dirty="0"/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 </a:t>
          </a:r>
          <a:r>
            <a:rPr lang="tr-TR" sz="2200" b="1" kern="1200" dirty="0">
              <a:solidFill>
                <a:srgbClr val="C00000"/>
              </a:solidFill>
            </a:rPr>
            <a:t>Difüzyon:</a:t>
          </a:r>
          <a:r>
            <a:rPr lang="tr-TR" sz="2200" kern="1200" dirty="0"/>
            <a:t> üremik toksin klirensi, elektrolit ve asit-baz dengesi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/>
        </a:p>
      </dsp:txBody>
      <dsp:txXfrm>
        <a:off x="0" y="2209"/>
        <a:ext cx="8229600" cy="1507181"/>
      </dsp:txXfrm>
    </dsp:sp>
    <dsp:sp modelId="{0455DF0F-E460-4317-9E0E-7385CE3C1805}">
      <dsp:nvSpPr>
        <dsp:cNvPr id="0" name=""/>
        <dsp:cNvSpPr/>
      </dsp:nvSpPr>
      <dsp:spPr>
        <a:xfrm>
          <a:off x="0" y="1509390"/>
          <a:ext cx="8229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6362283-A556-4C29-AA44-52FC86AC06FA}">
      <dsp:nvSpPr>
        <dsp:cNvPr id="0" name=""/>
        <dsp:cNvSpPr/>
      </dsp:nvSpPr>
      <dsp:spPr>
        <a:xfrm>
          <a:off x="0" y="1509390"/>
          <a:ext cx="8229600" cy="1507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400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kern="1200" dirty="0"/>
            <a:t> </a:t>
          </a:r>
          <a:r>
            <a:rPr lang="tr-TR" sz="2200" b="1" kern="1200" dirty="0" err="1">
              <a:solidFill>
                <a:srgbClr val="C00000"/>
              </a:solidFill>
            </a:rPr>
            <a:t>Ultrafiltrasyon</a:t>
          </a:r>
          <a:r>
            <a:rPr lang="tr-TR" sz="2200" b="1" kern="1200" dirty="0">
              <a:solidFill>
                <a:srgbClr val="C00000"/>
              </a:solidFill>
            </a:rPr>
            <a:t>:</a:t>
          </a:r>
          <a:r>
            <a:rPr lang="tr-TR" sz="2200" kern="1200" dirty="0"/>
            <a:t> su atılımı</a:t>
          </a:r>
          <a:endParaRPr lang="en-US" sz="2200" kern="1200" dirty="0"/>
        </a:p>
      </dsp:txBody>
      <dsp:txXfrm>
        <a:off x="0" y="1509390"/>
        <a:ext cx="8229600" cy="1507181"/>
      </dsp:txXfrm>
    </dsp:sp>
    <dsp:sp modelId="{618864D6-00E8-448F-AEAC-C4CC9824AC4D}">
      <dsp:nvSpPr>
        <dsp:cNvPr id="0" name=""/>
        <dsp:cNvSpPr/>
      </dsp:nvSpPr>
      <dsp:spPr>
        <a:xfrm>
          <a:off x="0" y="3016572"/>
          <a:ext cx="82296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9F5C252-DF00-48C6-A457-F77FE1B67C37}">
      <dsp:nvSpPr>
        <dsp:cNvPr id="0" name=""/>
        <dsp:cNvSpPr/>
      </dsp:nvSpPr>
      <dsp:spPr>
        <a:xfrm>
          <a:off x="0" y="3016572"/>
          <a:ext cx="8229600" cy="1507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400" kern="1200" dirty="0"/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200" b="1" kern="1200" dirty="0">
              <a:solidFill>
                <a:srgbClr val="C00000"/>
              </a:solidFill>
            </a:rPr>
            <a:t>Konveksiyon:</a:t>
          </a:r>
          <a:r>
            <a:rPr lang="tr-TR" sz="2200" kern="1200" dirty="0">
              <a:solidFill>
                <a:srgbClr val="C00000"/>
              </a:solidFill>
            </a:rPr>
            <a:t> </a:t>
          </a:r>
          <a:r>
            <a:rPr lang="tr-TR" sz="2200" kern="1200" dirty="0"/>
            <a:t>üremik toksin klirensi, elektrolit ve asit-baz dengesi</a:t>
          </a:r>
          <a:endParaRPr lang="en-US" sz="2200" kern="1200" dirty="0"/>
        </a:p>
      </dsp:txBody>
      <dsp:txXfrm>
        <a:off x="0" y="3016572"/>
        <a:ext cx="8229600" cy="1507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7BDE6-FC65-40B4-9058-06A7D3084975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BB304-6FE9-4D9F-B8C8-E61370CF640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5004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67F4F-A4C3-42B0-AF0D-44E7935EDBF4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263" y="746125"/>
            <a:ext cx="662463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3E9B1-F1F5-4064-895B-1E242D497BB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5409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3E9B1-F1F5-4064-895B-1E242D497BB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3891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3E9B1-F1F5-4064-895B-1E242D497BB6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0176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68263" y="746125"/>
            <a:ext cx="6624637" cy="372745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3E9B1-F1F5-4064-895B-1E242D497BB6}" type="slidenum">
              <a:rPr lang="tr-TR" smtClean="0"/>
              <a:t>34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2784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177EF-B2AC-4A63-B33C-80F577A7A2BD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10EB-1026-411C-81FC-CA73CA05A0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4673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177EF-B2AC-4A63-B33C-80F577A7A2BD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10EB-1026-411C-81FC-CA73CA05A0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8604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177EF-B2AC-4A63-B33C-80F577A7A2BD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10EB-1026-411C-81FC-CA73CA05A0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2702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177EF-B2AC-4A63-B33C-80F577A7A2BD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10EB-1026-411C-81FC-CA73CA05A0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954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177EF-B2AC-4A63-B33C-80F577A7A2BD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10EB-1026-411C-81FC-CA73CA05A0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2551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177EF-B2AC-4A63-B33C-80F577A7A2BD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10EB-1026-411C-81FC-CA73CA05A0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183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177EF-B2AC-4A63-B33C-80F577A7A2BD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10EB-1026-411C-81FC-CA73CA05A0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9505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177EF-B2AC-4A63-B33C-80F577A7A2BD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10EB-1026-411C-81FC-CA73CA05A0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0112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177EF-B2AC-4A63-B33C-80F577A7A2BD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10EB-1026-411C-81FC-CA73CA05A0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2212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177EF-B2AC-4A63-B33C-80F577A7A2BD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10EB-1026-411C-81FC-CA73CA05A0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328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177EF-B2AC-4A63-B33C-80F577A7A2BD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10EB-1026-411C-81FC-CA73CA05A0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7943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177EF-B2AC-4A63-B33C-80F577A7A2BD}" type="datetimeFigureOut">
              <a:rPr lang="tr-TR" smtClean="0"/>
              <a:t>10.11.2022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510EB-1026-411C-81FC-CA73CA05A0C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8126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209800" y="2348880"/>
            <a:ext cx="7772400" cy="1800200"/>
          </a:xfrm>
          <a:solidFill>
            <a:schemeClr val="bg1"/>
          </a:solidFill>
          <a:ln w="63500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tr-TR" sz="5400" b="1" cap="small" dirty="0">
                <a:latin typeface="+mn-lt"/>
              </a:rPr>
              <a:t>hemodiyalizin fizyolojik prensipleri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999656" y="5157192"/>
            <a:ext cx="6192688" cy="936104"/>
          </a:xfrm>
          <a:noFill/>
        </p:spPr>
        <p:txBody>
          <a:bodyPr>
            <a:normAutofit fontScale="92500" lnSpcReduction="20000"/>
          </a:bodyPr>
          <a:lstStyle/>
          <a:p>
            <a:r>
              <a:rPr lang="tr-TR" sz="3000" b="1" dirty="0">
                <a:solidFill>
                  <a:schemeClr val="tx1"/>
                </a:solidFill>
              </a:rPr>
              <a:t>Hem. Duygu FERHAN</a:t>
            </a:r>
          </a:p>
          <a:p>
            <a:r>
              <a:rPr lang="tr-TR" sz="3000" b="1" dirty="0">
                <a:solidFill>
                  <a:schemeClr val="tx1"/>
                </a:solidFill>
              </a:rPr>
              <a:t> İÜ-C Cerrahpaşa Tıp Fakültesi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7511667-95DC-D695-313B-377F074C0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6" y="185448"/>
            <a:ext cx="1080120" cy="101130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928D0B1-2B49-D712-1656-70034DAAD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6360" y="185448"/>
            <a:ext cx="864096" cy="1011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739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1981200" y="548680"/>
            <a:ext cx="8229600" cy="1152128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Böbrekler</a:t>
            </a:r>
          </a:p>
        </p:txBody>
      </p:sp>
      <p:sp>
        <p:nvSpPr>
          <p:cNvPr id="7" name="6 İçerik Yer Tutucusu"/>
          <p:cNvSpPr>
            <a:spLocks noGrp="1"/>
          </p:cNvSpPr>
          <p:nvPr>
            <p:ph sz="half" idx="2"/>
          </p:nvPr>
        </p:nvSpPr>
        <p:spPr>
          <a:xfrm>
            <a:off x="6744072" y="2852937"/>
            <a:ext cx="3466728" cy="3273227"/>
          </a:xfrm>
        </p:spPr>
        <p:txBody>
          <a:bodyPr/>
          <a:lstStyle/>
          <a:p>
            <a:pPr>
              <a:defRPr/>
            </a:pPr>
            <a:r>
              <a:rPr lang="tr-TR" sz="2200" dirty="0" err="1"/>
              <a:t>Retroperitoneal</a:t>
            </a:r>
            <a:r>
              <a:rPr lang="tr-TR" sz="2200" dirty="0"/>
              <a:t> bölgede</a:t>
            </a:r>
          </a:p>
          <a:p>
            <a:pPr>
              <a:defRPr/>
            </a:pPr>
            <a:r>
              <a:rPr lang="tr-TR" sz="2200" dirty="0"/>
              <a:t>120 -150 gram ağırlığında</a:t>
            </a:r>
          </a:p>
          <a:p>
            <a:pPr>
              <a:defRPr/>
            </a:pPr>
            <a:r>
              <a:rPr lang="tr-TR" sz="2200" dirty="0"/>
              <a:t>İdrar oluşumu</a:t>
            </a:r>
          </a:p>
          <a:p>
            <a:endParaRPr lang="tr-TR" dirty="0"/>
          </a:p>
        </p:txBody>
      </p:sp>
      <p:pic>
        <p:nvPicPr>
          <p:cNvPr id="8" name="İçerik Yer Tutucusu 3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23592" y="1844824"/>
            <a:ext cx="3960440" cy="3744417"/>
          </a:xfrm>
        </p:spPr>
      </p:pic>
    </p:spTree>
    <p:extLst>
      <p:ext uri="{BB962C8B-B14F-4D97-AF65-F5344CB8AC3E}">
        <p14:creationId xmlns:p14="http://schemas.microsoft.com/office/powerpoint/2010/main" val="2083192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ctrTitle"/>
          </p:nvPr>
        </p:nvSpPr>
        <p:spPr>
          <a:xfrm>
            <a:off x="2209800" y="1268760"/>
            <a:ext cx="7772400" cy="720080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Böbreğin işlevleri</a:t>
            </a:r>
          </a:p>
        </p:txBody>
      </p:sp>
      <p:sp>
        <p:nvSpPr>
          <p:cNvPr id="6" name="5 Alt Başlık"/>
          <p:cNvSpPr>
            <a:spLocks noGrp="1"/>
          </p:cNvSpPr>
          <p:nvPr>
            <p:ph type="subTitle" idx="1"/>
          </p:nvPr>
        </p:nvSpPr>
        <p:spPr>
          <a:xfrm>
            <a:off x="2711624" y="2492896"/>
            <a:ext cx="7776864" cy="3960440"/>
          </a:xfrm>
        </p:spPr>
        <p:txBody>
          <a:bodyPr>
            <a:normAutofit fontScale="40000" lnSpcReduction="20000"/>
          </a:bodyPr>
          <a:lstStyle/>
          <a:p>
            <a:pPr algn="l">
              <a:lnSpc>
                <a:spcPct val="90000"/>
              </a:lnSpc>
            </a:pPr>
            <a:r>
              <a:rPr lang="tr-TR" sz="3300" dirty="0">
                <a:solidFill>
                  <a:srgbClr val="C00000"/>
                </a:solidFill>
              </a:rPr>
              <a:t> </a:t>
            </a:r>
            <a:r>
              <a:rPr lang="tr-TR" sz="4500" b="1" dirty="0">
                <a:solidFill>
                  <a:schemeClr val="tx1"/>
                </a:solidFill>
              </a:rPr>
              <a:t>1- Metabolik artık ürünlerin (üremik toksinlerin) atılımı</a:t>
            </a:r>
          </a:p>
          <a:p>
            <a:pPr algn="l">
              <a:lnSpc>
                <a:spcPct val="90000"/>
              </a:lnSpc>
            </a:pPr>
            <a:endParaRPr lang="tr-TR" sz="4500" b="1" dirty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</a:pPr>
            <a:r>
              <a:rPr lang="tr-TR" sz="4500" b="1" dirty="0">
                <a:solidFill>
                  <a:schemeClr val="tx1"/>
                </a:solidFill>
              </a:rPr>
              <a:t> 2- Su ve elektrolit dengesinin sağlanması</a:t>
            </a:r>
          </a:p>
          <a:p>
            <a:pPr algn="l">
              <a:lnSpc>
                <a:spcPct val="90000"/>
              </a:lnSpc>
            </a:pPr>
            <a:r>
              <a:rPr lang="tr-TR" sz="4500" b="1" dirty="0">
                <a:solidFill>
                  <a:schemeClr val="tx1"/>
                </a:solidFill>
              </a:rPr>
              <a:t> </a:t>
            </a:r>
          </a:p>
          <a:p>
            <a:pPr algn="l">
              <a:lnSpc>
                <a:spcPct val="90000"/>
              </a:lnSpc>
            </a:pPr>
            <a:r>
              <a:rPr lang="tr-TR" sz="4500" b="1" dirty="0">
                <a:solidFill>
                  <a:schemeClr val="tx1"/>
                </a:solidFill>
              </a:rPr>
              <a:t> 3- Asit - baz dengesinin sağlanması</a:t>
            </a:r>
          </a:p>
          <a:p>
            <a:pPr algn="l">
              <a:lnSpc>
                <a:spcPct val="90000"/>
              </a:lnSpc>
            </a:pPr>
            <a:endParaRPr lang="tr-TR" sz="4500" dirty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</a:pPr>
            <a:r>
              <a:rPr lang="tr-TR" sz="4500" dirty="0">
                <a:solidFill>
                  <a:schemeClr val="tx1"/>
                </a:solidFill>
              </a:rPr>
              <a:t> 4- Hormon üretimi ve metabolizmasına katkı  ( </a:t>
            </a:r>
            <a:r>
              <a:rPr lang="tr-TR" sz="4500" dirty="0" err="1">
                <a:solidFill>
                  <a:schemeClr val="tx1"/>
                </a:solidFill>
              </a:rPr>
              <a:t>eritropoetin</a:t>
            </a:r>
            <a:r>
              <a:rPr lang="tr-TR" sz="4500" dirty="0">
                <a:solidFill>
                  <a:schemeClr val="tx1"/>
                </a:solidFill>
              </a:rPr>
              <a:t>, D vitamini )</a:t>
            </a:r>
          </a:p>
          <a:p>
            <a:pPr algn="l">
              <a:lnSpc>
                <a:spcPct val="90000"/>
              </a:lnSpc>
            </a:pPr>
            <a:endParaRPr lang="tr-TR" sz="4500" dirty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</a:pPr>
            <a:r>
              <a:rPr lang="tr-TR" sz="4500" dirty="0">
                <a:solidFill>
                  <a:schemeClr val="tx1"/>
                </a:solidFill>
              </a:rPr>
              <a:t> 5- Kan basıncının </a:t>
            </a:r>
            <a:r>
              <a:rPr lang="tr-TR" sz="4500" dirty="0" err="1">
                <a:solidFill>
                  <a:schemeClr val="tx1"/>
                </a:solidFill>
              </a:rPr>
              <a:t>hormonal</a:t>
            </a:r>
            <a:r>
              <a:rPr lang="tr-TR" sz="4500" dirty="0">
                <a:solidFill>
                  <a:schemeClr val="tx1"/>
                </a:solidFill>
              </a:rPr>
              <a:t> düzenlenmesi</a:t>
            </a:r>
          </a:p>
          <a:p>
            <a:pPr algn="l">
              <a:lnSpc>
                <a:spcPct val="90000"/>
              </a:lnSpc>
            </a:pPr>
            <a:endParaRPr lang="tr-TR" sz="4500" dirty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</a:pPr>
            <a:r>
              <a:rPr lang="tr-TR" sz="4500" dirty="0">
                <a:solidFill>
                  <a:schemeClr val="tx1"/>
                </a:solidFill>
              </a:rPr>
              <a:t> 6- </a:t>
            </a:r>
            <a:r>
              <a:rPr lang="tr-TR" sz="4500" dirty="0" err="1">
                <a:solidFill>
                  <a:schemeClr val="tx1"/>
                </a:solidFill>
              </a:rPr>
              <a:t>Peptit</a:t>
            </a:r>
            <a:r>
              <a:rPr lang="tr-TR" sz="4500" dirty="0">
                <a:solidFill>
                  <a:schemeClr val="tx1"/>
                </a:solidFill>
              </a:rPr>
              <a:t> hormonların yıkımı  ( </a:t>
            </a:r>
            <a:r>
              <a:rPr lang="tr-TR" sz="4500" dirty="0" err="1">
                <a:solidFill>
                  <a:schemeClr val="tx1"/>
                </a:solidFill>
              </a:rPr>
              <a:t>insülin</a:t>
            </a:r>
            <a:r>
              <a:rPr lang="tr-TR" sz="4500" dirty="0">
                <a:solidFill>
                  <a:schemeClr val="tx1"/>
                </a:solidFill>
              </a:rPr>
              <a:t>, büyüme hormonu, </a:t>
            </a:r>
            <a:r>
              <a:rPr lang="tr-TR" sz="4500" dirty="0" err="1">
                <a:solidFill>
                  <a:schemeClr val="tx1"/>
                </a:solidFill>
              </a:rPr>
              <a:t>parathormon</a:t>
            </a:r>
            <a:r>
              <a:rPr lang="tr-TR" sz="4500" dirty="0">
                <a:solidFill>
                  <a:schemeClr val="tx1"/>
                </a:solidFill>
              </a:rPr>
              <a:t> )</a:t>
            </a:r>
          </a:p>
          <a:p>
            <a:pPr algn="l">
              <a:lnSpc>
                <a:spcPct val="90000"/>
              </a:lnSpc>
            </a:pPr>
            <a:endParaRPr lang="tr-TR" sz="4500" dirty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</a:pPr>
            <a:r>
              <a:rPr lang="tr-TR" sz="4500" dirty="0">
                <a:solidFill>
                  <a:schemeClr val="tx1"/>
                </a:solidFill>
              </a:rPr>
              <a:t> 7- İlaçlar, toksinler ve </a:t>
            </a:r>
            <a:r>
              <a:rPr lang="tr-TR" sz="4500" dirty="0" err="1">
                <a:solidFill>
                  <a:schemeClr val="tx1"/>
                </a:solidFill>
              </a:rPr>
              <a:t>metabolitlerin</a:t>
            </a:r>
            <a:r>
              <a:rPr lang="tr-TR" sz="4500" dirty="0">
                <a:solidFill>
                  <a:schemeClr val="tx1"/>
                </a:solidFill>
              </a:rPr>
              <a:t> </a:t>
            </a:r>
            <a:r>
              <a:rPr lang="tr-TR" sz="4500" dirty="0" err="1">
                <a:solidFill>
                  <a:schemeClr val="tx1"/>
                </a:solidFill>
              </a:rPr>
              <a:t>detoksifikasyonu</a:t>
            </a:r>
            <a:r>
              <a:rPr lang="tr-TR" sz="4500" dirty="0">
                <a:solidFill>
                  <a:schemeClr val="tx1"/>
                </a:solidFill>
              </a:rPr>
              <a:t> ve atılımı</a:t>
            </a:r>
          </a:p>
          <a:p>
            <a:pPr algn="l">
              <a:lnSpc>
                <a:spcPct val="90000"/>
              </a:lnSpc>
            </a:pPr>
            <a:endParaRPr lang="tr-TR" sz="4500" dirty="0">
              <a:solidFill>
                <a:schemeClr val="tx1"/>
              </a:solidFill>
            </a:endParaRPr>
          </a:p>
          <a:p>
            <a:pPr algn="l">
              <a:lnSpc>
                <a:spcPct val="90000"/>
              </a:lnSpc>
            </a:pPr>
            <a:r>
              <a:rPr lang="tr-TR" sz="3500" dirty="0">
                <a:solidFill>
                  <a:schemeClr val="tx1"/>
                </a:solidFill>
              </a:rPr>
              <a:t> </a:t>
            </a:r>
          </a:p>
          <a:p>
            <a:pPr>
              <a:defRPr/>
            </a:pPr>
            <a:r>
              <a:rPr lang="tr-TR" sz="3500" dirty="0">
                <a:solidFill>
                  <a:schemeClr val="tx1"/>
                </a:solidFill>
              </a:rPr>
              <a:t>                </a:t>
            </a:r>
          </a:p>
          <a:p>
            <a:pPr algn="l">
              <a:lnSpc>
                <a:spcPct val="90000"/>
              </a:lnSpc>
            </a:pPr>
            <a:endParaRPr lang="tr-T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375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ctrTitle"/>
          </p:nvPr>
        </p:nvSpPr>
        <p:spPr>
          <a:xfrm>
            <a:off x="2209800" y="1700808"/>
            <a:ext cx="7198568" cy="1080120"/>
          </a:xfrm>
        </p:spPr>
        <p:txBody>
          <a:bodyPr>
            <a:no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Böbrek yetmezliği</a:t>
            </a:r>
          </a:p>
        </p:txBody>
      </p:sp>
      <p:sp>
        <p:nvSpPr>
          <p:cNvPr id="6" name="5 Alt Başlık"/>
          <p:cNvSpPr>
            <a:spLocks noGrp="1"/>
          </p:cNvSpPr>
          <p:nvPr>
            <p:ph type="subTitle" idx="1"/>
          </p:nvPr>
        </p:nvSpPr>
        <p:spPr>
          <a:xfrm>
            <a:off x="2351584" y="2348880"/>
            <a:ext cx="6984776" cy="3312368"/>
          </a:xfrm>
        </p:spPr>
        <p:txBody>
          <a:bodyPr/>
          <a:lstStyle/>
          <a:p>
            <a:endParaRPr lang="tr-TR" dirty="0">
              <a:solidFill>
                <a:schemeClr val="tx1"/>
              </a:solidFill>
            </a:endParaRPr>
          </a:p>
          <a:p>
            <a:r>
              <a:rPr lang="tr-TR" sz="2800" dirty="0">
                <a:solidFill>
                  <a:schemeClr val="tx1"/>
                </a:solidFill>
              </a:rPr>
              <a:t>   </a:t>
            </a:r>
            <a:r>
              <a:rPr lang="tr-TR" sz="2400" b="1" dirty="0">
                <a:solidFill>
                  <a:schemeClr val="tx1"/>
                </a:solidFill>
              </a:rPr>
              <a:t>1-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b="1" dirty="0">
                <a:solidFill>
                  <a:schemeClr val="tx1"/>
                </a:solidFill>
              </a:rPr>
              <a:t>Kronik böbrek yetmezliği</a:t>
            </a:r>
          </a:p>
          <a:p>
            <a:r>
              <a:rPr lang="tr-TR" sz="2400" dirty="0">
                <a:solidFill>
                  <a:schemeClr val="tx1"/>
                </a:solidFill>
              </a:rPr>
              <a:t>           (geri dönüşümsüz / kalıcı)</a:t>
            </a:r>
          </a:p>
          <a:p>
            <a:endParaRPr lang="tr-TR" sz="2400" dirty="0">
              <a:solidFill>
                <a:schemeClr val="tx1"/>
              </a:solidFill>
            </a:endParaRPr>
          </a:p>
          <a:p>
            <a:r>
              <a:rPr lang="tr-TR" sz="2400" b="1" dirty="0">
                <a:solidFill>
                  <a:schemeClr val="tx1"/>
                </a:solidFill>
              </a:rPr>
              <a:t>2-</a:t>
            </a:r>
            <a:r>
              <a:rPr lang="tr-TR" sz="2400" dirty="0">
                <a:solidFill>
                  <a:schemeClr val="tx1"/>
                </a:solidFill>
              </a:rPr>
              <a:t> </a:t>
            </a:r>
            <a:r>
              <a:rPr lang="tr-TR" sz="2400" b="1" dirty="0">
                <a:solidFill>
                  <a:schemeClr val="tx1"/>
                </a:solidFill>
              </a:rPr>
              <a:t>Akut böbrek yetmezliği</a:t>
            </a:r>
          </a:p>
          <a:p>
            <a:r>
              <a:rPr lang="tr-TR" sz="2400" dirty="0">
                <a:solidFill>
                  <a:schemeClr val="tx1"/>
                </a:solidFill>
              </a:rPr>
              <a:t>        (geri dönüşümlü / geçici)</a:t>
            </a:r>
          </a:p>
          <a:p>
            <a:endParaRPr lang="tr-T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728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855640" y="836712"/>
            <a:ext cx="6264696" cy="1008112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Böbrek yetmezliğinde yerine koyma (</a:t>
            </a:r>
            <a:r>
              <a:rPr lang="tr-TR" sz="2800" b="1" dirty="0" err="1">
                <a:solidFill>
                  <a:srgbClr val="C00000"/>
                </a:solidFill>
              </a:rPr>
              <a:t>renal</a:t>
            </a:r>
            <a:r>
              <a:rPr lang="tr-TR" sz="2800" b="1" dirty="0">
                <a:solidFill>
                  <a:srgbClr val="C00000"/>
                </a:solidFill>
              </a:rPr>
              <a:t> </a:t>
            </a:r>
            <a:r>
              <a:rPr lang="tr-TR" sz="2800" b="1" dirty="0" err="1">
                <a:solidFill>
                  <a:srgbClr val="C00000"/>
                </a:solidFill>
              </a:rPr>
              <a:t>replasman</a:t>
            </a:r>
            <a:r>
              <a:rPr lang="tr-TR" sz="2800" b="1" dirty="0">
                <a:solidFill>
                  <a:srgbClr val="C00000"/>
                </a:solidFill>
              </a:rPr>
              <a:t>) tedavileri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079776" y="2204865"/>
            <a:ext cx="6995120" cy="39933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dirty="0"/>
              <a:t>    </a:t>
            </a:r>
            <a:r>
              <a:rPr lang="tr-TR" sz="2400" b="1" dirty="0"/>
              <a:t>1- Böbrek nakli</a:t>
            </a:r>
          </a:p>
          <a:p>
            <a:pPr>
              <a:buNone/>
            </a:pPr>
            <a:r>
              <a:rPr lang="tr-TR" sz="2400" dirty="0"/>
              <a:t>          - Canlıdan</a:t>
            </a:r>
          </a:p>
          <a:p>
            <a:pPr>
              <a:buNone/>
            </a:pPr>
            <a:r>
              <a:rPr lang="tr-TR" sz="2400" dirty="0"/>
              <a:t>          - Kadavradan</a:t>
            </a:r>
          </a:p>
          <a:p>
            <a:pPr>
              <a:buNone/>
            </a:pPr>
            <a:endParaRPr lang="tr-TR" sz="2400" dirty="0"/>
          </a:p>
          <a:p>
            <a:pPr>
              <a:buNone/>
            </a:pPr>
            <a:r>
              <a:rPr lang="tr-TR" sz="2400" b="1" dirty="0"/>
              <a:t>     2- Diyaliz</a:t>
            </a:r>
          </a:p>
          <a:p>
            <a:pPr>
              <a:buNone/>
            </a:pPr>
            <a:r>
              <a:rPr lang="tr-TR" sz="2400" dirty="0"/>
              <a:t>          - Hemodiyaliz</a:t>
            </a:r>
          </a:p>
          <a:p>
            <a:pPr>
              <a:buNone/>
            </a:pPr>
            <a:r>
              <a:rPr lang="tr-TR" sz="2400" dirty="0"/>
              <a:t>          - Periton diyalizi</a:t>
            </a:r>
          </a:p>
        </p:txBody>
      </p:sp>
    </p:spTree>
    <p:extLst>
      <p:ext uri="{BB962C8B-B14F-4D97-AF65-F5344CB8AC3E}">
        <p14:creationId xmlns:p14="http://schemas.microsoft.com/office/powerpoint/2010/main" val="3474473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F10C44C-C248-6F55-ABFF-033192BF3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7608" y="1844824"/>
            <a:ext cx="7200800" cy="165618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200" dirty="0"/>
              <a:t>Hemodiyaliz dünyada ve ülkemizde son dönem kronik böbrek yetmezliğinde uygulanan renal replasman tedavilerinden en çok tercih edilenidir.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24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872" y="3501008"/>
            <a:ext cx="7406538" cy="2304256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2711624" y="5805265"/>
            <a:ext cx="3960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TND 2020 kayıt sistemi raporu</a:t>
            </a:r>
          </a:p>
        </p:txBody>
      </p:sp>
      <p:sp>
        <p:nvSpPr>
          <p:cNvPr id="8" name="Unvan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7475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5133DADA-9AD9-3C36-9190-19E9797661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667" r="-1" b="-1"/>
          <a:stretch/>
        </p:blipFill>
        <p:spPr>
          <a:xfrm>
            <a:off x="2351584" y="1700808"/>
            <a:ext cx="7920880" cy="3960440"/>
          </a:xfrm>
          <a:noFill/>
        </p:spPr>
      </p:pic>
      <p:sp>
        <p:nvSpPr>
          <p:cNvPr id="3" name="Dikdörtgen 2"/>
          <p:cNvSpPr/>
          <p:nvPr/>
        </p:nvSpPr>
        <p:spPr>
          <a:xfrm>
            <a:off x="2207568" y="1556792"/>
            <a:ext cx="8064896" cy="4320480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/>
          <p:cNvSpPr/>
          <p:nvPr/>
        </p:nvSpPr>
        <p:spPr>
          <a:xfrm>
            <a:off x="2639616" y="1988840"/>
            <a:ext cx="5184576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Dikdörtgen 1"/>
          <p:cNvSpPr/>
          <p:nvPr/>
        </p:nvSpPr>
        <p:spPr>
          <a:xfrm>
            <a:off x="2135560" y="5939989"/>
            <a:ext cx="237642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400" dirty="0"/>
              <a:t>TND 2020 kayıt sistemi raporu</a:t>
            </a:r>
          </a:p>
        </p:txBody>
      </p:sp>
    </p:spTree>
    <p:extLst>
      <p:ext uri="{BB962C8B-B14F-4D97-AF65-F5344CB8AC3E}">
        <p14:creationId xmlns:p14="http://schemas.microsoft.com/office/powerpoint/2010/main" val="1597638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1052736"/>
            <a:ext cx="8229600" cy="792088"/>
          </a:xfrm>
        </p:spPr>
        <p:txBody>
          <a:bodyPr anchor="ctr">
            <a:normAutofit/>
          </a:bodyPr>
          <a:lstStyle/>
          <a:p>
            <a:r>
              <a:rPr lang="tr-TR" sz="3200" b="1" dirty="0">
                <a:solidFill>
                  <a:srgbClr val="C00000"/>
                </a:solidFill>
                <a:latin typeface="+mn-lt"/>
              </a:rPr>
              <a:t>Hemodiyaliz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981200" y="2420888"/>
            <a:ext cx="4038600" cy="2880321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dirty="0"/>
              <a:t>Yarı geçirgen bir </a:t>
            </a:r>
            <a:r>
              <a:rPr lang="tr-TR" sz="2400" dirty="0" err="1"/>
              <a:t>membran</a:t>
            </a:r>
            <a:r>
              <a:rPr lang="tr-TR" sz="2400" dirty="0"/>
              <a:t>                                 aracılığı ile hastanın kanı ve uygun diyaliz solüsyonu arasında sıvı ve </a:t>
            </a:r>
            <a:r>
              <a:rPr lang="tr-TR" sz="2400" dirty="0" err="1"/>
              <a:t>solüt</a:t>
            </a:r>
            <a:r>
              <a:rPr lang="tr-TR" sz="2400" dirty="0"/>
              <a:t> değişimini temel alan bir tedavi şeklidir.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99B8070-4FED-EADE-F570-601B1611B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008" y="2204864"/>
            <a:ext cx="4176464" cy="33270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9877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81200" y="1268760"/>
            <a:ext cx="7931224" cy="648072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Hemodiyalizin amacı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2495600" y="2492897"/>
            <a:ext cx="7776864" cy="1512168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   </a:t>
            </a:r>
            <a:r>
              <a:rPr lang="tr-TR" sz="2200" dirty="0"/>
              <a:t>Sağlıklı bireyin kanına en yakın fizyolojik değerlere ulaştırılması</a:t>
            </a:r>
          </a:p>
          <a:p>
            <a:pPr marL="0" indent="0">
              <a:buNone/>
            </a:pPr>
            <a:r>
              <a:rPr lang="tr-TR" sz="2200" dirty="0"/>
              <a:t>   </a:t>
            </a:r>
          </a:p>
          <a:p>
            <a:pPr marL="0" indent="0">
              <a:buNone/>
            </a:pPr>
            <a:r>
              <a:rPr lang="tr-TR" sz="2200" dirty="0"/>
              <a:t> </a:t>
            </a:r>
          </a:p>
          <a:p>
            <a:pPr marL="0" indent="0">
              <a:buNone/>
            </a:pPr>
            <a:endParaRPr lang="tr-TR" sz="2200" dirty="0"/>
          </a:p>
        </p:txBody>
      </p:sp>
      <p:sp>
        <p:nvSpPr>
          <p:cNvPr id="5" name="Aşağı Ok 4"/>
          <p:cNvSpPr/>
          <p:nvPr/>
        </p:nvSpPr>
        <p:spPr>
          <a:xfrm>
            <a:off x="5879976" y="3140968"/>
            <a:ext cx="216024" cy="792088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Metin kutusu 5"/>
          <p:cNvSpPr txBox="1"/>
          <p:nvPr/>
        </p:nvSpPr>
        <p:spPr>
          <a:xfrm>
            <a:off x="4151784" y="4221088"/>
            <a:ext cx="44644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200" dirty="0"/>
              <a:t>1- </a:t>
            </a:r>
            <a:r>
              <a:rPr lang="tr-TR" sz="2200" dirty="0" err="1"/>
              <a:t>Sağkalım</a:t>
            </a:r>
            <a:r>
              <a:rPr lang="tr-TR" sz="2200" dirty="0"/>
              <a:t> süresini uzatmak</a:t>
            </a:r>
          </a:p>
          <a:p>
            <a:endParaRPr lang="tr-TR" sz="2200" dirty="0"/>
          </a:p>
          <a:p>
            <a:r>
              <a:rPr lang="tr-TR" sz="2200" dirty="0"/>
              <a:t>2- Yaşam kalitesini artırmak</a:t>
            </a:r>
          </a:p>
        </p:txBody>
      </p:sp>
    </p:spTree>
    <p:extLst>
      <p:ext uri="{BB962C8B-B14F-4D97-AF65-F5344CB8AC3E}">
        <p14:creationId xmlns:p14="http://schemas.microsoft.com/office/powerpoint/2010/main" val="1724750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solidFill>
                  <a:srgbClr val="C00000"/>
                </a:solidFill>
              </a:rPr>
              <a:t>Hemodiyalizin Fizyolojik Prensipleri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4945986"/>
              </p:ext>
            </p:extLst>
          </p:nvPr>
        </p:nvGraphicFramePr>
        <p:xfrm>
          <a:off x="2351584" y="1844825"/>
          <a:ext cx="7560840" cy="3921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643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81200" y="692696"/>
            <a:ext cx="8229600" cy="907503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DİFÜZYON</a:t>
            </a:r>
            <a:endParaRPr lang="tr-TR" sz="2800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981200" y="1600201"/>
            <a:ext cx="4038600" cy="4708525"/>
          </a:xfrm>
        </p:spPr>
        <p:txBody>
          <a:bodyPr/>
          <a:lstStyle/>
          <a:p>
            <a:endParaRPr lang="tr-TR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200" dirty="0"/>
              <a:t>Yarı geçirgen </a:t>
            </a:r>
            <a:r>
              <a:rPr lang="tr-TR" sz="2200" dirty="0" err="1"/>
              <a:t>membranın</a:t>
            </a:r>
            <a:r>
              <a:rPr lang="tr-TR" sz="2200" dirty="0"/>
              <a:t> iki yanındaki konsantrasyon farkı nedeni ile molekül büyüklüğü uygun olan </a:t>
            </a:r>
            <a:r>
              <a:rPr lang="tr-TR" sz="2200" dirty="0" err="1"/>
              <a:t>solütün</a:t>
            </a:r>
            <a:r>
              <a:rPr lang="tr-TR" sz="2200" dirty="0"/>
              <a:t>, konsantrasyonu yüksek olan taraftan düşük olan tarafa geçişidir.</a:t>
            </a:r>
          </a:p>
        </p:txBody>
      </p:sp>
      <p:pic>
        <p:nvPicPr>
          <p:cNvPr id="5" name="Picture 2" descr="HEMODİYALİZ Temel İlkeler, Diyaliz Ekipmanı ve Su Sistemi - ppt indir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00201"/>
            <a:ext cx="4191000" cy="470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577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2132856"/>
            <a:ext cx="3826768" cy="453650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200" dirty="0" err="1"/>
              <a:t>Diyalizat</a:t>
            </a:r>
            <a:r>
              <a:rPr lang="tr-TR" sz="2200" dirty="0"/>
              <a:t> akımı ile hastanın kan akımı zıt yöndedir. Böylelikle  aradaki konsantrasyon farkı sürekli yüksek düzeyde tutularak difüzyonun da en yüksek düzeyde olması sağlanır.</a:t>
            </a:r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1981200" y="836712"/>
            <a:ext cx="8229600" cy="864096"/>
          </a:xfrm>
        </p:spPr>
        <p:txBody>
          <a:bodyPr>
            <a:normAutofit/>
          </a:bodyPr>
          <a:lstStyle/>
          <a:p>
            <a:r>
              <a:rPr lang="tr-TR" sz="3200" b="1" dirty="0">
                <a:solidFill>
                  <a:srgbClr val="C00000"/>
                </a:solidFill>
              </a:rPr>
              <a:t>Difüzyon</a:t>
            </a:r>
            <a:endParaRPr lang="tr-TR" sz="3200" dirty="0">
              <a:solidFill>
                <a:srgbClr val="C00000"/>
              </a:solidFill>
            </a:endParaRPr>
          </a:p>
        </p:txBody>
      </p:sp>
      <p:pic>
        <p:nvPicPr>
          <p:cNvPr id="5" name="3 Resim" descr="Diffusion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44824"/>
            <a:ext cx="4114800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3071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2060849"/>
            <a:ext cx="8229600" cy="4065315"/>
          </a:xfrm>
        </p:spPr>
        <p:txBody>
          <a:bodyPr>
            <a:normAutofit fontScale="92500" lnSpcReduction="10000"/>
          </a:bodyPr>
          <a:lstStyle/>
          <a:p>
            <a:endParaRPr lang="tr-TR" sz="2400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400" dirty="0"/>
              <a:t>     - Üremik toksinler bu yolla uzaklaştırılır.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dirty="0"/>
              <a:t>     - Elektrolit dengesizlikleri ve asit-baz bozuklukları bu yolla düzeltilir.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2400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i="1" dirty="0"/>
              <a:t>            Yarı geçirgen </a:t>
            </a:r>
            <a:r>
              <a:rPr lang="tr-TR" sz="2400" b="1" i="1" dirty="0" err="1"/>
              <a:t>membrandan</a:t>
            </a:r>
            <a:r>
              <a:rPr lang="tr-TR" sz="2400" b="1" i="1" dirty="0"/>
              <a:t> geçiş çift yönlü olabilir.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000" dirty="0"/>
              <a:t>Örneğin; </a:t>
            </a:r>
            <a:r>
              <a:rPr lang="tr-TR" sz="2000" dirty="0" err="1"/>
              <a:t>hipotasemi</a:t>
            </a:r>
            <a:r>
              <a:rPr lang="tr-TR" sz="2000" dirty="0"/>
              <a:t> ya da </a:t>
            </a:r>
            <a:r>
              <a:rPr lang="tr-TR" sz="2000" dirty="0" err="1"/>
              <a:t>hiponatremi</a:t>
            </a:r>
            <a:r>
              <a:rPr lang="tr-TR" sz="2000" dirty="0"/>
              <a:t> de diyalizat elektrolitleri daha yüksek tutulduğunda geçiş </a:t>
            </a:r>
            <a:r>
              <a:rPr lang="tr-TR" sz="2000" dirty="0" err="1"/>
              <a:t>diyalizattan</a:t>
            </a:r>
            <a:r>
              <a:rPr lang="tr-TR" sz="2000" dirty="0"/>
              <a:t> kana doğru olmakta ve elektrolit bozuklukları düzeltilmiş olunur.</a:t>
            </a:r>
          </a:p>
          <a:p>
            <a:endParaRPr lang="tr-TR" dirty="0"/>
          </a:p>
        </p:txBody>
      </p:sp>
      <p:sp>
        <p:nvSpPr>
          <p:cNvPr id="4" name="Unvan 1"/>
          <p:cNvSpPr>
            <a:spLocks noGrp="1"/>
          </p:cNvSpPr>
          <p:nvPr>
            <p:ph type="title"/>
          </p:nvPr>
        </p:nvSpPr>
        <p:spPr>
          <a:xfrm>
            <a:off x="1981200" y="980728"/>
            <a:ext cx="8229600" cy="1080120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Difüzyon</a:t>
            </a:r>
            <a:endParaRPr lang="tr-TR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64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836712"/>
            <a:ext cx="8229600" cy="720080"/>
          </a:xfrm>
        </p:spPr>
        <p:txBody>
          <a:bodyPr anchor="ctr">
            <a:normAutofit/>
          </a:bodyPr>
          <a:lstStyle/>
          <a:p>
            <a:r>
              <a:rPr lang="tr-TR" sz="3200" b="1" dirty="0">
                <a:solidFill>
                  <a:srgbClr val="C00000"/>
                </a:solidFill>
              </a:rPr>
              <a:t>Difüzyonu Etkileyen Faktörler</a:t>
            </a: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FF527B0B-7E27-C01F-C290-7C38A9FD1A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0167507"/>
              </p:ext>
            </p:extLst>
          </p:nvPr>
        </p:nvGraphicFramePr>
        <p:xfrm>
          <a:off x="2053208" y="1667942"/>
          <a:ext cx="8291264" cy="4785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092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2420889"/>
            <a:ext cx="4402832" cy="370527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200" dirty="0"/>
              <a:t>İnce, yüzey alanı ve porları geniş, kan ve diyalizat arasındaki teması en üst düzeyde tutacak dizayna sahip </a:t>
            </a:r>
            <a:r>
              <a:rPr lang="tr-TR" sz="2200" dirty="0" err="1"/>
              <a:t>diyalizörler</a:t>
            </a:r>
            <a:r>
              <a:rPr lang="tr-TR" sz="2200" dirty="0"/>
              <a:t>, üremik toksinleri daha iyi uzaklaştırır.</a:t>
            </a:r>
          </a:p>
          <a:p>
            <a:pPr marL="0" indent="0">
              <a:buNone/>
            </a:pPr>
            <a:endParaRPr lang="tr-TR" sz="2400" dirty="0"/>
          </a:p>
          <a:p>
            <a:endParaRPr lang="tr-TR" sz="2400" dirty="0"/>
          </a:p>
        </p:txBody>
      </p:sp>
      <p:sp>
        <p:nvSpPr>
          <p:cNvPr id="6" name="Başlık 1"/>
          <p:cNvSpPr txBox="1">
            <a:spLocks/>
          </p:cNvSpPr>
          <p:nvPr/>
        </p:nvSpPr>
        <p:spPr>
          <a:xfrm>
            <a:off x="2133600" y="1196752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r-TR" sz="3600" b="1" dirty="0"/>
          </a:p>
        </p:txBody>
      </p:sp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1981200" y="1268760"/>
            <a:ext cx="7643192" cy="432048"/>
          </a:xfrm>
        </p:spPr>
        <p:txBody>
          <a:bodyPr>
            <a:noAutofit/>
          </a:bodyPr>
          <a:lstStyle/>
          <a:p>
            <a:r>
              <a:rPr lang="tr-TR" sz="2400" b="1" dirty="0">
                <a:solidFill>
                  <a:srgbClr val="C00000"/>
                </a:solidFill>
              </a:rPr>
              <a:t>1- </a:t>
            </a:r>
            <a:r>
              <a:rPr lang="tr-TR" sz="2400" b="1" dirty="0" err="1">
                <a:solidFill>
                  <a:srgbClr val="C00000"/>
                </a:solidFill>
              </a:rPr>
              <a:t>Membran</a:t>
            </a:r>
            <a:r>
              <a:rPr lang="tr-TR" sz="2400" b="1" dirty="0">
                <a:solidFill>
                  <a:srgbClr val="C00000"/>
                </a:solidFill>
              </a:rPr>
              <a:t> etkinliği</a:t>
            </a:r>
            <a:br>
              <a:rPr lang="tr-TR" sz="2400" dirty="0">
                <a:solidFill>
                  <a:srgbClr val="C00000"/>
                </a:solidFill>
              </a:rPr>
            </a:br>
            <a:endParaRPr lang="tr-TR" sz="2400" dirty="0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1677" y="1844824"/>
            <a:ext cx="3023878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272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1991544" y="548680"/>
            <a:ext cx="8229600" cy="1143000"/>
          </a:xfrm>
        </p:spPr>
        <p:txBody>
          <a:bodyPr>
            <a:normAutofit/>
          </a:bodyPr>
          <a:lstStyle/>
          <a:p>
            <a:endParaRPr lang="tr-TR" sz="3200" b="1" dirty="0"/>
          </a:p>
        </p:txBody>
      </p:sp>
      <p:sp>
        <p:nvSpPr>
          <p:cNvPr id="6" name="5 İçerik Yer Tutucusu"/>
          <p:cNvSpPr>
            <a:spLocks noGrp="1"/>
          </p:cNvSpPr>
          <p:nvPr>
            <p:ph sz="half" idx="2"/>
          </p:nvPr>
        </p:nvSpPr>
        <p:spPr>
          <a:xfrm>
            <a:off x="5807968" y="2276873"/>
            <a:ext cx="4536504" cy="338437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2200" dirty="0"/>
              <a:t>  </a:t>
            </a:r>
            <a:r>
              <a:rPr lang="tr-TR" sz="2200" b="1" dirty="0">
                <a:solidFill>
                  <a:srgbClr val="C00000"/>
                </a:solidFill>
              </a:rPr>
              <a:t>- </a:t>
            </a:r>
            <a:r>
              <a:rPr lang="tr-TR" sz="2200" b="1" dirty="0" err="1">
                <a:solidFill>
                  <a:srgbClr val="C00000"/>
                </a:solidFill>
              </a:rPr>
              <a:t>Diyalizör</a:t>
            </a:r>
            <a:r>
              <a:rPr lang="tr-TR" sz="2200" dirty="0">
                <a:solidFill>
                  <a:srgbClr val="C00000"/>
                </a:solidFill>
              </a:rPr>
              <a:t>; </a:t>
            </a:r>
            <a:r>
              <a:rPr lang="tr-TR" sz="2200" dirty="0"/>
              <a:t>diyaliz </a:t>
            </a:r>
            <a:r>
              <a:rPr lang="tr-TR" sz="2200" dirty="0" err="1"/>
              <a:t>mebranının</a:t>
            </a:r>
            <a:endParaRPr lang="tr-TR" sz="2200" dirty="0"/>
          </a:p>
          <a:p>
            <a:pPr>
              <a:buNone/>
            </a:pPr>
            <a:r>
              <a:rPr lang="tr-TR" sz="2200" dirty="0"/>
              <a:t>     içi boş liflerini içeren sert</a:t>
            </a:r>
          </a:p>
          <a:p>
            <a:pPr>
              <a:buNone/>
            </a:pPr>
            <a:r>
              <a:rPr lang="tr-TR" sz="2200" dirty="0"/>
              <a:t>     poliüretan bir kılıftır.</a:t>
            </a:r>
          </a:p>
          <a:p>
            <a:pPr>
              <a:buNone/>
            </a:pPr>
            <a:endParaRPr lang="tr-TR" sz="2200" dirty="0"/>
          </a:p>
          <a:p>
            <a:pPr>
              <a:buNone/>
            </a:pPr>
            <a:r>
              <a:rPr lang="tr-TR" sz="2200" b="1" dirty="0"/>
              <a:t>   - İçini dolduran hacim: </a:t>
            </a:r>
            <a:r>
              <a:rPr lang="tr-TR" sz="2200" dirty="0"/>
              <a:t>150 ml</a:t>
            </a:r>
          </a:p>
          <a:p>
            <a:pPr>
              <a:buNone/>
            </a:pPr>
            <a:r>
              <a:rPr lang="tr-TR" sz="2200" dirty="0"/>
              <a:t>   </a:t>
            </a:r>
            <a:r>
              <a:rPr lang="tr-TR" sz="2200" b="1" dirty="0"/>
              <a:t>- Yüzey alanı: </a:t>
            </a:r>
            <a:r>
              <a:rPr lang="tr-TR" sz="2200" dirty="0"/>
              <a:t>0,5 – 2,1 m</a:t>
            </a:r>
            <a:r>
              <a:rPr lang="tr-TR" sz="2200" baseline="30000" dirty="0"/>
              <a:t>2</a:t>
            </a:r>
            <a:endParaRPr lang="tr-TR" sz="2200" dirty="0"/>
          </a:p>
          <a:p>
            <a:pPr>
              <a:buNone/>
            </a:pPr>
            <a:r>
              <a:rPr lang="tr-TR" sz="2200" dirty="0"/>
              <a:t>   </a:t>
            </a:r>
            <a:r>
              <a:rPr lang="tr-TR" sz="2200" b="1" dirty="0"/>
              <a:t>- Sterilizasyon: </a:t>
            </a:r>
            <a:r>
              <a:rPr lang="tr-TR" sz="2200" dirty="0"/>
              <a:t>gama ışınlama, etilen oksit, buhar</a:t>
            </a:r>
          </a:p>
          <a:p>
            <a:endParaRPr lang="tr-TR" dirty="0"/>
          </a:p>
        </p:txBody>
      </p:sp>
      <p:pic>
        <p:nvPicPr>
          <p:cNvPr id="7" name="Picture 2" descr="C:\Users\hp\Desktop\images7ZXJQRZU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9538" y="2060849"/>
            <a:ext cx="3600399" cy="36003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172226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57148B-C426-4664-F797-4D523219F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185B432C-4631-7EA4-CA2B-C8FD536C86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5601" y="3933056"/>
            <a:ext cx="7133127" cy="1368152"/>
          </a:xfr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9CCD0887-63CF-C27F-6797-3712434ACF4B}"/>
              </a:ext>
            </a:extLst>
          </p:cNvPr>
          <p:cNvSpPr txBox="1"/>
          <p:nvPr/>
        </p:nvSpPr>
        <p:spPr>
          <a:xfrm>
            <a:off x="2351584" y="1601679"/>
            <a:ext cx="7859216" cy="16389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tr-TR" sz="105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l"/>
            <a:r>
              <a:rPr lang="tr-T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Diyalizör</a:t>
            </a:r>
            <a:endParaRPr lang="tr-T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tr-TR" sz="2200" dirty="0">
                <a:latin typeface="Calibri" panose="020F0502020204030204" pitchFamily="34" charset="0"/>
                <a:cs typeface="Calibri" panose="020F0502020204030204" pitchFamily="34" charset="0"/>
              </a:rPr>
              <a:t>Dört girişli bir tüpe benzer, iki giriş kan kompartmanı, diğer ikisi ise diyalizat kompartmanı ile bağlantılıdır. </a:t>
            </a:r>
          </a:p>
        </p:txBody>
      </p:sp>
    </p:spTree>
    <p:extLst>
      <p:ext uri="{BB962C8B-B14F-4D97-AF65-F5344CB8AC3E}">
        <p14:creationId xmlns:p14="http://schemas.microsoft.com/office/powerpoint/2010/main" val="541036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DA9955-ABAE-7110-B7F1-165156FFD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268760"/>
            <a:ext cx="8229600" cy="864096"/>
          </a:xfrm>
        </p:spPr>
        <p:txBody>
          <a:bodyPr>
            <a:normAutofit/>
          </a:bodyPr>
          <a:lstStyle/>
          <a:p>
            <a:pPr algn="l"/>
            <a:r>
              <a:rPr lang="tr-TR" sz="3200" b="1" dirty="0"/>
              <a:t>    </a:t>
            </a:r>
            <a:r>
              <a:rPr lang="tr-TR" sz="2800" b="1" dirty="0" err="1"/>
              <a:t>Diyalizörler</a:t>
            </a:r>
            <a:endParaRPr lang="tr-TR" sz="2800" b="1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43EEDD7-CE69-A70E-5071-B40D51709F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81200" y="1916831"/>
            <a:ext cx="4040188" cy="864096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Şekil ve yüzey alanı göre: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21AD0C2-C783-BA6D-D74B-BD1C65BAFF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81200" y="2780928"/>
            <a:ext cx="4040188" cy="334523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tr-TR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</a:t>
            </a:r>
            <a:r>
              <a:rPr lang="tr-TR" sz="2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Coil</a:t>
            </a:r>
            <a:r>
              <a:rPr lang="tr-TR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(Kangal) </a:t>
            </a:r>
            <a:r>
              <a:rPr lang="tr-TR" sz="2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diyalizörler</a:t>
            </a:r>
            <a:r>
              <a:rPr lang="tr-TR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tr-TR" sz="2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Paralel </a:t>
            </a:r>
            <a:r>
              <a:rPr lang="tr-TR" sz="2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plate</a:t>
            </a:r>
            <a:r>
              <a:rPr lang="tr-TR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tr-TR" sz="2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diyalizörler</a:t>
            </a:r>
            <a:r>
              <a:rPr lang="tr-TR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200" b="1" dirty="0"/>
              <a:t>- </a:t>
            </a:r>
            <a:r>
              <a:rPr lang="tr-TR" sz="2200" b="1" dirty="0" err="1"/>
              <a:t>Hollow</a:t>
            </a:r>
            <a:r>
              <a:rPr lang="tr-TR" sz="2200" b="1" dirty="0"/>
              <a:t> fiber </a:t>
            </a:r>
            <a:r>
              <a:rPr lang="tr-TR" sz="2200" b="1" dirty="0" err="1"/>
              <a:t>diyalizörler</a:t>
            </a:r>
            <a:r>
              <a:rPr lang="tr-TR" sz="2200" b="1" dirty="0"/>
              <a:t> </a:t>
            </a:r>
          </a:p>
          <a:p>
            <a:endParaRPr lang="tr-TR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5ABD2F6F-AAC3-9A58-4C04-F142AD2008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6" y="1535113"/>
            <a:ext cx="4041775" cy="1245814"/>
          </a:xfrm>
        </p:spPr>
        <p:txBody>
          <a:bodyPr/>
          <a:lstStyle/>
          <a:p>
            <a:r>
              <a:rPr lang="tr-TR" dirty="0">
                <a:solidFill>
                  <a:srgbClr val="C00000"/>
                </a:solidFill>
              </a:rPr>
              <a:t>Materyallerine göre: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E7D904CC-A17D-3464-66D7-B907EF5DFF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6" y="2780928"/>
            <a:ext cx="4041775" cy="3345235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tr-TR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Sellüloz</a:t>
            </a:r>
            <a:r>
              <a:rPr lang="tr-T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tr-TR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Substitue</a:t>
            </a:r>
            <a:r>
              <a:rPr lang="tr-T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sellüloz</a:t>
            </a:r>
            <a:r>
              <a:rPr lang="tr-T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tr-TR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Semisentetik</a:t>
            </a:r>
            <a:r>
              <a:rPr lang="tr-T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- Sentetik 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45313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73BADFA-9269-6210-C09B-8B06C1050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850" y="6458"/>
            <a:ext cx="8229600" cy="1143000"/>
          </a:xfrm>
        </p:spPr>
        <p:txBody>
          <a:bodyPr>
            <a:normAutofit/>
          </a:bodyPr>
          <a:lstStyle/>
          <a:p>
            <a:pPr algn="l"/>
            <a:endParaRPr lang="en-US" sz="28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2D3D5A3-D9BC-20CF-42C9-C8653DC536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89850" y="2204864"/>
            <a:ext cx="4921418" cy="4647555"/>
          </a:xfrm>
        </p:spPr>
        <p:txBody>
          <a:bodyPr>
            <a:norm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tr-TR" sz="2400" b="1" dirty="0"/>
              <a:t>   </a:t>
            </a:r>
            <a:r>
              <a:rPr lang="tr-TR" sz="2400" b="1" dirty="0" err="1"/>
              <a:t>Hollow</a:t>
            </a:r>
            <a:r>
              <a:rPr lang="tr-TR" sz="2400" b="1" dirty="0"/>
              <a:t> fiber </a:t>
            </a:r>
            <a:r>
              <a:rPr lang="tr-TR" sz="2400" b="1" dirty="0" err="1"/>
              <a:t>diyalizerler</a:t>
            </a:r>
            <a:r>
              <a:rPr lang="tr-TR" sz="2400" dirty="0"/>
              <a:t>  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tr-TR" sz="2200" dirty="0"/>
              <a:t>- Birçok fiber demeti (içi boş tüp) içerir.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tr-TR" sz="2400" dirty="0"/>
              <a:t>- Kan fiberlerin içinden geçer.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tr-TR" sz="2400" dirty="0"/>
              <a:t>- Diyalizat fiberlerin etrafından geçer.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DF06D86-6678-F64A-9D65-6360539A7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268" y="1772817"/>
            <a:ext cx="3217180" cy="35283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77043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20C6B7C-1BBA-A076-9C92-0A6ECF1E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endParaRPr lang="tr-TR" sz="36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EE6B196-94AA-AC69-10FF-810CE84ED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3592" y="2636913"/>
            <a:ext cx="7787208" cy="348925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b="1" dirty="0"/>
              <a:t>  Sentetik membranlar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200" dirty="0"/>
              <a:t>- </a:t>
            </a:r>
            <a:r>
              <a:rPr lang="tr-TR" sz="2200" dirty="0" err="1"/>
              <a:t>Solüt</a:t>
            </a:r>
            <a:r>
              <a:rPr lang="tr-TR" sz="2200" dirty="0"/>
              <a:t> uzaklaştırma kapasitesini arttırmak amaçlı geliştirilmiştir. Bu gurupta bulunan </a:t>
            </a:r>
            <a:r>
              <a:rPr lang="tr-TR" sz="2200" dirty="0" err="1"/>
              <a:t>başlıcaları</a:t>
            </a:r>
            <a:r>
              <a:rPr lang="tr-TR" sz="2200" dirty="0"/>
              <a:t> </a:t>
            </a:r>
            <a:r>
              <a:rPr lang="tr-TR" sz="2200" dirty="0" err="1"/>
              <a:t>polisulfan</a:t>
            </a:r>
            <a:r>
              <a:rPr lang="tr-TR" sz="2200" dirty="0"/>
              <a:t>, </a:t>
            </a:r>
            <a:r>
              <a:rPr lang="tr-TR" sz="2200" dirty="0" err="1"/>
              <a:t>poliamid</a:t>
            </a:r>
            <a:r>
              <a:rPr lang="tr-TR" sz="2200" dirty="0"/>
              <a:t>, PAN, AN69, EVAL, </a:t>
            </a:r>
            <a:r>
              <a:rPr lang="tr-TR" sz="2200" dirty="0" err="1"/>
              <a:t>vb’dir</a:t>
            </a:r>
            <a:r>
              <a:rPr lang="tr-TR" sz="2200" dirty="0"/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200" dirty="0"/>
              <a:t>- </a:t>
            </a:r>
            <a:r>
              <a:rPr lang="tr-TR" sz="2200" dirty="0" err="1"/>
              <a:t>Biyouyumludurlar</a:t>
            </a:r>
            <a:r>
              <a:rPr lang="tr-TR" sz="2200" dirty="0"/>
              <a:t>.</a:t>
            </a:r>
          </a:p>
          <a:p>
            <a:pPr marL="0" indent="0">
              <a:buNone/>
            </a:pPr>
            <a:endParaRPr lang="tr-TR" sz="1800" dirty="0">
              <a:latin typeface="Calibri" panose="020F0502020204030204" pitchFamily="34" charset="0"/>
            </a:endParaRP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48598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2492897"/>
            <a:ext cx="8229600" cy="3633267"/>
          </a:xfrm>
        </p:spPr>
        <p:txBody>
          <a:bodyPr/>
          <a:lstStyle/>
          <a:p>
            <a:pPr marL="0" indent="0">
              <a:buNone/>
            </a:pPr>
            <a:r>
              <a:rPr lang="tr-TR" sz="2800" b="1" dirty="0"/>
              <a:t>     </a:t>
            </a:r>
            <a:r>
              <a:rPr lang="tr-TR" sz="2400" b="1" dirty="0">
                <a:solidFill>
                  <a:srgbClr val="C00000"/>
                </a:solidFill>
              </a:rPr>
              <a:t>2-</a:t>
            </a:r>
            <a:r>
              <a:rPr lang="tr-TR" sz="2400" b="1" dirty="0"/>
              <a:t> </a:t>
            </a:r>
            <a:r>
              <a:rPr lang="tr-TR" sz="2400" b="1" dirty="0">
                <a:solidFill>
                  <a:srgbClr val="C00000"/>
                </a:solidFill>
              </a:rPr>
              <a:t>Kan akım hızı</a:t>
            </a:r>
          </a:p>
          <a:p>
            <a:pPr marL="0" indent="0">
              <a:buNone/>
            </a:pPr>
            <a:endParaRPr lang="tr-TR" sz="2800" b="1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400" dirty="0"/>
              <a:t> </a:t>
            </a:r>
            <a:r>
              <a:rPr lang="tr-TR" sz="2200" dirty="0"/>
              <a:t>- İdeal kan akım hızı 350 - 450 ml/</a:t>
            </a:r>
            <a:r>
              <a:rPr lang="tr-TR" sz="2200" dirty="0" err="1"/>
              <a:t>dk’dır</a:t>
            </a:r>
            <a:r>
              <a:rPr lang="tr-TR" sz="2200" dirty="0"/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200" dirty="0"/>
              <a:t> - Kan akım hızı arttıkça, üre azalma oranında düşüş meydana gelir.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87633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 	</a:t>
            </a:r>
            <a:br>
              <a:rPr lang="tr-TR" b="1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81200" y="2204864"/>
            <a:ext cx="8229600" cy="4680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b="1" dirty="0"/>
              <a:t>  </a:t>
            </a:r>
            <a:r>
              <a:rPr lang="tr-TR" sz="2400" b="1" dirty="0">
                <a:solidFill>
                  <a:srgbClr val="C00000"/>
                </a:solidFill>
              </a:rPr>
              <a:t>3- Molekül ağırlığı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C00000"/>
                </a:solidFill>
              </a:rPr>
              <a:t> </a:t>
            </a:r>
            <a:endParaRPr lang="tr-TR" sz="2400" dirty="0">
              <a:solidFill>
                <a:srgbClr val="C0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2200" dirty="0" err="1"/>
              <a:t>Porlardan</a:t>
            </a:r>
            <a:r>
              <a:rPr lang="tr-TR" sz="2200" dirty="0"/>
              <a:t> geçebilen maddelerin molekülleri ne kadar büyük ise </a:t>
            </a:r>
            <a:r>
              <a:rPr lang="tr-TR" sz="2200" dirty="0" err="1"/>
              <a:t>membrandan</a:t>
            </a:r>
            <a:r>
              <a:rPr lang="tr-TR" sz="2200" dirty="0"/>
              <a:t> geçen molekül sayısı dolayısı ile madde miktarı geçiş hızı o kadar azalır.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dirty="0">
                <a:solidFill>
                  <a:srgbClr val="FF0000"/>
                </a:solidFill>
              </a:rPr>
              <a:t>   </a:t>
            </a:r>
            <a:r>
              <a:rPr lang="tr-TR" sz="2000" dirty="0"/>
              <a:t>Örneğin, hemodiyaliz işlemi boyunca, küçük bir molekül olan üre kendinden daha büyük bir molekül olan </a:t>
            </a:r>
            <a:r>
              <a:rPr lang="tr-TR" sz="2000" dirty="0" err="1"/>
              <a:t>kreatinden</a:t>
            </a:r>
            <a:r>
              <a:rPr lang="tr-TR" sz="2000" dirty="0"/>
              <a:t> daha büyük bir hızla temizlenecektir. </a:t>
            </a:r>
          </a:p>
        </p:txBody>
      </p:sp>
      <p:sp>
        <p:nvSpPr>
          <p:cNvPr id="4" name="Başlık 1"/>
          <p:cNvSpPr txBox="1">
            <a:spLocks/>
          </p:cNvSpPr>
          <p:nvPr/>
        </p:nvSpPr>
        <p:spPr>
          <a:xfrm>
            <a:off x="1991544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790913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991544" y="1700808"/>
            <a:ext cx="5184576" cy="515719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000" b="1" dirty="0"/>
              <a:t>- Kullanılan </a:t>
            </a:r>
            <a:r>
              <a:rPr lang="tr-TR" sz="2000" b="1" dirty="0" err="1"/>
              <a:t>membranın</a:t>
            </a:r>
            <a:r>
              <a:rPr lang="tr-TR" sz="2000" b="1" dirty="0"/>
              <a:t> </a:t>
            </a:r>
            <a:r>
              <a:rPr lang="tr-TR" sz="2000" b="1" dirty="0" err="1"/>
              <a:t>porlarının</a:t>
            </a:r>
            <a:r>
              <a:rPr lang="tr-TR" sz="2000" b="1" dirty="0"/>
              <a:t> büyüklükleri de üremik toksin temizlenmesinde önemli rol oynar.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/>
              <a:t>- Geniş </a:t>
            </a:r>
            <a:r>
              <a:rPr lang="tr-TR" sz="2000" dirty="0" err="1"/>
              <a:t>porları</a:t>
            </a:r>
            <a:r>
              <a:rPr lang="tr-TR" sz="2000" dirty="0"/>
              <a:t> olan </a:t>
            </a:r>
            <a:r>
              <a:rPr lang="tr-TR" sz="2000" b="1" dirty="0" err="1"/>
              <a:t>high</a:t>
            </a:r>
            <a:r>
              <a:rPr lang="tr-TR" sz="2000" b="1" dirty="0"/>
              <a:t> </a:t>
            </a:r>
            <a:r>
              <a:rPr lang="tr-TR" sz="2000" b="1" dirty="0" err="1"/>
              <a:t>flux</a:t>
            </a:r>
            <a:r>
              <a:rPr lang="tr-TR" sz="2000" b="1" dirty="0"/>
              <a:t> </a:t>
            </a:r>
            <a:r>
              <a:rPr lang="tr-TR" sz="2000" dirty="0"/>
              <a:t>membranlar, molekül ağırlığı 500 – 15 000 </a:t>
            </a:r>
            <a:r>
              <a:rPr lang="tr-TR" sz="2000" dirty="0" err="1"/>
              <a:t>Dalton</a:t>
            </a:r>
            <a:r>
              <a:rPr lang="tr-TR" sz="2000" dirty="0"/>
              <a:t> olan üremik toksinleri temizler.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/>
              <a:t>- </a:t>
            </a:r>
            <a:r>
              <a:rPr lang="tr-TR" sz="2000" dirty="0" err="1"/>
              <a:t>Porları</a:t>
            </a:r>
            <a:r>
              <a:rPr lang="tr-TR" sz="2000" dirty="0"/>
              <a:t> küçük çaplı olan </a:t>
            </a:r>
            <a:r>
              <a:rPr lang="tr-TR" sz="2000" b="1" dirty="0" err="1"/>
              <a:t>low</a:t>
            </a:r>
            <a:r>
              <a:rPr lang="tr-TR" sz="2000" b="1" dirty="0"/>
              <a:t> </a:t>
            </a:r>
            <a:r>
              <a:rPr lang="tr-TR" sz="2000" b="1" dirty="0" err="1"/>
              <a:t>flux</a:t>
            </a:r>
            <a:r>
              <a:rPr lang="tr-TR" sz="2000" b="1" dirty="0"/>
              <a:t> </a:t>
            </a:r>
            <a:r>
              <a:rPr lang="tr-TR" sz="2000" dirty="0"/>
              <a:t>membranlar molekül ağırlığı 500 </a:t>
            </a:r>
            <a:r>
              <a:rPr lang="tr-TR" sz="2000" dirty="0" err="1"/>
              <a:t>Dalton’un</a:t>
            </a:r>
            <a:r>
              <a:rPr lang="tr-TR" sz="2000" dirty="0"/>
              <a:t> altında olan üremik toksinleri temizleyebilir.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20" y="1700808"/>
            <a:ext cx="3199270" cy="4104456"/>
          </a:xfrm>
          <a:prstGeom prst="rect">
            <a:avLst/>
          </a:prstGeom>
        </p:spPr>
      </p:pic>
      <p:sp>
        <p:nvSpPr>
          <p:cNvPr id="4" name="Başlık 1"/>
          <p:cNvSpPr txBox="1">
            <a:spLocks/>
          </p:cNvSpPr>
          <p:nvPr/>
        </p:nvSpPr>
        <p:spPr>
          <a:xfrm>
            <a:off x="1991544" y="269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227279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 descr="C:\Users\abc\Desktop\Adsız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38348" y="285728"/>
            <a:ext cx="8286808" cy="6072230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381224" y="1571612"/>
            <a:ext cx="7929618" cy="428628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4524364" y="4500570"/>
            <a:ext cx="1214446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>
                <a:solidFill>
                  <a:schemeClr val="bg1"/>
                </a:solidFill>
              </a:rPr>
              <a:t>Malnütrisyon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11" name="10 Dikdörtgen"/>
          <p:cNvSpPr/>
          <p:nvPr/>
        </p:nvSpPr>
        <p:spPr>
          <a:xfrm>
            <a:off x="5024430" y="3643314"/>
            <a:ext cx="92869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/>
              <a:t>Oksidatif</a:t>
            </a:r>
            <a:r>
              <a:rPr lang="tr-TR" sz="1200" b="1" dirty="0"/>
              <a:t> stres</a:t>
            </a:r>
          </a:p>
        </p:txBody>
      </p:sp>
      <p:sp>
        <p:nvSpPr>
          <p:cNvPr id="12" name="11 Dikdörtgen"/>
          <p:cNvSpPr/>
          <p:nvPr/>
        </p:nvSpPr>
        <p:spPr>
          <a:xfrm>
            <a:off x="5810248" y="4857760"/>
            <a:ext cx="1000132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/>
              <a:t>Çeşitli </a:t>
            </a:r>
            <a:r>
              <a:rPr lang="tr-TR" sz="1200" b="1" dirty="0" err="1"/>
              <a:t>toksisiteler</a:t>
            </a:r>
            <a:endParaRPr lang="tr-TR" sz="1200" b="1" dirty="0"/>
          </a:p>
        </p:txBody>
      </p:sp>
      <p:sp>
        <p:nvSpPr>
          <p:cNvPr id="13" name="12 Dikdörtgen"/>
          <p:cNvSpPr/>
          <p:nvPr/>
        </p:nvSpPr>
        <p:spPr>
          <a:xfrm>
            <a:off x="6524628" y="4143380"/>
            <a:ext cx="1357322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/>
              <a:t>İnflamasyon</a:t>
            </a:r>
            <a:endParaRPr lang="tr-TR" sz="1200" b="1" dirty="0"/>
          </a:p>
        </p:txBody>
      </p:sp>
      <p:sp>
        <p:nvSpPr>
          <p:cNvPr id="14" name="13 Dikdörtgen"/>
          <p:cNvSpPr/>
          <p:nvPr/>
        </p:nvSpPr>
        <p:spPr>
          <a:xfrm>
            <a:off x="7024694" y="3500438"/>
            <a:ext cx="64294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/>
              <a:t>Anemi</a:t>
            </a:r>
          </a:p>
        </p:txBody>
      </p:sp>
      <p:sp>
        <p:nvSpPr>
          <p:cNvPr id="15" name="14 Dikdörtgen"/>
          <p:cNvSpPr/>
          <p:nvPr/>
        </p:nvSpPr>
        <p:spPr>
          <a:xfrm>
            <a:off x="7596198" y="4857760"/>
            <a:ext cx="107157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/>
              <a:t>Akut faz proteinleri</a:t>
            </a:r>
          </a:p>
        </p:txBody>
      </p:sp>
      <p:sp>
        <p:nvSpPr>
          <p:cNvPr id="16" name="15 Dikdörtgen"/>
          <p:cNvSpPr/>
          <p:nvPr/>
        </p:nvSpPr>
        <p:spPr>
          <a:xfrm>
            <a:off x="8239140" y="4071942"/>
            <a:ext cx="1285884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200" b="1" dirty="0"/>
          </a:p>
          <a:p>
            <a:pPr algn="ctr"/>
            <a:r>
              <a:rPr lang="tr-TR" sz="1200" b="1" dirty="0" err="1"/>
              <a:t>Kardiyovasküler</a:t>
            </a:r>
            <a:r>
              <a:rPr lang="tr-TR" sz="1200" b="1" dirty="0"/>
              <a:t> komplikasyonlar </a:t>
            </a:r>
            <a:r>
              <a:rPr lang="tr-TR" sz="1200" b="1" dirty="0" err="1"/>
              <a:t>İnflamasyon</a:t>
            </a:r>
            <a:endParaRPr lang="tr-TR" sz="1200" b="1" dirty="0"/>
          </a:p>
          <a:p>
            <a:pPr algn="ctr"/>
            <a:endParaRPr lang="tr-TR" sz="1200" b="1" dirty="0"/>
          </a:p>
        </p:txBody>
      </p:sp>
      <p:sp>
        <p:nvSpPr>
          <p:cNvPr id="20" name="19 Dikdörtgen"/>
          <p:cNvSpPr/>
          <p:nvPr/>
        </p:nvSpPr>
        <p:spPr>
          <a:xfrm>
            <a:off x="8739206" y="3500438"/>
            <a:ext cx="107157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/>
              <a:t>Sepsis</a:t>
            </a:r>
            <a:r>
              <a:rPr lang="tr-TR" sz="1200" b="1" dirty="0"/>
              <a:t> </a:t>
            </a:r>
            <a:r>
              <a:rPr lang="tr-TR" sz="1200" b="1" dirty="0" err="1"/>
              <a:t>İnflamasyon</a:t>
            </a:r>
            <a:endParaRPr lang="tr-TR" sz="1200" b="1" dirty="0"/>
          </a:p>
        </p:txBody>
      </p:sp>
      <p:sp>
        <p:nvSpPr>
          <p:cNvPr id="22" name="21 Dikdörtgen"/>
          <p:cNvSpPr/>
          <p:nvPr/>
        </p:nvSpPr>
        <p:spPr>
          <a:xfrm>
            <a:off x="9525024" y="4857760"/>
            <a:ext cx="92869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/>
              <a:t>Toksin bağlama</a:t>
            </a:r>
          </a:p>
        </p:txBody>
      </p:sp>
      <p:sp>
        <p:nvSpPr>
          <p:cNvPr id="23" name="22 Dikdörtgen"/>
          <p:cNvSpPr/>
          <p:nvPr/>
        </p:nvSpPr>
        <p:spPr>
          <a:xfrm>
            <a:off x="2381224" y="428604"/>
            <a:ext cx="7929618" cy="10715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/>
              <a:t>ÜREMİK  TOKSİNLER</a:t>
            </a:r>
          </a:p>
        </p:txBody>
      </p:sp>
      <p:sp>
        <p:nvSpPr>
          <p:cNvPr id="18" name="17 Sağ Ok"/>
          <p:cNvSpPr/>
          <p:nvPr/>
        </p:nvSpPr>
        <p:spPr>
          <a:xfrm>
            <a:off x="2309786" y="3857628"/>
            <a:ext cx="1428760" cy="78581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b="1" dirty="0"/>
              <a:t>LOW  FLUX</a:t>
            </a:r>
          </a:p>
        </p:txBody>
      </p:sp>
      <p:sp>
        <p:nvSpPr>
          <p:cNvPr id="19" name="18 Sağ Ok"/>
          <p:cNvSpPr/>
          <p:nvPr/>
        </p:nvSpPr>
        <p:spPr>
          <a:xfrm>
            <a:off x="2309786" y="4500570"/>
            <a:ext cx="2714644" cy="107157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HIGH  FLUX</a:t>
            </a:r>
          </a:p>
        </p:txBody>
      </p:sp>
    </p:spTree>
    <p:extLst>
      <p:ext uri="{BB962C8B-B14F-4D97-AF65-F5344CB8AC3E}">
        <p14:creationId xmlns:p14="http://schemas.microsoft.com/office/powerpoint/2010/main" val="42792901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567608" y="2348881"/>
            <a:ext cx="7643192" cy="3777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b="1" dirty="0"/>
              <a:t>      </a:t>
            </a:r>
            <a:r>
              <a:rPr lang="tr-TR" sz="2400" b="1" dirty="0">
                <a:solidFill>
                  <a:srgbClr val="C00000"/>
                </a:solidFill>
              </a:rPr>
              <a:t>4-</a:t>
            </a:r>
            <a:r>
              <a:rPr lang="tr-TR" sz="2800" b="1" dirty="0"/>
              <a:t> </a:t>
            </a:r>
            <a:r>
              <a:rPr lang="tr-TR" sz="2400" b="1" dirty="0">
                <a:solidFill>
                  <a:srgbClr val="C00000"/>
                </a:solidFill>
              </a:rPr>
              <a:t>Diyalizat akım hızının etkisi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200" b="1" dirty="0"/>
              <a:t>- </a:t>
            </a:r>
            <a:r>
              <a:rPr lang="tr-TR" sz="2200" dirty="0"/>
              <a:t>Yüksek diyalizat akım hızı, </a:t>
            </a:r>
            <a:r>
              <a:rPr lang="tr-TR" sz="2200" dirty="0" err="1"/>
              <a:t>diffüzyonun</a:t>
            </a:r>
            <a:r>
              <a:rPr lang="tr-TR" sz="2200" dirty="0"/>
              <a:t> etkinliğini artırır. Fakat bu etki yüksek bir oranda değildir.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200" dirty="0"/>
              <a:t>- Önerilen diyalizat akım hızı 500-800 ml/</a:t>
            </a:r>
            <a:r>
              <a:rPr lang="tr-TR" sz="2200" dirty="0" err="1"/>
              <a:t>dk’dır</a:t>
            </a:r>
            <a:r>
              <a:rPr lang="tr-TR" sz="2200" dirty="0"/>
              <a:t>.</a:t>
            </a:r>
          </a:p>
          <a:p>
            <a:endParaRPr lang="tr-TR" sz="2400" dirty="0"/>
          </a:p>
        </p:txBody>
      </p:sp>
      <p:sp>
        <p:nvSpPr>
          <p:cNvPr id="4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4083332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 anchor="ctr">
            <a:normAutofit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981200" y="1600201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   </a:t>
            </a:r>
            <a:r>
              <a:rPr lang="tr-TR" sz="2400" b="1" dirty="0">
                <a:solidFill>
                  <a:srgbClr val="C00000"/>
                </a:solidFill>
              </a:rPr>
              <a:t>5- </a:t>
            </a:r>
            <a:r>
              <a:rPr lang="tr-TR" sz="2400" b="1" dirty="0" err="1">
                <a:solidFill>
                  <a:srgbClr val="C00000"/>
                </a:solidFill>
              </a:rPr>
              <a:t>Resirkülasyon</a:t>
            </a:r>
            <a:endParaRPr lang="tr-TR" sz="2400" b="1" dirty="0">
              <a:solidFill>
                <a:srgbClr val="C00000"/>
              </a:solidFill>
            </a:endParaRPr>
          </a:p>
          <a:p>
            <a:endParaRPr lang="tr-TR" sz="2400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200" dirty="0"/>
              <a:t>- Kanın </a:t>
            </a:r>
            <a:r>
              <a:rPr lang="tr-TR" sz="2200" dirty="0" err="1"/>
              <a:t>diyalizör</a:t>
            </a:r>
            <a:r>
              <a:rPr lang="tr-TR" sz="2200" dirty="0"/>
              <a:t> çıkışından sonra periferik kapiller dolaşıma ulaşmadan </a:t>
            </a:r>
            <a:r>
              <a:rPr lang="tr-TR" sz="2200" dirty="0" err="1"/>
              <a:t>diyalizör</a:t>
            </a:r>
            <a:r>
              <a:rPr lang="tr-TR" sz="2200" dirty="0"/>
              <a:t> girişine dönmesidir. 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072E4009-C7BC-9D08-E26C-ECF6C70AE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276873"/>
            <a:ext cx="4172272" cy="27928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91619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620688"/>
            <a:ext cx="8229600" cy="997381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ULTRAFİLTRASYON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351584" y="2060848"/>
            <a:ext cx="3744416" cy="396044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000" dirty="0"/>
              <a:t>- Su moleküllerinin hidrostatik basınç etkisi ile sürüklenip yüksek basınçtan düşük basınca doğru geçişidir.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/>
              <a:t>- Hemodiyaliz tedavisinin bir hedefi de hastadan fazla suyun </a:t>
            </a:r>
            <a:r>
              <a:rPr lang="tr-TR" sz="2000" dirty="0" err="1"/>
              <a:t>ultrafiltrasyon</a:t>
            </a:r>
            <a:r>
              <a:rPr lang="tr-TR" sz="2000" dirty="0"/>
              <a:t> yöntemi ile uzaklaştırılmasıdır.</a:t>
            </a:r>
          </a:p>
          <a:p>
            <a:pPr marL="0" indent="0">
              <a:lnSpc>
                <a:spcPct val="150000"/>
              </a:lnSpc>
              <a:buNone/>
            </a:pPr>
            <a:endParaRPr lang="tr-TR" sz="2200" dirty="0"/>
          </a:p>
        </p:txBody>
      </p:sp>
      <p:pic>
        <p:nvPicPr>
          <p:cNvPr id="5" name="Picture 2" descr="C:\Users\user\Pictures\imagesCAUJXQ9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2132857"/>
            <a:ext cx="3240360" cy="367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4971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DE517E5-6D72-3D52-8058-0D875C19AC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75520" y="2204865"/>
            <a:ext cx="4244280" cy="392129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2400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/>
              <a:t>- Kan içi boş fiberlerden negatif basınç altında geçerken </a:t>
            </a:r>
            <a:r>
              <a:rPr lang="tr-TR" sz="2000" dirty="0" err="1"/>
              <a:t>transmembran</a:t>
            </a:r>
            <a:r>
              <a:rPr lang="tr-TR" sz="2000" dirty="0"/>
              <a:t> basınç farkı ile </a:t>
            </a:r>
            <a:r>
              <a:rPr lang="tr-TR" sz="2000" dirty="0" err="1"/>
              <a:t>ultrafiltrasyon</a:t>
            </a:r>
            <a:r>
              <a:rPr lang="tr-TR" sz="2000" dirty="0"/>
              <a:t> gerçekleşir.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/>
              <a:t>- Transmembran basıncı ne kadar artırılırsa, </a:t>
            </a:r>
            <a:r>
              <a:rPr lang="tr-TR" sz="2000" dirty="0" err="1"/>
              <a:t>ultrafiltrasyon</a:t>
            </a:r>
            <a:r>
              <a:rPr lang="tr-TR" sz="2000" dirty="0"/>
              <a:t> o kadar artar. </a:t>
            </a:r>
            <a:endParaRPr lang="en-US" sz="2000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/>
              <a:t> </a:t>
            </a:r>
            <a:endParaRPr lang="en-US" sz="2000" dirty="0"/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FE94189-14CE-D2A0-283F-C96D621B4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2325909"/>
            <a:ext cx="4038600" cy="3074547"/>
          </a:xfrm>
          <a:prstGeom prst="rect">
            <a:avLst/>
          </a:prstGeom>
          <a:noFill/>
        </p:spPr>
      </p:pic>
      <p:sp>
        <p:nvSpPr>
          <p:cNvPr id="6" name="Başlık 1">
            <a:extLst>
              <a:ext uri="{FF2B5EF4-FFF2-40B4-BE49-F238E27FC236}">
                <a16:creationId xmlns:a16="http://schemas.microsoft.com/office/drawing/2014/main" id="{6AAA9CF3-0849-F841-2976-367E84C09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tr-TR" sz="3600" b="1" dirty="0"/>
              <a:t>Ultrafiltrasyon</a:t>
            </a:r>
          </a:p>
        </p:txBody>
      </p:sp>
    </p:spTree>
    <p:extLst>
      <p:ext uri="{BB962C8B-B14F-4D97-AF65-F5344CB8AC3E}">
        <p14:creationId xmlns:p14="http://schemas.microsoft.com/office/powerpoint/2010/main" val="2237616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>
          <a:xfrm>
            <a:off x="1981200" y="2204865"/>
            <a:ext cx="8147248" cy="3877891"/>
          </a:xfrm>
        </p:spPr>
        <p:txBody>
          <a:bodyPr/>
          <a:lstStyle/>
          <a:p>
            <a:pPr marL="0" indent="0">
              <a:buNone/>
            </a:pPr>
            <a:r>
              <a:rPr lang="tr-TR" sz="2200" dirty="0"/>
              <a:t> - Membranın suya geçirgenliği </a:t>
            </a:r>
            <a:r>
              <a:rPr lang="tr-TR" sz="2200" b="1" dirty="0" err="1"/>
              <a:t>ultrafilitrasyon</a:t>
            </a:r>
            <a:r>
              <a:rPr lang="tr-TR" sz="2200" b="1" dirty="0"/>
              <a:t> katsayısı (KUF) </a:t>
            </a:r>
            <a:r>
              <a:rPr lang="tr-TR" sz="2200" dirty="0"/>
              <a:t>ile</a:t>
            </a:r>
          </a:p>
          <a:p>
            <a:pPr marL="0" indent="0">
              <a:buNone/>
            </a:pPr>
            <a:r>
              <a:rPr lang="tr-TR" sz="2200" dirty="0"/>
              <a:t> tanımlanır. KUF her bir mmHg basınç farkı başına </a:t>
            </a:r>
            <a:r>
              <a:rPr lang="tr-TR" sz="2200" dirty="0" err="1"/>
              <a:t>membrandan</a:t>
            </a:r>
            <a:r>
              <a:rPr lang="tr-TR" sz="2200" dirty="0"/>
              <a:t> bir</a:t>
            </a:r>
          </a:p>
          <a:p>
            <a:pPr marL="0" indent="0">
              <a:buNone/>
            </a:pPr>
            <a:r>
              <a:rPr lang="tr-TR" sz="2200" dirty="0"/>
              <a:t> saatte geçen sıvının mililitre cinsinden miktarı olarak tanımlanır.</a:t>
            </a:r>
          </a:p>
          <a:p>
            <a:pPr marL="0" indent="0">
              <a:buNone/>
            </a:pPr>
            <a:endParaRPr lang="tr-TR" sz="2200" dirty="0"/>
          </a:p>
          <a:p>
            <a:pPr marL="0" indent="0">
              <a:buNone/>
            </a:pPr>
            <a:r>
              <a:rPr lang="tr-TR" sz="2200" dirty="0"/>
              <a:t> - Diyalizörlerin KUF değerleri 2,5 - 7,5 ml/saat/mmHg arasında değişir.</a:t>
            </a:r>
          </a:p>
          <a:p>
            <a:pPr>
              <a:buFontTx/>
              <a:buChar char="-"/>
            </a:pPr>
            <a:endParaRPr lang="tr-TR" sz="2200" dirty="0"/>
          </a:p>
          <a:p>
            <a:pPr marL="0" indent="0">
              <a:buNone/>
            </a:pPr>
            <a:r>
              <a:rPr lang="tr-TR" sz="2200" dirty="0"/>
              <a:t> - KUF değeri 8 ml/saat/</a:t>
            </a:r>
            <a:r>
              <a:rPr lang="tr-TR" sz="2200" dirty="0" err="1"/>
              <a:t>mmHg’nın</a:t>
            </a:r>
            <a:r>
              <a:rPr lang="tr-TR" sz="2200" dirty="0"/>
              <a:t> üzerinde olan </a:t>
            </a:r>
            <a:r>
              <a:rPr lang="tr-TR" sz="2200" dirty="0" err="1"/>
              <a:t>diyalizörler</a:t>
            </a:r>
            <a:r>
              <a:rPr lang="tr-TR" sz="2200" dirty="0"/>
              <a:t> yüksek</a:t>
            </a:r>
          </a:p>
          <a:p>
            <a:pPr marL="0" indent="0">
              <a:buNone/>
            </a:pPr>
            <a:r>
              <a:rPr lang="tr-TR" sz="2200" dirty="0"/>
              <a:t>  geçirgenlik </a:t>
            </a:r>
            <a:r>
              <a:rPr lang="tr-TR" sz="2200" dirty="0" err="1"/>
              <a:t>diyalizörlerdir</a:t>
            </a:r>
            <a:r>
              <a:rPr lang="tr-TR" sz="2200" dirty="0"/>
              <a:t>.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tr-TR" sz="22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261467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1052736"/>
            <a:ext cx="8229600" cy="936104"/>
          </a:xfrm>
        </p:spPr>
        <p:txBody>
          <a:bodyPr anchor="ctr">
            <a:normAutofit/>
          </a:bodyPr>
          <a:lstStyle/>
          <a:p>
            <a:r>
              <a:rPr lang="tr-TR" sz="2800" b="1" dirty="0">
                <a:solidFill>
                  <a:srgbClr val="C00000"/>
                </a:solidFill>
              </a:rPr>
              <a:t>KONVEKSİYON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981200" y="2204864"/>
            <a:ext cx="4690864" cy="4536504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000" dirty="0"/>
              <a:t>- </a:t>
            </a:r>
            <a:r>
              <a:rPr lang="tr-TR" sz="2000" dirty="0" err="1"/>
              <a:t>Ultrafiltrasyon</a:t>
            </a:r>
            <a:r>
              <a:rPr lang="tr-TR" sz="2000" dirty="0"/>
              <a:t> esnasında, su ile birlikte yarı geçirgen </a:t>
            </a:r>
            <a:r>
              <a:rPr lang="tr-TR" sz="2000" dirty="0" err="1"/>
              <a:t>membranın</a:t>
            </a:r>
            <a:r>
              <a:rPr lang="tr-TR" sz="2000" dirty="0"/>
              <a:t>  por büyüklüğüne göre küçük ve orta büyüklükteki moleküller su ile birlikte sürüklenir.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000" dirty="0"/>
              <a:t>- Bu şekilde sürüklenen </a:t>
            </a:r>
            <a:r>
              <a:rPr lang="tr-TR" sz="2000" dirty="0" err="1"/>
              <a:t>solütler</a:t>
            </a:r>
            <a:r>
              <a:rPr lang="tr-TR" sz="2000" dirty="0"/>
              <a:t>, </a:t>
            </a:r>
            <a:r>
              <a:rPr lang="tr-TR" sz="2000" dirty="0" err="1"/>
              <a:t>membrandan</a:t>
            </a:r>
            <a:r>
              <a:rPr lang="tr-TR" sz="2000" dirty="0"/>
              <a:t> geçen suya eşlik ederler.                  Bu olaya </a:t>
            </a:r>
            <a:r>
              <a:rPr lang="tr-TR" sz="2000" b="1" dirty="0"/>
              <a:t>konveksiyon</a:t>
            </a:r>
            <a:r>
              <a:rPr lang="tr-TR" sz="2000" dirty="0"/>
              <a:t> denir.</a:t>
            </a:r>
          </a:p>
          <a:p>
            <a:pPr>
              <a:lnSpc>
                <a:spcPct val="90000"/>
              </a:lnSpc>
            </a:pPr>
            <a:endParaRPr lang="tr-TR" sz="2200" dirty="0"/>
          </a:p>
          <a:p>
            <a:pPr>
              <a:lnSpc>
                <a:spcPct val="90000"/>
              </a:lnSpc>
            </a:pPr>
            <a:endParaRPr lang="tr-TR" sz="2200" dirty="0"/>
          </a:p>
          <a:p>
            <a:pPr marL="0" indent="0">
              <a:lnSpc>
                <a:spcPct val="90000"/>
              </a:lnSpc>
              <a:buNone/>
            </a:pPr>
            <a:endParaRPr lang="tr-TR" sz="2200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F5C76213-8407-D7A7-1F47-EE4D11D19D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72064" y="2348880"/>
            <a:ext cx="3888432" cy="3672408"/>
          </a:xfrm>
        </p:spPr>
      </p:pic>
      <p:sp>
        <p:nvSpPr>
          <p:cNvPr id="4" name="Dikdörtgen 3"/>
          <p:cNvSpPr/>
          <p:nvPr/>
        </p:nvSpPr>
        <p:spPr>
          <a:xfrm>
            <a:off x="6672064" y="5517232"/>
            <a:ext cx="244827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5497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981200" y="2636913"/>
            <a:ext cx="8229600" cy="34892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/>
              <a:t>  </a:t>
            </a:r>
            <a:r>
              <a:rPr lang="tr-TR" sz="2200" dirty="0"/>
              <a:t>Difüzyon ve </a:t>
            </a:r>
            <a:r>
              <a:rPr lang="tr-TR" sz="2200" dirty="0" err="1"/>
              <a:t>ultrafiltrasyona</a:t>
            </a:r>
            <a:r>
              <a:rPr lang="tr-TR" sz="2200" dirty="0"/>
              <a:t> dayanan tedavi </a:t>
            </a:r>
            <a:r>
              <a:rPr lang="tr-TR" sz="2200" dirty="0" err="1"/>
              <a:t>modalitelerinde</a:t>
            </a:r>
            <a:r>
              <a:rPr lang="tr-TR" sz="2200" dirty="0"/>
              <a:t> </a:t>
            </a:r>
          </a:p>
          <a:p>
            <a:pPr marL="0" indent="0">
              <a:buNone/>
            </a:pPr>
            <a:r>
              <a:rPr lang="tr-TR" sz="2200" dirty="0"/>
              <a:t>  molekül </a:t>
            </a:r>
            <a:r>
              <a:rPr lang="tr-TR" sz="2200" dirty="0" err="1"/>
              <a:t>ağırlıklıkları</a:t>
            </a:r>
            <a:r>
              <a:rPr lang="tr-TR" sz="2200" dirty="0"/>
              <a:t> 15 000 </a:t>
            </a:r>
            <a:r>
              <a:rPr lang="tr-TR" sz="2200" dirty="0" err="1"/>
              <a:t>daltona</a:t>
            </a:r>
            <a:r>
              <a:rPr lang="tr-TR" sz="2200" dirty="0"/>
              <a:t> kadar olan üremik toksinlerin</a:t>
            </a:r>
          </a:p>
          <a:p>
            <a:pPr marL="0" indent="0">
              <a:buNone/>
            </a:pPr>
            <a:r>
              <a:rPr lang="tr-TR" sz="2200" dirty="0"/>
              <a:t>  temizlenmesi söz konusu iken, </a:t>
            </a:r>
            <a:r>
              <a:rPr lang="tr-TR" sz="2200" b="1" dirty="0" err="1">
                <a:solidFill>
                  <a:srgbClr val="C00000"/>
                </a:solidFill>
              </a:rPr>
              <a:t>konvektif</a:t>
            </a:r>
            <a:r>
              <a:rPr lang="tr-TR" sz="2200" b="1" dirty="0">
                <a:solidFill>
                  <a:srgbClr val="C00000"/>
                </a:solidFill>
              </a:rPr>
              <a:t> tedavi yöntemlerinde </a:t>
            </a:r>
          </a:p>
          <a:p>
            <a:pPr marL="0" indent="0">
              <a:buNone/>
            </a:pPr>
            <a:r>
              <a:rPr lang="tr-TR" sz="2200" b="1" dirty="0"/>
              <a:t>  </a:t>
            </a:r>
            <a:r>
              <a:rPr lang="tr-TR" sz="2200" dirty="0"/>
              <a:t>orta molekül ağırlıklı üremik toksinlerin bir kısmının da  </a:t>
            </a:r>
          </a:p>
          <a:p>
            <a:pPr marL="0" indent="0">
              <a:buNone/>
            </a:pPr>
            <a:r>
              <a:rPr lang="tr-TR" sz="2200" dirty="0"/>
              <a:t>  uzaklaştırılması mümkündür.</a:t>
            </a:r>
            <a:endParaRPr lang="en-US" sz="22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5871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 descr="C:\Users\abc\Desktop\Adsız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38348" y="285728"/>
            <a:ext cx="8286808" cy="6072230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2381224" y="1571612"/>
            <a:ext cx="7929618" cy="428628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4524364" y="4500570"/>
            <a:ext cx="1214446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>
                <a:solidFill>
                  <a:schemeClr val="bg1"/>
                </a:solidFill>
              </a:rPr>
              <a:t>Malnütrisyon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11" name="10 Dikdörtgen"/>
          <p:cNvSpPr/>
          <p:nvPr/>
        </p:nvSpPr>
        <p:spPr>
          <a:xfrm>
            <a:off x="5024430" y="3643314"/>
            <a:ext cx="928694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/>
              <a:t>Oksidatif</a:t>
            </a:r>
            <a:r>
              <a:rPr lang="tr-TR" sz="1200" b="1" dirty="0"/>
              <a:t> stres</a:t>
            </a:r>
          </a:p>
        </p:txBody>
      </p:sp>
      <p:sp>
        <p:nvSpPr>
          <p:cNvPr id="12" name="11 Dikdörtgen"/>
          <p:cNvSpPr/>
          <p:nvPr/>
        </p:nvSpPr>
        <p:spPr>
          <a:xfrm>
            <a:off x="5810248" y="4857760"/>
            <a:ext cx="1000132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/>
              <a:t>Çeşitli </a:t>
            </a:r>
            <a:r>
              <a:rPr lang="tr-TR" sz="1200" b="1" dirty="0" err="1"/>
              <a:t>toksisiteler</a:t>
            </a:r>
            <a:endParaRPr lang="tr-TR" sz="1200" b="1" dirty="0"/>
          </a:p>
        </p:txBody>
      </p:sp>
      <p:sp>
        <p:nvSpPr>
          <p:cNvPr id="13" name="12 Dikdörtgen"/>
          <p:cNvSpPr/>
          <p:nvPr/>
        </p:nvSpPr>
        <p:spPr>
          <a:xfrm>
            <a:off x="6524628" y="4143380"/>
            <a:ext cx="1357322" cy="3571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/>
              <a:t>İnflamasyon</a:t>
            </a:r>
            <a:endParaRPr lang="tr-TR" sz="1200" b="1" dirty="0"/>
          </a:p>
        </p:txBody>
      </p:sp>
      <p:sp>
        <p:nvSpPr>
          <p:cNvPr id="14" name="13 Dikdörtgen"/>
          <p:cNvSpPr/>
          <p:nvPr/>
        </p:nvSpPr>
        <p:spPr>
          <a:xfrm>
            <a:off x="7024694" y="3500438"/>
            <a:ext cx="642942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/>
              <a:t>Anemi</a:t>
            </a:r>
          </a:p>
        </p:txBody>
      </p:sp>
      <p:sp>
        <p:nvSpPr>
          <p:cNvPr id="15" name="14 Dikdörtgen"/>
          <p:cNvSpPr/>
          <p:nvPr/>
        </p:nvSpPr>
        <p:spPr>
          <a:xfrm>
            <a:off x="7596198" y="4857760"/>
            <a:ext cx="107157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/>
              <a:t>Akut faz proteinleri</a:t>
            </a:r>
          </a:p>
        </p:txBody>
      </p:sp>
      <p:sp>
        <p:nvSpPr>
          <p:cNvPr id="16" name="15 Dikdörtgen"/>
          <p:cNvSpPr/>
          <p:nvPr/>
        </p:nvSpPr>
        <p:spPr>
          <a:xfrm>
            <a:off x="8239140" y="4071942"/>
            <a:ext cx="1285884" cy="714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200" b="1" dirty="0"/>
          </a:p>
          <a:p>
            <a:pPr algn="ctr"/>
            <a:r>
              <a:rPr lang="tr-TR" sz="1200" b="1" dirty="0" err="1"/>
              <a:t>Kardiyovasküler</a:t>
            </a:r>
            <a:r>
              <a:rPr lang="tr-TR" sz="1200" b="1" dirty="0"/>
              <a:t> komplikasyonlar </a:t>
            </a:r>
            <a:r>
              <a:rPr lang="tr-TR" sz="1200" b="1" dirty="0" err="1"/>
              <a:t>İnflamasyon</a:t>
            </a:r>
            <a:endParaRPr lang="tr-TR" sz="1200" b="1" dirty="0"/>
          </a:p>
          <a:p>
            <a:pPr algn="ctr"/>
            <a:endParaRPr lang="tr-TR" sz="1200" b="1" dirty="0"/>
          </a:p>
        </p:txBody>
      </p:sp>
      <p:sp>
        <p:nvSpPr>
          <p:cNvPr id="20" name="19 Dikdörtgen"/>
          <p:cNvSpPr/>
          <p:nvPr/>
        </p:nvSpPr>
        <p:spPr>
          <a:xfrm>
            <a:off x="8739206" y="3500438"/>
            <a:ext cx="107157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/>
              <a:t>Sepsis</a:t>
            </a:r>
            <a:r>
              <a:rPr lang="tr-TR" sz="1200" b="1" dirty="0"/>
              <a:t> </a:t>
            </a:r>
            <a:r>
              <a:rPr lang="tr-TR" sz="1200" b="1" dirty="0" err="1"/>
              <a:t>İnflamasyon</a:t>
            </a:r>
            <a:endParaRPr lang="tr-TR" sz="1200" b="1" dirty="0"/>
          </a:p>
        </p:txBody>
      </p:sp>
      <p:sp>
        <p:nvSpPr>
          <p:cNvPr id="22" name="21 Dikdörtgen"/>
          <p:cNvSpPr/>
          <p:nvPr/>
        </p:nvSpPr>
        <p:spPr>
          <a:xfrm>
            <a:off x="9525024" y="4857760"/>
            <a:ext cx="92869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/>
              <a:t>Toksin bağlama</a:t>
            </a:r>
          </a:p>
        </p:txBody>
      </p:sp>
      <p:sp>
        <p:nvSpPr>
          <p:cNvPr id="23" name="22 Dikdörtgen"/>
          <p:cNvSpPr/>
          <p:nvPr/>
        </p:nvSpPr>
        <p:spPr>
          <a:xfrm>
            <a:off x="2381224" y="428604"/>
            <a:ext cx="7929618" cy="10715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/>
              <a:t>ÜREMİK  TOKSİNLER</a:t>
            </a:r>
          </a:p>
        </p:txBody>
      </p:sp>
      <p:sp>
        <p:nvSpPr>
          <p:cNvPr id="18" name="17 Sağ Ok"/>
          <p:cNvSpPr/>
          <p:nvPr/>
        </p:nvSpPr>
        <p:spPr>
          <a:xfrm>
            <a:off x="2309786" y="3857628"/>
            <a:ext cx="1428760" cy="78581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400" b="1" dirty="0"/>
              <a:t>LOW  FLUX</a:t>
            </a:r>
          </a:p>
        </p:txBody>
      </p:sp>
      <p:sp>
        <p:nvSpPr>
          <p:cNvPr id="21" name="20 Sağ Ok"/>
          <p:cNvSpPr/>
          <p:nvPr/>
        </p:nvSpPr>
        <p:spPr>
          <a:xfrm>
            <a:off x="2309786" y="5214950"/>
            <a:ext cx="4071966" cy="100013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/>
              <a:t>HEMODİYAFİLTRASYON</a:t>
            </a:r>
          </a:p>
        </p:txBody>
      </p:sp>
      <p:sp>
        <p:nvSpPr>
          <p:cNvPr id="24" name="10 Dikdörtgen"/>
          <p:cNvSpPr/>
          <p:nvPr/>
        </p:nvSpPr>
        <p:spPr>
          <a:xfrm>
            <a:off x="5015880" y="3645024"/>
            <a:ext cx="92869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/>
              <a:t>Oksidatif</a:t>
            </a:r>
            <a:r>
              <a:rPr lang="tr-TR" sz="1200" b="1" dirty="0"/>
              <a:t> stres</a:t>
            </a:r>
          </a:p>
        </p:txBody>
      </p:sp>
      <p:sp>
        <p:nvSpPr>
          <p:cNvPr id="25" name="9 Dikdörtgen"/>
          <p:cNvSpPr/>
          <p:nvPr/>
        </p:nvSpPr>
        <p:spPr>
          <a:xfrm>
            <a:off x="4511824" y="4509120"/>
            <a:ext cx="1214446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200" b="1" dirty="0" err="1">
                <a:solidFill>
                  <a:schemeClr val="bg1"/>
                </a:solidFill>
              </a:rPr>
              <a:t>Malnütrisyon</a:t>
            </a:r>
            <a:endParaRPr lang="tr-TR" sz="1200" b="1" dirty="0">
              <a:solidFill>
                <a:schemeClr val="bg1"/>
              </a:solidFill>
            </a:endParaRPr>
          </a:p>
        </p:txBody>
      </p:sp>
      <p:sp>
        <p:nvSpPr>
          <p:cNvPr id="19" name="18 Sağ Ok"/>
          <p:cNvSpPr/>
          <p:nvPr/>
        </p:nvSpPr>
        <p:spPr>
          <a:xfrm>
            <a:off x="2229228" y="4429131"/>
            <a:ext cx="2714644" cy="1126542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HIGH  FLUX</a:t>
            </a:r>
          </a:p>
        </p:txBody>
      </p:sp>
      <p:sp>
        <p:nvSpPr>
          <p:cNvPr id="3" name="Metin kutusu 2"/>
          <p:cNvSpPr txBox="1"/>
          <p:nvPr/>
        </p:nvSpPr>
        <p:spPr>
          <a:xfrm>
            <a:off x="10310843" y="38576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355103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024034" y="692696"/>
            <a:ext cx="8229600" cy="1008112"/>
          </a:xfrm>
        </p:spPr>
        <p:txBody>
          <a:bodyPr>
            <a:normAutofit/>
          </a:bodyPr>
          <a:lstStyle/>
          <a:p>
            <a:r>
              <a:rPr lang="tr-TR" sz="3600" b="1" dirty="0"/>
              <a:t>ÜREMİK  TOKSİNLER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631504" y="1916833"/>
            <a:ext cx="9036496" cy="420933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/>
              <a:t>  </a:t>
            </a:r>
            <a:r>
              <a:rPr lang="tr-TR" sz="2000" b="1" dirty="0">
                <a:solidFill>
                  <a:srgbClr val="C00000"/>
                </a:solidFill>
              </a:rPr>
              <a:t>1- Küçük suda çözünen moleküller  (≤500 Da, n=45)</a:t>
            </a:r>
          </a:p>
          <a:p>
            <a:pPr>
              <a:buNone/>
            </a:pPr>
            <a:r>
              <a:rPr lang="tr-TR" sz="2000" dirty="0"/>
              <a:t>     - Konvansiyonel hemodiyaliz (difüzyon) ile etkin olarak uzaklaştırabilirler.</a:t>
            </a:r>
          </a:p>
          <a:p>
            <a:pPr>
              <a:buNone/>
            </a:pPr>
            <a:endParaRPr lang="tr-TR" sz="2000" dirty="0"/>
          </a:p>
          <a:p>
            <a:pPr>
              <a:buNone/>
            </a:pPr>
            <a:r>
              <a:rPr lang="tr-TR" sz="2000" b="1" dirty="0">
                <a:solidFill>
                  <a:srgbClr val="C00000"/>
                </a:solidFill>
              </a:rPr>
              <a:t>   2- Orta moleküller  (  500 Da – 60 000 Da  n= 58)</a:t>
            </a:r>
          </a:p>
          <a:p>
            <a:pPr>
              <a:buNone/>
            </a:pPr>
            <a:r>
              <a:rPr lang="tr-TR" sz="2000" b="1" dirty="0"/>
              <a:t>    - Olağan orta moleküller ( 500 Da - 15 000 Da) :</a:t>
            </a:r>
          </a:p>
          <a:p>
            <a:pPr>
              <a:buNone/>
            </a:pPr>
            <a:r>
              <a:rPr lang="tr-TR" sz="2000" b="1" dirty="0"/>
              <a:t>      - </a:t>
            </a:r>
            <a:r>
              <a:rPr lang="tr-TR" sz="2000" dirty="0"/>
              <a:t>Difüzyon ile sınırlı oranda uzaklaştırılır, konveksiyon ile etkili şekilde uzaklaştırılır.</a:t>
            </a:r>
          </a:p>
          <a:p>
            <a:pPr>
              <a:buNone/>
            </a:pPr>
            <a:r>
              <a:rPr lang="tr-TR" sz="2000" b="1" dirty="0"/>
              <a:t>    - Büyük orta moleküller (15 000 Da - 60 000 Da) :</a:t>
            </a:r>
          </a:p>
          <a:p>
            <a:pPr>
              <a:buNone/>
            </a:pPr>
            <a:r>
              <a:rPr lang="tr-TR" sz="2000" b="1" dirty="0"/>
              <a:t>      - </a:t>
            </a:r>
            <a:r>
              <a:rPr lang="tr-TR" sz="2000" dirty="0"/>
              <a:t>Etkili uzaklaştırma için daha yüksek geçirgenliğe sahip membranlar gerekir.</a:t>
            </a:r>
          </a:p>
          <a:p>
            <a:pPr>
              <a:buNone/>
            </a:pPr>
            <a:endParaRPr lang="tr-TR" sz="2000" dirty="0"/>
          </a:p>
          <a:p>
            <a:pPr>
              <a:buNone/>
            </a:pPr>
            <a:r>
              <a:rPr lang="tr-TR" sz="2000" b="1" dirty="0">
                <a:solidFill>
                  <a:srgbClr val="C00000"/>
                </a:solidFill>
              </a:rPr>
              <a:t>   3- Proteine bağlı </a:t>
            </a:r>
            <a:r>
              <a:rPr lang="tr-TR" sz="2000" b="1" dirty="0" err="1">
                <a:solidFill>
                  <a:srgbClr val="C00000"/>
                </a:solidFill>
              </a:rPr>
              <a:t>solütler</a:t>
            </a:r>
            <a:r>
              <a:rPr lang="tr-TR" sz="2000" b="1" dirty="0">
                <a:solidFill>
                  <a:srgbClr val="C00000"/>
                </a:solidFill>
              </a:rPr>
              <a:t>  (n=25)</a:t>
            </a:r>
          </a:p>
          <a:p>
            <a:pPr>
              <a:buNone/>
            </a:pPr>
            <a:r>
              <a:rPr lang="tr-TR" sz="2000" dirty="0"/>
              <a:t>     - Konvansiyonel hemodiyaliz ile etkin olarak uzaklaştırılamazlar.</a:t>
            </a:r>
          </a:p>
          <a:p>
            <a:pPr>
              <a:buNone/>
            </a:pPr>
            <a:endParaRPr lang="tr-TR" sz="2000" dirty="0"/>
          </a:p>
          <a:p>
            <a:pPr>
              <a:buNone/>
            </a:pPr>
            <a:endParaRPr lang="tr-TR" sz="2400" b="1" dirty="0"/>
          </a:p>
        </p:txBody>
      </p:sp>
    </p:spTree>
    <p:extLst>
      <p:ext uri="{BB962C8B-B14F-4D97-AF65-F5344CB8AC3E}">
        <p14:creationId xmlns:p14="http://schemas.microsoft.com/office/powerpoint/2010/main" val="11558505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C15BF2-30F5-C782-7ACC-BC321BB55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tr-TR" sz="3600" b="1" dirty="0">
                <a:solidFill>
                  <a:srgbClr val="C00000"/>
                </a:solidFill>
              </a:rPr>
              <a:t>Sonuç olarak</a:t>
            </a: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422AF808-305E-BBC1-5B72-F489B31450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9130784"/>
              </p:ext>
            </p:extLst>
          </p:nvPr>
        </p:nvGraphicFramePr>
        <p:xfrm>
          <a:off x="1981200" y="1600201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1545914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2071</TotalTime>
  <Words>1133</Words>
  <Application>Microsoft Office PowerPoint</Application>
  <PresentationFormat>Geniş ekran</PresentationFormat>
  <Paragraphs>198</Paragraphs>
  <Slides>34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38" baseType="lpstr">
      <vt:lpstr>Arial</vt:lpstr>
      <vt:lpstr>Calibri</vt:lpstr>
      <vt:lpstr>Cambria</vt:lpstr>
      <vt:lpstr>Ofis Teması</vt:lpstr>
      <vt:lpstr>hemodiyalizin fizyolojik prensipleri</vt:lpstr>
      <vt:lpstr>Böbrekler</vt:lpstr>
      <vt:lpstr>Böbreğin işlevleri</vt:lpstr>
      <vt:lpstr>Böbrek yetmezliği</vt:lpstr>
      <vt:lpstr>Böbrek yetmezliğinde yerine koyma (renal replasman) tedavileri</vt:lpstr>
      <vt:lpstr>PowerPoint Sunusu</vt:lpstr>
      <vt:lpstr>PowerPoint Sunusu</vt:lpstr>
      <vt:lpstr>Hemodiyaliz</vt:lpstr>
      <vt:lpstr>Hemodiyalizin amacı</vt:lpstr>
      <vt:lpstr>Hemodiyalizin Fizyolojik Prensipleri</vt:lpstr>
      <vt:lpstr>DİFÜZYON</vt:lpstr>
      <vt:lpstr>Difüzyon</vt:lpstr>
      <vt:lpstr>Difüzyon</vt:lpstr>
      <vt:lpstr>Difüzyonu Etkileyen Faktörler</vt:lpstr>
      <vt:lpstr>1- Membran etkinliği </vt:lpstr>
      <vt:lpstr>PowerPoint Sunusu</vt:lpstr>
      <vt:lpstr>PowerPoint Sunusu</vt:lpstr>
      <vt:lpstr>    Diyalizörler</vt:lpstr>
      <vt:lpstr>PowerPoint Sunusu</vt:lpstr>
      <vt:lpstr>PowerPoint Sunusu</vt:lpstr>
      <vt:lpstr>PowerPoint Sunusu</vt:lpstr>
      <vt:lpstr>   </vt:lpstr>
      <vt:lpstr>PowerPoint Sunusu</vt:lpstr>
      <vt:lpstr>PowerPoint Sunusu</vt:lpstr>
      <vt:lpstr>PowerPoint Sunusu</vt:lpstr>
      <vt:lpstr>PowerPoint Sunusu</vt:lpstr>
      <vt:lpstr>ULTRAFİLTRASYON</vt:lpstr>
      <vt:lpstr>Ultrafiltrasyon</vt:lpstr>
      <vt:lpstr>PowerPoint Sunusu</vt:lpstr>
      <vt:lpstr>KONVEKSİYON</vt:lpstr>
      <vt:lpstr>PowerPoint Sunusu</vt:lpstr>
      <vt:lpstr>PowerPoint Sunusu</vt:lpstr>
      <vt:lpstr>ÜREMİK  TOKSİNLER</vt:lpstr>
      <vt:lpstr>Sonuç olarak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Diyalizin  fizyolojik prensipleri</dc:title>
  <dc:creator>Duygu FERHAN</dc:creator>
  <cp:lastModifiedBy>850G5</cp:lastModifiedBy>
  <cp:revision>151</cp:revision>
  <cp:lastPrinted>2022-11-02T10:06:35Z</cp:lastPrinted>
  <dcterms:created xsi:type="dcterms:W3CDTF">2022-10-16T17:33:02Z</dcterms:created>
  <dcterms:modified xsi:type="dcterms:W3CDTF">2022-11-10T04:55:15Z</dcterms:modified>
</cp:coreProperties>
</file>