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5"/>
  </p:notesMasterIdLst>
  <p:sldIdLst>
    <p:sldId id="414" r:id="rId2"/>
    <p:sldId id="328" r:id="rId3"/>
    <p:sldId id="416" r:id="rId4"/>
    <p:sldId id="285" r:id="rId5"/>
    <p:sldId id="260" r:id="rId6"/>
    <p:sldId id="396" r:id="rId7"/>
    <p:sldId id="286" r:id="rId8"/>
    <p:sldId id="400" r:id="rId9"/>
    <p:sldId id="424" r:id="rId10"/>
    <p:sldId id="402" r:id="rId11"/>
    <p:sldId id="403" r:id="rId12"/>
    <p:sldId id="447" r:id="rId13"/>
    <p:sldId id="417" r:id="rId14"/>
    <p:sldId id="330" r:id="rId15"/>
    <p:sldId id="334" r:id="rId16"/>
    <p:sldId id="433" r:id="rId17"/>
    <p:sldId id="432" r:id="rId18"/>
    <p:sldId id="434" r:id="rId19"/>
    <p:sldId id="435" r:id="rId20"/>
    <p:sldId id="313" r:id="rId21"/>
    <p:sldId id="431" r:id="rId22"/>
    <p:sldId id="314" r:id="rId23"/>
    <p:sldId id="337" r:id="rId24"/>
    <p:sldId id="335" r:id="rId25"/>
    <p:sldId id="438" r:id="rId26"/>
    <p:sldId id="451" r:id="rId27"/>
    <p:sldId id="452" r:id="rId28"/>
    <p:sldId id="453" r:id="rId29"/>
    <p:sldId id="346" r:id="rId30"/>
    <p:sldId id="439" r:id="rId31"/>
    <p:sldId id="441" r:id="rId32"/>
    <p:sldId id="411" r:id="rId33"/>
    <p:sldId id="421" r:id="rId34"/>
    <p:sldId id="356" r:id="rId35"/>
    <p:sldId id="444" r:id="rId36"/>
    <p:sldId id="363" r:id="rId37"/>
    <p:sldId id="338" r:id="rId38"/>
    <p:sldId id="380" r:id="rId39"/>
    <p:sldId id="381" r:id="rId40"/>
    <p:sldId id="449" r:id="rId41"/>
    <p:sldId id="382" r:id="rId42"/>
    <p:sldId id="450" r:id="rId43"/>
    <p:sldId id="407"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arsayılan Bölüm" id="{AFD6CE9E-3008-4A73-A532-27ED94B12F27}">
          <p14:sldIdLst>
            <p14:sldId id="414"/>
            <p14:sldId id="328"/>
            <p14:sldId id="416"/>
            <p14:sldId id="285"/>
            <p14:sldId id="260"/>
            <p14:sldId id="396"/>
            <p14:sldId id="286"/>
            <p14:sldId id="400"/>
            <p14:sldId id="424"/>
            <p14:sldId id="402"/>
            <p14:sldId id="403"/>
            <p14:sldId id="447"/>
            <p14:sldId id="417"/>
            <p14:sldId id="330"/>
            <p14:sldId id="334"/>
            <p14:sldId id="433"/>
            <p14:sldId id="432"/>
            <p14:sldId id="434"/>
            <p14:sldId id="435"/>
            <p14:sldId id="313"/>
            <p14:sldId id="431"/>
            <p14:sldId id="314"/>
            <p14:sldId id="337"/>
            <p14:sldId id="335"/>
            <p14:sldId id="438"/>
            <p14:sldId id="451"/>
            <p14:sldId id="452"/>
            <p14:sldId id="453"/>
            <p14:sldId id="346"/>
            <p14:sldId id="439"/>
            <p14:sldId id="441"/>
            <p14:sldId id="411"/>
            <p14:sldId id="421"/>
            <p14:sldId id="356"/>
            <p14:sldId id="444"/>
            <p14:sldId id="363"/>
            <p14:sldId id="338"/>
            <p14:sldId id="380"/>
            <p14:sldId id="381"/>
            <p14:sldId id="449"/>
            <p14:sldId id="382"/>
            <p14:sldId id="450"/>
            <p14:sldId id="407"/>
          </p14:sldIdLst>
        </p14:section>
        <p14:section name="Başlıksız Bölüm" id="{326DB6AE-0681-4B24-98F7-1A8E901DAE9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a:srgbClr val="C40C38"/>
    <a:srgbClr val="800000"/>
    <a:srgbClr val="FF99CC"/>
    <a:srgbClr val="FF99FF"/>
    <a:srgbClr val="990033"/>
    <a:srgbClr val="F09E66"/>
    <a:srgbClr val="F33D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788" autoAdjust="0"/>
  </p:normalViewPr>
  <p:slideViewPr>
    <p:cSldViewPr snapToGrid="0">
      <p:cViewPr varScale="1">
        <p:scale>
          <a:sx n="81" d="100"/>
          <a:sy n="81" d="100"/>
        </p:scale>
        <p:origin x="706" y="370"/>
      </p:cViewPr>
      <p:guideLst>
        <p:guide orient="horz" pos="2160"/>
        <p:guide pos="3840"/>
      </p:guideLst>
    </p:cSldViewPr>
  </p:slideViewPr>
  <p:notesTextViewPr>
    <p:cViewPr>
      <p:scale>
        <a:sx n="1" d="1"/>
        <a:sy n="1" d="1"/>
      </p:scale>
      <p:origin x="0" y="0"/>
    </p:cViewPr>
  </p:notesTextViewPr>
  <p:sorterViewPr>
    <p:cViewPr>
      <p:scale>
        <a:sx n="100" d="100"/>
        <a:sy n="100" d="100"/>
      </p:scale>
      <p:origin x="0" y="-37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A579D0-8C16-4939-A678-6A93ACC87022}"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tr-TR"/>
        </a:p>
      </dgm:t>
    </dgm:pt>
    <dgm:pt modelId="{799ECBEA-C112-4511-A456-6F5BE59E9C2A}">
      <dgm:prSet custT="1"/>
      <dgm:spPr>
        <a:solidFill>
          <a:srgbClr val="660033"/>
        </a:solidFill>
        <a:ln>
          <a:solidFill>
            <a:srgbClr val="800000"/>
          </a:solidFill>
        </a:ln>
      </dgm:spPr>
      <dgm:t>
        <a:bodyPr/>
        <a:lstStyle/>
        <a:p>
          <a:pPr algn="ctr" rtl="0"/>
          <a:endParaRPr lang="tr-TR" sz="4000" b="1" dirty="0">
            <a:solidFill>
              <a:schemeClr val="tx1"/>
            </a:solidFill>
          </a:endParaRPr>
        </a:p>
        <a:p>
          <a:pPr algn="ctr" rtl="0"/>
          <a:r>
            <a:rPr lang="tr-TR" sz="3600" b="1" dirty="0">
              <a:solidFill>
                <a:schemeClr val="bg1"/>
              </a:solidFill>
            </a:rPr>
            <a:t>DAMAR YOLU TAKİBİ </a:t>
          </a:r>
        </a:p>
        <a:p>
          <a:pPr algn="ctr" rtl="0"/>
          <a:r>
            <a:rPr lang="tr-TR" sz="3600" b="1" dirty="0"/>
            <a:t>ve</a:t>
          </a:r>
        </a:p>
      </dgm:t>
    </dgm:pt>
    <dgm:pt modelId="{2DA0B010-2B9F-4885-AC0F-B0F865663767}" type="parTrans" cxnId="{346DAC03-2E0F-4F05-8609-A5ADC5DF1976}">
      <dgm:prSet/>
      <dgm:spPr/>
      <dgm:t>
        <a:bodyPr/>
        <a:lstStyle/>
        <a:p>
          <a:endParaRPr lang="tr-TR" sz="1400"/>
        </a:p>
      </dgm:t>
    </dgm:pt>
    <dgm:pt modelId="{E334B90D-DF5D-44AC-B1DA-4AD659D56BBD}" type="sibTrans" cxnId="{346DAC03-2E0F-4F05-8609-A5ADC5DF1976}">
      <dgm:prSet/>
      <dgm:spPr/>
      <dgm:t>
        <a:bodyPr/>
        <a:lstStyle/>
        <a:p>
          <a:endParaRPr lang="tr-TR" sz="1400"/>
        </a:p>
      </dgm:t>
    </dgm:pt>
    <dgm:pt modelId="{7C7F7253-4066-4A81-BBD6-FDCB6E76399F}" type="pres">
      <dgm:prSet presAssocID="{53A579D0-8C16-4939-A678-6A93ACC87022}" presName="linear" presStyleCnt="0">
        <dgm:presLayoutVars>
          <dgm:animLvl val="lvl"/>
          <dgm:resizeHandles val="exact"/>
        </dgm:presLayoutVars>
      </dgm:prSet>
      <dgm:spPr/>
    </dgm:pt>
    <dgm:pt modelId="{1038D8E1-3D9F-441F-B7DE-E355164F5C8E}" type="pres">
      <dgm:prSet presAssocID="{799ECBEA-C112-4511-A456-6F5BE59E9C2A}" presName="parentText" presStyleLbl="node1" presStyleIdx="0" presStyleCnt="1" custScaleY="448530" custLinFactNeighborX="0" custLinFactNeighborY="-20030">
        <dgm:presLayoutVars>
          <dgm:chMax val="0"/>
          <dgm:bulletEnabled val="1"/>
        </dgm:presLayoutVars>
      </dgm:prSet>
      <dgm:spPr/>
    </dgm:pt>
  </dgm:ptLst>
  <dgm:cxnLst>
    <dgm:cxn modelId="{346DAC03-2E0F-4F05-8609-A5ADC5DF1976}" srcId="{53A579D0-8C16-4939-A678-6A93ACC87022}" destId="{799ECBEA-C112-4511-A456-6F5BE59E9C2A}" srcOrd="0" destOrd="0" parTransId="{2DA0B010-2B9F-4885-AC0F-B0F865663767}" sibTransId="{E334B90D-DF5D-44AC-B1DA-4AD659D56BBD}"/>
    <dgm:cxn modelId="{8B447D0F-5D29-44D5-B4FC-8411BA07E9C1}" type="presOf" srcId="{53A579D0-8C16-4939-A678-6A93ACC87022}" destId="{7C7F7253-4066-4A81-BBD6-FDCB6E76399F}" srcOrd="0" destOrd="0" presId="urn:microsoft.com/office/officeart/2005/8/layout/vList2"/>
    <dgm:cxn modelId="{C24F2F7F-496B-41C7-B701-2771A4A53776}" type="presOf" srcId="{799ECBEA-C112-4511-A456-6F5BE59E9C2A}" destId="{1038D8E1-3D9F-441F-B7DE-E355164F5C8E}" srcOrd="0" destOrd="0" presId="urn:microsoft.com/office/officeart/2005/8/layout/vList2"/>
    <dgm:cxn modelId="{6F77F18C-3F17-4E3D-9F12-98F4C71DB0A0}" type="presParOf" srcId="{7C7F7253-4066-4A81-BBD6-FDCB6E76399F}" destId="{1038D8E1-3D9F-441F-B7DE-E355164F5C8E}"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D475A0-0F64-4918-A685-F1B7D87B01F5}"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tr-TR"/>
        </a:p>
      </dgm:t>
    </dgm:pt>
    <dgm:pt modelId="{3E8E0E9D-C6BA-44D1-8EDC-5D6C7762A1E3}">
      <dgm:prSet phldrT="[Metin]" custT="1"/>
      <dgm:spPr>
        <a:solidFill>
          <a:srgbClr val="FFFF00"/>
        </a:solidFill>
      </dgm:spPr>
      <dgm:t>
        <a:bodyPr/>
        <a:lstStyle/>
        <a:p>
          <a:pPr algn="ctr"/>
          <a:r>
            <a:rPr lang="tr-TR" sz="2000" b="1" dirty="0">
              <a:solidFill>
                <a:schemeClr val="tx1"/>
              </a:solidFill>
            </a:rPr>
            <a:t>AVF</a:t>
          </a:r>
        </a:p>
      </dgm:t>
    </dgm:pt>
    <dgm:pt modelId="{F32FA84D-D82A-41FB-9A56-DB06310FF0E7}" type="parTrans" cxnId="{9EEAB776-7442-4F13-BD0E-94BEF8C77CEE}">
      <dgm:prSet/>
      <dgm:spPr/>
      <dgm:t>
        <a:bodyPr/>
        <a:lstStyle/>
        <a:p>
          <a:endParaRPr lang="tr-TR"/>
        </a:p>
      </dgm:t>
    </dgm:pt>
    <dgm:pt modelId="{11C8D529-D831-4C21-BCC8-BDCA2E9C9BF6}" type="sibTrans" cxnId="{9EEAB776-7442-4F13-BD0E-94BEF8C77CEE}">
      <dgm:prSet/>
      <dgm:spPr>
        <a:solidFill>
          <a:schemeClr val="bg1"/>
        </a:solidFill>
      </dgm:spPr>
      <dgm:t>
        <a:bodyPr/>
        <a:lstStyle/>
        <a:p>
          <a:endParaRPr lang="tr-TR" dirty="0"/>
        </a:p>
      </dgm:t>
    </dgm:pt>
    <dgm:pt modelId="{5EC7AF64-A30C-4A0C-B146-583CEFCF1069}">
      <dgm:prSet phldrT="[Metin]" custT="1"/>
      <dgm:spPr>
        <a:solidFill>
          <a:srgbClr val="FFFF00"/>
        </a:solidFill>
      </dgm:spPr>
      <dgm:t>
        <a:bodyPr/>
        <a:lstStyle/>
        <a:p>
          <a:pPr algn="ctr"/>
          <a:r>
            <a:rPr lang="tr-TR" sz="2400" b="1" dirty="0">
              <a:solidFill>
                <a:schemeClr val="tx1"/>
              </a:solidFill>
            </a:rPr>
            <a:t>AVG</a:t>
          </a:r>
        </a:p>
      </dgm:t>
    </dgm:pt>
    <dgm:pt modelId="{AD7DEDB2-E826-4E97-A453-8A7FB972B3E6}" type="parTrans" cxnId="{3E9DDA76-2546-4783-82B8-72A0080A7093}">
      <dgm:prSet/>
      <dgm:spPr/>
      <dgm:t>
        <a:bodyPr/>
        <a:lstStyle/>
        <a:p>
          <a:endParaRPr lang="tr-TR"/>
        </a:p>
      </dgm:t>
    </dgm:pt>
    <dgm:pt modelId="{6EE9C6FF-BF50-4303-A27F-0C4A14A94D30}" type="sibTrans" cxnId="{3E9DDA76-2546-4783-82B8-72A0080A7093}">
      <dgm:prSet/>
      <dgm:spPr>
        <a:solidFill>
          <a:schemeClr val="bg1"/>
        </a:solidFill>
      </dgm:spPr>
      <dgm:t>
        <a:bodyPr/>
        <a:lstStyle/>
        <a:p>
          <a:endParaRPr lang="tr-TR"/>
        </a:p>
      </dgm:t>
    </dgm:pt>
    <dgm:pt modelId="{FA55271C-081A-44E2-BB5D-2495FDCC6082}">
      <dgm:prSet phldrT="[Metin]" custT="1"/>
      <dgm:spPr>
        <a:solidFill>
          <a:srgbClr val="7030A0">
            <a:alpha val="90000"/>
          </a:srgbClr>
        </a:solidFill>
        <a:ln w="38100">
          <a:solidFill>
            <a:srgbClr val="7030A0"/>
          </a:solidFill>
        </a:ln>
      </dgm:spPr>
      <dgm:t>
        <a:bodyPr/>
        <a:lstStyle/>
        <a:p>
          <a:r>
            <a:rPr lang="tr-TR" sz="2000" b="1" dirty="0" err="1">
              <a:solidFill>
                <a:schemeClr val="bg1"/>
              </a:solidFill>
            </a:rPr>
            <a:t>Tromboz</a:t>
          </a:r>
          <a:r>
            <a:rPr lang="tr-TR" sz="2000" b="1" dirty="0">
              <a:solidFill>
                <a:schemeClr val="bg1"/>
              </a:solidFill>
            </a:rPr>
            <a:t> oranı </a:t>
          </a:r>
          <a:r>
            <a:rPr lang="tr-TR" sz="2000" b="1" dirty="0">
              <a:solidFill>
                <a:schemeClr val="bg1"/>
              </a:solidFill>
              <a:latin typeface="Arial" panose="020B0604020202020204" pitchFamily="34" charset="0"/>
              <a:cs typeface="Arial" panose="020B0604020202020204" pitchFamily="34" charset="0"/>
            </a:rPr>
            <a:t>↑</a:t>
          </a:r>
          <a:endParaRPr lang="tr-TR" sz="2000" b="1" dirty="0">
            <a:solidFill>
              <a:schemeClr val="bg1"/>
            </a:solidFill>
          </a:endParaRPr>
        </a:p>
      </dgm:t>
    </dgm:pt>
    <dgm:pt modelId="{23A37937-F97F-4682-B236-844AFBF29A86}" type="sibTrans" cxnId="{05D98E50-16E9-4C3F-8847-D61D407B04DB}">
      <dgm:prSet/>
      <dgm:spPr/>
      <dgm:t>
        <a:bodyPr/>
        <a:lstStyle/>
        <a:p>
          <a:endParaRPr lang="tr-TR"/>
        </a:p>
      </dgm:t>
    </dgm:pt>
    <dgm:pt modelId="{FFA8083E-F421-4439-B996-C3610575065B}" type="parTrans" cxnId="{05D98E50-16E9-4C3F-8847-D61D407B04DB}">
      <dgm:prSet/>
      <dgm:spPr/>
      <dgm:t>
        <a:bodyPr/>
        <a:lstStyle/>
        <a:p>
          <a:endParaRPr lang="tr-TR"/>
        </a:p>
      </dgm:t>
    </dgm:pt>
    <dgm:pt modelId="{599F0193-E569-42FC-B343-45BF12C26EE4}">
      <dgm:prSet phldrT="[Metin]" custT="1">
        <dgm:style>
          <a:lnRef idx="2">
            <a:schemeClr val="dk1">
              <a:shade val="50000"/>
            </a:schemeClr>
          </a:lnRef>
          <a:fillRef idx="1">
            <a:schemeClr val="dk1"/>
          </a:fillRef>
          <a:effectRef idx="0">
            <a:schemeClr val="dk1"/>
          </a:effectRef>
          <a:fontRef idx="minor">
            <a:schemeClr val="lt1"/>
          </a:fontRef>
        </dgm:style>
      </dgm:prSet>
      <dgm:spPr>
        <a:solidFill>
          <a:srgbClr val="7030A0"/>
        </a:solidFill>
        <a:ln/>
      </dgm:spPr>
      <dgm:t>
        <a:bodyPr/>
        <a:lstStyle/>
        <a:p>
          <a:pPr algn="ctr"/>
          <a:r>
            <a:rPr lang="tr-TR" sz="2000" b="1" dirty="0">
              <a:solidFill>
                <a:schemeClr val="bg1"/>
              </a:solidFill>
            </a:rPr>
            <a:t>Olgunlaşma süreci</a:t>
          </a:r>
        </a:p>
      </dgm:t>
    </dgm:pt>
    <dgm:pt modelId="{48B70FCB-8399-4F33-969B-EB5200E897EA}" type="sibTrans" cxnId="{6C0F66C6-5B36-4F04-97B4-555F8D0D2ECA}">
      <dgm:prSet/>
      <dgm:spPr/>
      <dgm:t>
        <a:bodyPr/>
        <a:lstStyle/>
        <a:p>
          <a:endParaRPr lang="tr-TR"/>
        </a:p>
      </dgm:t>
    </dgm:pt>
    <dgm:pt modelId="{413D308B-7239-4A19-B2C2-DA190B20E5AD}" type="parTrans" cxnId="{6C0F66C6-5B36-4F04-97B4-555F8D0D2ECA}">
      <dgm:prSet/>
      <dgm:spPr/>
      <dgm:t>
        <a:bodyPr/>
        <a:lstStyle/>
        <a:p>
          <a:endParaRPr lang="tr-TR"/>
        </a:p>
      </dgm:t>
    </dgm:pt>
    <dgm:pt modelId="{8C6155D3-ABEF-4C11-9427-36A8B36E3193}">
      <dgm:prSet phldrT="[Metin]" custT="1"/>
      <dgm:spPr>
        <a:solidFill>
          <a:srgbClr val="FFFF00"/>
        </a:solidFill>
        <a:ln>
          <a:solidFill>
            <a:srgbClr val="FFFF00"/>
          </a:solidFill>
        </a:ln>
      </dgm:spPr>
      <dgm:t>
        <a:bodyPr/>
        <a:lstStyle/>
        <a:p>
          <a:pPr algn="ctr"/>
          <a:r>
            <a:rPr lang="tr-TR" sz="2400" b="1" dirty="0">
              <a:solidFill>
                <a:schemeClr val="tx1"/>
              </a:solidFill>
            </a:rPr>
            <a:t>SVK</a:t>
          </a:r>
        </a:p>
      </dgm:t>
    </dgm:pt>
    <dgm:pt modelId="{4FDDCB9D-0325-40C2-B416-6E39D54A0E8C}" type="sibTrans" cxnId="{6B215C96-44CC-40FF-9C45-F83CE633F0CD}">
      <dgm:prSet/>
      <dgm:spPr/>
      <dgm:t>
        <a:bodyPr/>
        <a:lstStyle/>
        <a:p>
          <a:endParaRPr lang="tr-TR"/>
        </a:p>
      </dgm:t>
    </dgm:pt>
    <dgm:pt modelId="{08BFC55D-3320-4C54-A68A-D6E2C485653D}" type="parTrans" cxnId="{6B215C96-44CC-40FF-9C45-F83CE633F0CD}">
      <dgm:prSet/>
      <dgm:spPr/>
      <dgm:t>
        <a:bodyPr/>
        <a:lstStyle/>
        <a:p>
          <a:endParaRPr lang="tr-TR"/>
        </a:p>
      </dgm:t>
    </dgm:pt>
    <dgm:pt modelId="{E2CCD949-4B59-4B81-AEB4-AFEF76D93D2D}">
      <dgm:prSet custT="1"/>
      <dgm:spPr>
        <a:solidFill>
          <a:srgbClr val="7030A0">
            <a:alpha val="90000"/>
          </a:srgbClr>
        </a:solidFill>
        <a:ln w="28575">
          <a:solidFill>
            <a:srgbClr val="7030A0"/>
          </a:solidFill>
        </a:ln>
      </dgm:spPr>
      <dgm:t>
        <a:bodyPr/>
        <a:lstStyle/>
        <a:p>
          <a:r>
            <a:rPr lang="tr-TR" sz="1800" b="1" dirty="0">
              <a:solidFill>
                <a:schemeClr val="bg1"/>
              </a:solidFill>
            </a:rPr>
            <a:t>Enfeksiyon oranı</a:t>
          </a:r>
          <a:r>
            <a:rPr lang="tr-TR" sz="1800" b="1" dirty="0">
              <a:solidFill>
                <a:schemeClr val="bg1"/>
              </a:solidFill>
              <a:latin typeface="Arial" panose="020B0604020202020204" pitchFamily="34" charset="0"/>
              <a:cs typeface="Arial" panose="020B0604020202020204" pitchFamily="34" charset="0"/>
            </a:rPr>
            <a:t>↑</a:t>
          </a:r>
          <a:endParaRPr lang="tr-TR" sz="1800" b="1" dirty="0">
            <a:solidFill>
              <a:schemeClr val="bg1"/>
            </a:solidFill>
          </a:endParaRPr>
        </a:p>
      </dgm:t>
    </dgm:pt>
    <dgm:pt modelId="{7AC03512-C650-4461-9BA5-91DDB9C55C60}" type="parTrans" cxnId="{D20D742E-6091-4867-AAFE-F1B6517FD9C7}">
      <dgm:prSet/>
      <dgm:spPr/>
      <dgm:t>
        <a:bodyPr/>
        <a:lstStyle/>
        <a:p>
          <a:endParaRPr lang="tr-TR"/>
        </a:p>
      </dgm:t>
    </dgm:pt>
    <dgm:pt modelId="{214562DF-A8ED-4B1A-891D-3A2E1B8575BF}" type="sibTrans" cxnId="{D20D742E-6091-4867-AAFE-F1B6517FD9C7}">
      <dgm:prSet/>
      <dgm:spPr/>
      <dgm:t>
        <a:bodyPr/>
        <a:lstStyle/>
        <a:p>
          <a:endParaRPr lang="tr-TR"/>
        </a:p>
      </dgm:t>
    </dgm:pt>
    <dgm:pt modelId="{EFB7AAE7-7575-4751-9155-7163D33A3E54}">
      <dgm:prSet custT="1"/>
      <dgm:spPr>
        <a:solidFill>
          <a:srgbClr val="7030A0">
            <a:alpha val="90000"/>
          </a:srgbClr>
        </a:solidFill>
        <a:ln>
          <a:solidFill>
            <a:srgbClr val="7030A0"/>
          </a:solidFill>
        </a:ln>
      </dgm:spPr>
      <dgm:t>
        <a:bodyPr/>
        <a:lstStyle/>
        <a:p>
          <a:r>
            <a:rPr lang="tr-TR" sz="1800" b="1" dirty="0">
              <a:solidFill>
                <a:schemeClr val="bg1"/>
              </a:solidFill>
            </a:rPr>
            <a:t>Santral </a:t>
          </a:r>
          <a:r>
            <a:rPr lang="tr-TR" sz="1800" b="1" dirty="0" err="1">
              <a:solidFill>
                <a:schemeClr val="bg1"/>
              </a:solidFill>
            </a:rPr>
            <a:t>stenoz</a:t>
          </a:r>
          <a:r>
            <a:rPr lang="tr-TR" sz="1800" b="1" dirty="0">
              <a:solidFill>
                <a:schemeClr val="bg1"/>
              </a:solidFill>
            </a:rPr>
            <a:t> riski</a:t>
          </a:r>
        </a:p>
      </dgm:t>
    </dgm:pt>
    <dgm:pt modelId="{49B43FF8-8DC6-404A-8D34-6476F52F5604}" type="parTrans" cxnId="{7D4F9DB8-2D17-4E33-BFBD-1889C02D9E0C}">
      <dgm:prSet/>
      <dgm:spPr/>
      <dgm:t>
        <a:bodyPr/>
        <a:lstStyle/>
        <a:p>
          <a:endParaRPr lang="tr-TR"/>
        </a:p>
      </dgm:t>
    </dgm:pt>
    <dgm:pt modelId="{98076918-7BD8-4545-B083-BCC6ED025F11}" type="sibTrans" cxnId="{7D4F9DB8-2D17-4E33-BFBD-1889C02D9E0C}">
      <dgm:prSet/>
      <dgm:spPr/>
      <dgm:t>
        <a:bodyPr/>
        <a:lstStyle/>
        <a:p>
          <a:endParaRPr lang="tr-TR"/>
        </a:p>
      </dgm:t>
    </dgm:pt>
    <dgm:pt modelId="{2F1ACE3C-A549-4702-AE1D-88B1A53CBA6C}" type="pres">
      <dgm:prSet presAssocID="{CED475A0-0F64-4918-A685-F1B7D87B01F5}" presName="linearFlow" presStyleCnt="0">
        <dgm:presLayoutVars>
          <dgm:dir/>
          <dgm:animLvl val="lvl"/>
          <dgm:resizeHandles val="exact"/>
        </dgm:presLayoutVars>
      </dgm:prSet>
      <dgm:spPr/>
    </dgm:pt>
    <dgm:pt modelId="{060FCD35-1196-43A6-BACD-06AB8CCCBAC2}" type="pres">
      <dgm:prSet presAssocID="{3E8E0E9D-C6BA-44D1-8EDC-5D6C7762A1E3}" presName="composite" presStyleCnt="0"/>
      <dgm:spPr/>
    </dgm:pt>
    <dgm:pt modelId="{2CD50174-F11D-4D61-8AEC-13B7882139DE}" type="pres">
      <dgm:prSet presAssocID="{3E8E0E9D-C6BA-44D1-8EDC-5D6C7762A1E3}" presName="parTx" presStyleLbl="node1" presStyleIdx="0" presStyleCnt="3">
        <dgm:presLayoutVars>
          <dgm:chMax val="0"/>
          <dgm:chPref val="0"/>
          <dgm:bulletEnabled val="1"/>
        </dgm:presLayoutVars>
      </dgm:prSet>
      <dgm:spPr/>
    </dgm:pt>
    <dgm:pt modelId="{F32BB313-4701-4419-B07B-1ABF001616E3}" type="pres">
      <dgm:prSet presAssocID="{3E8E0E9D-C6BA-44D1-8EDC-5D6C7762A1E3}" presName="parSh" presStyleLbl="node1" presStyleIdx="0" presStyleCnt="3" custScaleX="69529" custScaleY="121779" custLinFactNeighborX="2212" custLinFactNeighborY="920"/>
      <dgm:spPr/>
    </dgm:pt>
    <dgm:pt modelId="{7E06B41E-253A-4B30-87DE-4D401EA67D37}" type="pres">
      <dgm:prSet presAssocID="{3E8E0E9D-C6BA-44D1-8EDC-5D6C7762A1E3}" presName="desTx" presStyleLbl="fgAcc1" presStyleIdx="0" presStyleCnt="3" custScaleX="65502" custScaleY="90553" custLinFactNeighborY="1328">
        <dgm:presLayoutVars>
          <dgm:bulletEnabled val="1"/>
        </dgm:presLayoutVars>
      </dgm:prSet>
      <dgm:spPr/>
    </dgm:pt>
    <dgm:pt modelId="{029046AF-75CB-465A-B36E-20D267A1EFA9}" type="pres">
      <dgm:prSet presAssocID="{11C8D529-D831-4C21-BCC8-BDCA2E9C9BF6}" presName="sibTrans" presStyleLbl="sibTrans2D1" presStyleIdx="0" presStyleCnt="2"/>
      <dgm:spPr/>
    </dgm:pt>
    <dgm:pt modelId="{16BAE971-DDE5-48AF-BDA4-111701426DDD}" type="pres">
      <dgm:prSet presAssocID="{11C8D529-D831-4C21-BCC8-BDCA2E9C9BF6}" presName="connTx" presStyleLbl="sibTrans2D1" presStyleIdx="0" presStyleCnt="2"/>
      <dgm:spPr/>
    </dgm:pt>
    <dgm:pt modelId="{EB18BF0D-6F6C-4CB8-AE13-2945D3DC3B96}" type="pres">
      <dgm:prSet presAssocID="{5EC7AF64-A30C-4A0C-B146-583CEFCF1069}" presName="composite" presStyleCnt="0"/>
      <dgm:spPr/>
    </dgm:pt>
    <dgm:pt modelId="{BE77A15C-C743-4511-9FC6-706A1EE405CA}" type="pres">
      <dgm:prSet presAssocID="{5EC7AF64-A30C-4A0C-B146-583CEFCF1069}" presName="parTx" presStyleLbl="node1" presStyleIdx="0" presStyleCnt="3">
        <dgm:presLayoutVars>
          <dgm:chMax val="0"/>
          <dgm:chPref val="0"/>
          <dgm:bulletEnabled val="1"/>
        </dgm:presLayoutVars>
      </dgm:prSet>
      <dgm:spPr/>
    </dgm:pt>
    <dgm:pt modelId="{83C35923-E2FA-4F1E-BEBC-65721B0A48E3}" type="pres">
      <dgm:prSet presAssocID="{5EC7AF64-A30C-4A0C-B146-583CEFCF1069}" presName="parSh" presStyleLbl="node1" presStyleIdx="1" presStyleCnt="3" custScaleX="66819" custScaleY="127211" custLinFactNeighborX="7278" custLinFactNeighborY="2000"/>
      <dgm:spPr/>
    </dgm:pt>
    <dgm:pt modelId="{630A826B-A2BC-4D64-B899-086C557615F4}" type="pres">
      <dgm:prSet presAssocID="{5EC7AF64-A30C-4A0C-B146-583CEFCF1069}" presName="desTx" presStyleLbl="fgAcc1" presStyleIdx="1" presStyleCnt="3" custScaleX="63229" custScaleY="85313">
        <dgm:presLayoutVars>
          <dgm:bulletEnabled val="1"/>
        </dgm:presLayoutVars>
      </dgm:prSet>
      <dgm:spPr/>
    </dgm:pt>
    <dgm:pt modelId="{A912DEE7-4C96-4164-839A-1AF87339AEEC}" type="pres">
      <dgm:prSet presAssocID="{6EE9C6FF-BF50-4303-A27F-0C4A14A94D30}" presName="sibTrans" presStyleLbl="sibTrans2D1" presStyleIdx="1" presStyleCnt="2" custLinFactNeighborX="8060" custLinFactNeighborY="1130"/>
      <dgm:spPr/>
    </dgm:pt>
    <dgm:pt modelId="{319F2B85-BBF9-4486-A63F-009688234BA5}" type="pres">
      <dgm:prSet presAssocID="{6EE9C6FF-BF50-4303-A27F-0C4A14A94D30}" presName="connTx" presStyleLbl="sibTrans2D1" presStyleIdx="1" presStyleCnt="2"/>
      <dgm:spPr/>
    </dgm:pt>
    <dgm:pt modelId="{AA15EDF3-0979-40C6-8422-1A9DE48BC78D}" type="pres">
      <dgm:prSet presAssocID="{8C6155D3-ABEF-4C11-9427-36A8B36E3193}" presName="composite" presStyleCnt="0"/>
      <dgm:spPr/>
    </dgm:pt>
    <dgm:pt modelId="{29E89A22-4FFE-4C11-A3A1-2E042D31CB20}" type="pres">
      <dgm:prSet presAssocID="{8C6155D3-ABEF-4C11-9427-36A8B36E3193}" presName="parTx" presStyleLbl="node1" presStyleIdx="1" presStyleCnt="3">
        <dgm:presLayoutVars>
          <dgm:chMax val="0"/>
          <dgm:chPref val="0"/>
          <dgm:bulletEnabled val="1"/>
        </dgm:presLayoutVars>
      </dgm:prSet>
      <dgm:spPr/>
    </dgm:pt>
    <dgm:pt modelId="{7C7DA05B-988F-492F-8312-A5DD3D1E4CF7}" type="pres">
      <dgm:prSet presAssocID="{8C6155D3-ABEF-4C11-9427-36A8B36E3193}" presName="parSh" presStyleLbl="node1" presStyleIdx="2" presStyleCnt="3" custScaleX="62209" custScaleY="137442" custLinFactNeighborX="1148" custLinFactNeighborY="-2279"/>
      <dgm:spPr/>
    </dgm:pt>
    <dgm:pt modelId="{15777EE6-BF04-4765-91C6-33AA5BB13EFB}" type="pres">
      <dgm:prSet presAssocID="{8C6155D3-ABEF-4C11-9427-36A8B36E3193}" presName="desTx" presStyleLbl="fgAcc1" presStyleIdx="2" presStyleCnt="3" custScaleX="77871" custScaleY="87900" custLinFactNeighborX="-10719" custLinFactNeighborY="-2919">
        <dgm:presLayoutVars>
          <dgm:bulletEnabled val="1"/>
        </dgm:presLayoutVars>
      </dgm:prSet>
      <dgm:spPr/>
    </dgm:pt>
  </dgm:ptLst>
  <dgm:cxnLst>
    <dgm:cxn modelId="{A2C17C02-708B-4A74-8683-BAD4B07667DC}" type="presOf" srcId="{3E8E0E9D-C6BA-44D1-8EDC-5D6C7762A1E3}" destId="{F32BB313-4701-4419-B07B-1ABF001616E3}" srcOrd="1" destOrd="0" presId="urn:microsoft.com/office/officeart/2005/8/layout/process3"/>
    <dgm:cxn modelId="{E6BC9527-DFCF-4B2F-B9C7-CED783DB777E}" type="presOf" srcId="{E2CCD949-4B59-4B81-AEB4-AFEF76D93D2D}" destId="{15777EE6-BF04-4765-91C6-33AA5BB13EFB}" srcOrd="0" destOrd="0" presId="urn:microsoft.com/office/officeart/2005/8/layout/process3"/>
    <dgm:cxn modelId="{D20D742E-6091-4867-AAFE-F1B6517FD9C7}" srcId="{8C6155D3-ABEF-4C11-9427-36A8B36E3193}" destId="{E2CCD949-4B59-4B81-AEB4-AFEF76D93D2D}" srcOrd="0" destOrd="0" parTransId="{7AC03512-C650-4461-9BA5-91DDB9C55C60}" sibTransId="{214562DF-A8ED-4B1A-891D-3A2E1B8575BF}"/>
    <dgm:cxn modelId="{BB2A5F5C-9EAC-4090-9EC9-74F65474F9A2}" type="presOf" srcId="{CED475A0-0F64-4918-A685-F1B7D87B01F5}" destId="{2F1ACE3C-A549-4702-AE1D-88B1A53CBA6C}" srcOrd="0" destOrd="0" presId="urn:microsoft.com/office/officeart/2005/8/layout/process3"/>
    <dgm:cxn modelId="{CD4F6D67-120D-42C1-B533-036414723390}" type="presOf" srcId="{8C6155D3-ABEF-4C11-9427-36A8B36E3193}" destId="{29E89A22-4FFE-4C11-A3A1-2E042D31CB20}" srcOrd="0" destOrd="0" presId="urn:microsoft.com/office/officeart/2005/8/layout/process3"/>
    <dgm:cxn modelId="{05D98E50-16E9-4C3F-8847-D61D407B04DB}" srcId="{5EC7AF64-A30C-4A0C-B146-583CEFCF1069}" destId="{FA55271C-081A-44E2-BB5D-2495FDCC6082}" srcOrd="0" destOrd="0" parTransId="{FFA8083E-F421-4439-B996-C3610575065B}" sibTransId="{23A37937-F97F-4682-B236-844AFBF29A86}"/>
    <dgm:cxn modelId="{CFF91753-4F3B-4FD4-B427-3C02D56A56ED}" type="presOf" srcId="{5EC7AF64-A30C-4A0C-B146-583CEFCF1069}" destId="{83C35923-E2FA-4F1E-BEBC-65721B0A48E3}" srcOrd="1" destOrd="0" presId="urn:microsoft.com/office/officeart/2005/8/layout/process3"/>
    <dgm:cxn modelId="{9EEAB776-7442-4F13-BD0E-94BEF8C77CEE}" srcId="{CED475A0-0F64-4918-A685-F1B7D87B01F5}" destId="{3E8E0E9D-C6BA-44D1-8EDC-5D6C7762A1E3}" srcOrd="0" destOrd="0" parTransId="{F32FA84D-D82A-41FB-9A56-DB06310FF0E7}" sibTransId="{11C8D529-D831-4C21-BCC8-BDCA2E9C9BF6}"/>
    <dgm:cxn modelId="{3E9DDA76-2546-4783-82B8-72A0080A7093}" srcId="{CED475A0-0F64-4918-A685-F1B7D87B01F5}" destId="{5EC7AF64-A30C-4A0C-B146-583CEFCF1069}" srcOrd="1" destOrd="0" parTransId="{AD7DEDB2-E826-4E97-A453-8A7FB972B3E6}" sibTransId="{6EE9C6FF-BF50-4303-A27F-0C4A14A94D30}"/>
    <dgm:cxn modelId="{6871B658-1136-44B8-BBC1-0805A92F1D0D}" type="presOf" srcId="{11C8D529-D831-4C21-BCC8-BDCA2E9C9BF6}" destId="{16BAE971-DDE5-48AF-BDA4-111701426DDD}" srcOrd="1" destOrd="0" presId="urn:microsoft.com/office/officeart/2005/8/layout/process3"/>
    <dgm:cxn modelId="{86F30179-EAB2-4D8C-ABA9-E021D5560009}" type="presOf" srcId="{8C6155D3-ABEF-4C11-9427-36A8B36E3193}" destId="{7C7DA05B-988F-492F-8312-A5DD3D1E4CF7}" srcOrd="1" destOrd="0" presId="urn:microsoft.com/office/officeart/2005/8/layout/process3"/>
    <dgm:cxn modelId="{B0216085-FDBB-4FC7-9ECD-AD21C7EDE98D}" type="presOf" srcId="{EFB7AAE7-7575-4751-9155-7163D33A3E54}" destId="{15777EE6-BF04-4765-91C6-33AA5BB13EFB}" srcOrd="0" destOrd="1" presId="urn:microsoft.com/office/officeart/2005/8/layout/process3"/>
    <dgm:cxn modelId="{01AC888A-CA9D-4AB3-8F2F-F658CC339095}" type="presOf" srcId="{6EE9C6FF-BF50-4303-A27F-0C4A14A94D30}" destId="{A912DEE7-4C96-4164-839A-1AF87339AEEC}" srcOrd="0" destOrd="0" presId="urn:microsoft.com/office/officeart/2005/8/layout/process3"/>
    <dgm:cxn modelId="{F184B48D-C2D8-46F0-A2E4-0AE9DBA1FE5C}" type="presOf" srcId="{6EE9C6FF-BF50-4303-A27F-0C4A14A94D30}" destId="{319F2B85-BBF9-4486-A63F-009688234BA5}" srcOrd="1" destOrd="0" presId="urn:microsoft.com/office/officeart/2005/8/layout/process3"/>
    <dgm:cxn modelId="{E314C295-4C74-4376-AA0D-0F838B311566}" type="presOf" srcId="{FA55271C-081A-44E2-BB5D-2495FDCC6082}" destId="{630A826B-A2BC-4D64-B899-086C557615F4}" srcOrd="0" destOrd="0" presId="urn:microsoft.com/office/officeart/2005/8/layout/process3"/>
    <dgm:cxn modelId="{6B215C96-44CC-40FF-9C45-F83CE633F0CD}" srcId="{CED475A0-0F64-4918-A685-F1B7D87B01F5}" destId="{8C6155D3-ABEF-4C11-9427-36A8B36E3193}" srcOrd="2" destOrd="0" parTransId="{08BFC55D-3320-4C54-A68A-D6E2C485653D}" sibTransId="{4FDDCB9D-0325-40C2-B416-6E39D54A0E8C}"/>
    <dgm:cxn modelId="{3B15299B-FB78-4AE6-8C59-EED495A05D6E}" type="presOf" srcId="{11C8D529-D831-4C21-BCC8-BDCA2E9C9BF6}" destId="{029046AF-75CB-465A-B36E-20D267A1EFA9}" srcOrd="0" destOrd="0" presId="urn:microsoft.com/office/officeart/2005/8/layout/process3"/>
    <dgm:cxn modelId="{C05E919D-C148-4767-A059-75A65F4E5DED}" type="presOf" srcId="{3E8E0E9D-C6BA-44D1-8EDC-5D6C7762A1E3}" destId="{2CD50174-F11D-4D61-8AEC-13B7882139DE}" srcOrd="0" destOrd="0" presId="urn:microsoft.com/office/officeart/2005/8/layout/process3"/>
    <dgm:cxn modelId="{470603B1-0117-4B4F-92A9-D7AF1978252C}" type="presOf" srcId="{5EC7AF64-A30C-4A0C-B146-583CEFCF1069}" destId="{BE77A15C-C743-4511-9FC6-706A1EE405CA}" srcOrd="0" destOrd="0" presId="urn:microsoft.com/office/officeart/2005/8/layout/process3"/>
    <dgm:cxn modelId="{EA01E7B5-74C2-4728-AF1D-8EF594BDFFF1}" type="presOf" srcId="{599F0193-E569-42FC-B343-45BF12C26EE4}" destId="{7E06B41E-253A-4B30-87DE-4D401EA67D37}" srcOrd="0" destOrd="0" presId="urn:microsoft.com/office/officeart/2005/8/layout/process3"/>
    <dgm:cxn modelId="{7D4F9DB8-2D17-4E33-BFBD-1889C02D9E0C}" srcId="{8C6155D3-ABEF-4C11-9427-36A8B36E3193}" destId="{EFB7AAE7-7575-4751-9155-7163D33A3E54}" srcOrd="1" destOrd="0" parTransId="{49B43FF8-8DC6-404A-8D34-6476F52F5604}" sibTransId="{98076918-7BD8-4545-B083-BCC6ED025F11}"/>
    <dgm:cxn modelId="{6C0F66C6-5B36-4F04-97B4-555F8D0D2ECA}" srcId="{3E8E0E9D-C6BA-44D1-8EDC-5D6C7762A1E3}" destId="{599F0193-E569-42FC-B343-45BF12C26EE4}" srcOrd="0" destOrd="0" parTransId="{413D308B-7239-4A19-B2C2-DA190B20E5AD}" sibTransId="{48B70FCB-8399-4F33-969B-EB5200E897EA}"/>
    <dgm:cxn modelId="{B933D93B-A864-4C5F-892C-2D27F5294913}" type="presParOf" srcId="{2F1ACE3C-A549-4702-AE1D-88B1A53CBA6C}" destId="{060FCD35-1196-43A6-BACD-06AB8CCCBAC2}" srcOrd="0" destOrd="0" presId="urn:microsoft.com/office/officeart/2005/8/layout/process3"/>
    <dgm:cxn modelId="{BB383C4A-6DE0-4177-A002-3728CF30470B}" type="presParOf" srcId="{060FCD35-1196-43A6-BACD-06AB8CCCBAC2}" destId="{2CD50174-F11D-4D61-8AEC-13B7882139DE}" srcOrd="0" destOrd="0" presId="urn:microsoft.com/office/officeart/2005/8/layout/process3"/>
    <dgm:cxn modelId="{16C837EE-3154-410C-8879-63EFEB5629E9}" type="presParOf" srcId="{060FCD35-1196-43A6-BACD-06AB8CCCBAC2}" destId="{F32BB313-4701-4419-B07B-1ABF001616E3}" srcOrd="1" destOrd="0" presId="urn:microsoft.com/office/officeart/2005/8/layout/process3"/>
    <dgm:cxn modelId="{E3C02E22-5E9D-4583-902C-F2340AC63E7F}" type="presParOf" srcId="{060FCD35-1196-43A6-BACD-06AB8CCCBAC2}" destId="{7E06B41E-253A-4B30-87DE-4D401EA67D37}" srcOrd="2" destOrd="0" presId="urn:microsoft.com/office/officeart/2005/8/layout/process3"/>
    <dgm:cxn modelId="{EC720750-721E-4C61-AB23-C58E8E955800}" type="presParOf" srcId="{2F1ACE3C-A549-4702-AE1D-88B1A53CBA6C}" destId="{029046AF-75CB-465A-B36E-20D267A1EFA9}" srcOrd="1" destOrd="0" presId="urn:microsoft.com/office/officeart/2005/8/layout/process3"/>
    <dgm:cxn modelId="{F4299C3F-7202-4865-B26F-8F701277154A}" type="presParOf" srcId="{029046AF-75CB-465A-B36E-20D267A1EFA9}" destId="{16BAE971-DDE5-48AF-BDA4-111701426DDD}" srcOrd="0" destOrd="0" presId="urn:microsoft.com/office/officeart/2005/8/layout/process3"/>
    <dgm:cxn modelId="{FF87C9C8-A77B-43F2-A8D9-C39342D1CCFA}" type="presParOf" srcId="{2F1ACE3C-A549-4702-AE1D-88B1A53CBA6C}" destId="{EB18BF0D-6F6C-4CB8-AE13-2945D3DC3B96}" srcOrd="2" destOrd="0" presId="urn:microsoft.com/office/officeart/2005/8/layout/process3"/>
    <dgm:cxn modelId="{FDB6E912-8DD0-40E6-9AD8-D2B2BF6F9135}" type="presParOf" srcId="{EB18BF0D-6F6C-4CB8-AE13-2945D3DC3B96}" destId="{BE77A15C-C743-4511-9FC6-706A1EE405CA}" srcOrd="0" destOrd="0" presId="urn:microsoft.com/office/officeart/2005/8/layout/process3"/>
    <dgm:cxn modelId="{DF2BE996-832B-4AC3-B8E2-1433E616EE3D}" type="presParOf" srcId="{EB18BF0D-6F6C-4CB8-AE13-2945D3DC3B96}" destId="{83C35923-E2FA-4F1E-BEBC-65721B0A48E3}" srcOrd="1" destOrd="0" presId="urn:microsoft.com/office/officeart/2005/8/layout/process3"/>
    <dgm:cxn modelId="{7F89D426-3DC4-42A8-8F9D-096286F7A3DF}" type="presParOf" srcId="{EB18BF0D-6F6C-4CB8-AE13-2945D3DC3B96}" destId="{630A826B-A2BC-4D64-B899-086C557615F4}" srcOrd="2" destOrd="0" presId="urn:microsoft.com/office/officeart/2005/8/layout/process3"/>
    <dgm:cxn modelId="{2E648FDD-DBE8-4936-9809-17609C511EE9}" type="presParOf" srcId="{2F1ACE3C-A549-4702-AE1D-88B1A53CBA6C}" destId="{A912DEE7-4C96-4164-839A-1AF87339AEEC}" srcOrd="3" destOrd="0" presId="urn:microsoft.com/office/officeart/2005/8/layout/process3"/>
    <dgm:cxn modelId="{3E282865-7990-49DC-86B0-6F6A74FA2E53}" type="presParOf" srcId="{A912DEE7-4C96-4164-839A-1AF87339AEEC}" destId="{319F2B85-BBF9-4486-A63F-009688234BA5}" srcOrd="0" destOrd="0" presId="urn:microsoft.com/office/officeart/2005/8/layout/process3"/>
    <dgm:cxn modelId="{98013C1B-A891-40C4-9611-4F4781ADE9BF}" type="presParOf" srcId="{2F1ACE3C-A549-4702-AE1D-88B1A53CBA6C}" destId="{AA15EDF3-0979-40C6-8422-1A9DE48BC78D}" srcOrd="4" destOrd="0" presId="urn:microsoft.com/office/officeart/2005/8/layout/process3"/>
    <dgm:cxn modelId="{BCFF6B14-B881-4655-A7CA-AF5D930EDDC4}" type="presParOf" srcId="{AA15EDF3-0979-40C6-8422-1A9DE48BC78D}" destId="{29E89A22-4FFE-4C11-A3A1-2E042D31CB20}" srcOrd="0" destOrd="0" presId="urn:microsoft.com/office/officeart/2005/8/layout/process3"/>
    <dgm:cxn modelId="{FF48E328-70D7-499A-8345-634463939AE6}" type="presParOf" srcId="{AA15EDF3-0979-40C6-8422-1A9DE48BC78D}" destId="{7C7DA05B-988F-492F-8312-A5DD3D1E4CF7}" srcOrd="1" destOrd="0" presId="urn:microsoft.com/office/officeart/2005/8/layout/process3"/>
    <dgm:cxn modelId="{3D5D07F5-A5BB-44CC-B30A-7E31C2036844}" type="presParOf" srcId="{AA15EDF3-0979-40C6-8422-1A9DE48BC78D}" destId="{15777EE6-BF04-4765-91C6-33AA5BB13EFB}"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59C8710-034E-4B12-B758-ABE8ECE8F292}" type="doc">
      <dgm:prSet loTypeId="urn:microsoft.com/office/officeart/2005/8/layout/hList6" loCatId="list" qsTypeId="urn:microsoft.com/office/officeart/2005/8/quickstyle/simple1" qsCatId="simple" csTypeId="urn:microsoft.com/office/officeart/2005/8/colors/accent0_3" csCatId="mainScheme" phldr="1"/>
      <dgm:spPr/>
      <dgm:t>
        <a:bodyPr/>
        <a:lstStyle/>
        <a:p>
          <a:endParaRPr lang="tr-TR"/>
        </a:p>
      </dgm:t>
    </dgm:pt>
    <dgm:pt modelId="{9940E7CF-3351-4182-A240-B33EEC38B8F7}">
      <dgm:prSet custT="1"/>
      <dgm:spPr/>
      <dgm:t>
        <a:bodyPr/>
        <a:lstStyle/>
        <a:p>
          <a:pPr rtl="0"/>
          <a:r>
            <a:rPr lang="tr-TR" sz="2400" b="1" dirty="0"/>
            <a:t>AVF </a:t>
          </a:r>
          <a:r>
            <a:rPr lang="tr-TR" sz="2200" b="1" dirty="0"/>
            <a:t>Oluşturulması</a:t>
          </a:r>
          <a:r>
            <a:rPr lang="tr-TR" sz="2400" b="1" dirty="0"/>
            <a:t> Öncesi Takip</a:t>
          </a:r>
          <a:endParaRPr lang="tr-TR" sz="2400" dirty="0"/>
        </a:p>
      </dgm:t>
    </dgm:pt>
    <dgm:pt modelId="{6400E89B-1EE5-4B3B-8B9D-14B01506D2B8}" type="parTrans" cxnId="{979C96C0-AF3F-490E-A856-60C36137A02C}">
      <dgm:prSet/>
      <dgm:spPr/>
      <dgm:t>
        <a:bodyPr/>
        <a:lstStyle/>
        <a:p>
          <a:endParaRPr lang="tr-TR"/>
        </a:p>
      </dgm:t>
    </dgm:pt>
    <dgm:pt modelId="{C9C0E437-493F-4A45-BD7F-C59EBA82E7A4}" type="sibTrans" cxnId="{979C96C0-AF3F-490E-A856-60C36137A02C}">
      <dgm:prSet/>
      <dgm:spPr/>
      <dgm:t>
        <a:bodyPr/>
        <a:lstStyle/>
        <a:p>
          <a:endParaRPr lang="tr-TR"/>
        </a:p>
      </dgm:t>
    </dgm:pt>
    <dgm:pt modelId="{AAD2F6B5-3F4C-4C48-A4AE-76DE18805233}">
      <dgm:prSet custT="1"/>
      <dgm:spPr/>
      <dgm:t>
        <a:bodyPr/>
        <a:lstStyle/>
        <a:p>
          <a:pPr rtl="0"/>
          <a:r>
            <a:rPr lang="tr-TR" sz="2400" b="1" dirty="0"/>
            <a:t>AVF </a:t>
          </a:r>
        </a:p>
        <a:p>
          <a:pPr rtl="0"/>
          <a:r>
            <a:rPr lang="tr-TR" sz="2400" b="1" dirty="0"/>
            <a:t>Sonrası Takip</a:t>
          </a:r>
          <a:endParaRPr lang="tr-TR" sz="2400" dirty="0"/>
        </a:p>
      </dgm:t>
    </dgm:pt>
    <dgm:pt modelId="{FE7EE67F-CC98-4DD0-BDB4-96DDEA7DAA85}" type="parTrans" cxnId="{60CECA29-2D98-45C9-8B4A-2EDC59A12AB2}">
      <dgm:prSet/>
      <dgm:spPr/>
      <dgm:t>
        <a:bodyPr/>
        <a:lstStyle/>
        <a:p>
          <a:endParaRPr lang="tr-TR"/>
        </a:p>
      </dgm:t>
    </dgm:pt>
    <dgm:pt modelId="{6381A4D2-B9E6-416C-A1BB-B101B6F1D9F1}" type="sibTrans" cxnId="{60CECA29-2D98-45C9-8B4A-2EDC59A12AB2}">
      <dgm:prSet/>
      <dgm:spPr/>
      <dgm:t>
        <a:bodyPr/>
        <a:lstStyle/>
        <a:p>
          <a:endParaRPr lang="tr-TR"/>
        </a:p>
      </dgm:t>
    </dgm:pt>
    <dgm:pt modelId="{4879A049-BBF6-4A9B-8F06-7887A441ACE1}">
      <dgm:prSet custT="1"/>
      <dgm:spPr/>
      <dgm:t>
        <a:bodyPr/>
        <a:lstStyle/>
        <a:p>
          <a:pPr rtl="0"/>
          <a:r>
            <a:rPr lang="tr-TR" sz="2400" b="1" dirty="0"/>
            <a:t>Genel Prensipler</a:t>
          </a:r>
        </a:p>
      </dgm:t>
    </dgm:pt>
    <dgm:pt modelId="{53F8D03D-80DB-4B3A-89F2-383D2B0733A9}" type="sibTrans" cxnId="{C2EB0A8E-9B3E-4A13-8519-E73E1283BE16}">
      <dgm:prSet/>
      <dgm:spPr/>
      <dgm:t>
        <a:bodyPr/>
        <a:lstStyle/>
        <a:p>
          <a:endParaRPr lang="tr-TR"/>
        </a:p>
      </dgm:t>
    </dgm:pt>
    <dgm:pt modelId="{F1693246-6A33-401A-A136-80340D11D5D4}" type="parTrans" cxnId="{C2EB0A8E-9B3E-4A13-8519-E73E1283BE16}">
      <dgm:prSet/>
      <dgm:spPr/>
      <dgm:t>
        <a:bodyPr/>
        <a:lstStyle/>
        <a:p>
          <a:endParaRPr lang="tr-TR"/>
        </a:p>
      </dgm:t>
    </dgm:pt>
    <dgm:pt modelId="{2E8ECBDA-5BA3-496B-925A-4A509A5A28B3}">
      <dgm:prSet custT="1"/>
      <dgm:spPr/>
      <dgm:t>
        <a:bodyPr/>
        <a:lstStyle/>
        <a:p>
          <a:pPr rtl="0"/>
          <a:r>
            <a:rPr lang="tr-TR" sz="2400" b="1" dirty="0"/>
            <a:t>Hasta Eğitimi</a:t>
          </a:r>
          <a:endParaRPr lang="tr-TR" sz="2400" dirty="0"/>
        </a:p>
      </dgm:t>
    </dgm:pt>
    <dgm:pt modelId="{88EF7293-078A-428A-B684-0E4E66047EC4}" type="sibTrans" cxnId="{F9749ABE-D95A-4F24-A4A1-75D5C1D6D552}">
      <dgm:prSet/>
      <dgm:spPr/>
      <dgm:t>
        <a:bodyPr/>
        <a:lstStyle/>
        <a:p>
          <a:endParaRPr lang="tr-TR"/>
        </a:p>
      </dgm:t>
    </dgm:pt>
    <dgm:pt modelId="{19B90E6F-A84C-424F-8956-15087545D007}" type="parTrans" cxnId="{F9749ABE-D95A-4F24-A4A1-75D5C1D6D552}">
      <dgm:prSet/>
      <dgm:spPr/>
      <dgm:t>
        <a:bodyPr/>
        <a:lstStyle/>
        <a:p>
          <a:endParaRPr lang="tr-TR"/>
        </a:p>
      </dgm:t>
    </dgm:pt>
    <dgm:pt modelId="{B1FC18A5-EB4F-477A-A54C-C1841FA0C589}" type="pres">
      <dgm:prSet presAssocID="{059C8710-034E-4B12-B758-ABE8ECE8F292}" presName="Name0" presStyleCnt="0">
        <dgm:presLayoutVars>
          <dgm:dir/>
          <dgm:resizeHandles val="exact"/>
        </dgm:presLayoutVars>
      </dgm:prSet>
      <dgm:spPr/>
    </dgm:pt>
    <dgm:pt modelId="{A5BB4751-6DF2-4796-824D-C1A39DD4B0C5}" type="pres">
      <dgm:prSet presAssocID="{9940E7CF-3351-4182-A240-B33EEC38B8F7}" presName="node" presStyleLbl="node1" presStyleIdx="0" presStyleCnt="4">
        <dgm:presLayoutVars>
          <dgm:bulletEnabled val="1"/>
        </dgm:presLayoutVars>
      </dgm:prSet>
      <dgm:spPr/>
    </dgm:pt>
    <dgm:pt modelId="{6EA336A2-3D39-4DB0-A21A-8DD2CA0687A2}" type="pres">
      <dgm:prSet presAssocID="{C9C0E437-493F-4A45-BD7F-C59EBA82E7A4}" presName="sibTrans" presStyleCnt="0"/>
      <dgm:spPr/>
    </dgm:pt>
    <dgm:pt modelId="{313031ED-3DA9-42EC-AABB-D08425845E50}" type="pres">
      <dgm:prSet presAssocID="{AAD2F6B5-3F4C-4C48-A4AE-76DE18805233}" presName="node" presStyleLbl="node1" presStyleIdx="1" presStyleCnt="4">
        <dgm:presLayoutVars>
          <dgm:bulletEnabled val="1"/>
        </dgm:presLayoutVars>
      </dgm:prSet>
      <dgm:spPr/>
    </dgm:pt>
    <dgm:pt modelId="{B19E9594-7570-440D-A08F-865E8B93C967}" type="pres">
      <dgm:prSet presAssocID="{6381A4D2-B9E6-416C-A1BB-B101B6F1D9F1}" presName="sibTrans" presStyleCnt="0"/>
      <dgm:spPr/>
    </dgm:pt>
    <dgm:pt modelId="{EC92C344-00BB-4945-88C0-588C262C7B88}" type="pres">
      <dgm:prSet presAssocID="{2E8ECBDA-5BA3-496B-925A-4A509A5A28B3}" presName="node" presStyleLbl="node1" presStyleIdx="2" presStyleCnt="4">
        <dgm:presLayoutVars>
          <dgm:bulletEnabled val="1"/>
        </dgm:presLayoutVars>
      </dgm:prSet>
      <dgm:spPr/>
    </dgm:pt>
    <dgm:pt modelId="{FD0EAFA4-2BB6-49AA-B1FE-E3D7A29F5E58}" type="pres">
      <dgm:prSet presAssocID="{88EF7293-078A-428A-B684-0E4E66047EC4}" presName="sibTrans" presStyleCnt="0"/>
      <dgm:spPr/>
    </dgm:pt>
    <dgm:pt modelId="{379902EA-F9DC-47EC-8AD2-AE30585EC4E2}" type="pres">
      <dgm:prSet presAssocID="{4879A049-BBF6-4A9B-8F06-7887A441ACE1}" presName="node" presStyleLbl="node1" presStyleIdx="3" presStyleCnt="4" custLinFactNeighborX="1360" custLinFactNeighborY="-681">
        <dgm:presLayoutVars>
          <dgm:bulletEnabled val="1"/>
        </dgm:presLayoutVars>
      </dgm:prSet>
      <dgm:spPr/>
    </dgm:pt>
  </dgm:ptLst>
  <dgm:cxnLst>
    <dgm:cxn modelId="{CDB57C14-E6FE-4708-8B8C-89E1408BC72A}" type="presOf" srcId="{AAD2F6B5-3F4C-4C48-A4AE-76DE18805233}" destId="{313031ED-3DA9-42EC-AABB-D08425845E50}" srcOrd="0" destOrd="0" presId="urn:microsoft.com/office/officeart/2005/8/layout/hList6"/>
    <dgm:cxn modelId="{60CECA29-2D98-45C9-8B4A-2EDC59A12AB2}" srcId="{059C8710-034E-4B12-B758-ABE8ECE8F292}" destId="{AAD2F6B5-3F4C-4C48-A4AE-76DE18805233}" srcOrd="1" destOrd="0" parTransId="{FE7EE67F-CC98-4DD0-BDB4-96DDEA7DAA85}" sibTransId="{6381A4D2-B9E6-416C-A1BB-B101B6F1D9F1}"/>
    <dgm:cxn modelId="{6A204E6E-94AE-47AF-9915-77110E665047}" type="presOf" srcId="{2E8ECBDA-5BA3-496B-925A-4A509A5A28B3}" destId="{EC92C344-00BB-4945-88C0-588C262C7B88}" srcOrd="0" destOrd="0" presId="urn:microsoft.com/office/officeart/2005/8/layout/hList6"/>
    <dgm:cxn modelId="{95416E5A-CA92-4F3E-99C7-DAD96850784E}" type="presOf" srcId="{4879A049-BBF6-4A9B-8F06-7887A441ACE1}" destId="{379902EA-F9DC-47EC-8AD2-AE30585EC4E2}" srcOrd="0" destOrd="0" presId="urn:microsoft.com/office/officeart/2005/8/layout/hList6"/>
    <dgm:cxn modelId="{C2EB0A8E-9B3E-4A13-8519-E73E1283BE16}" srcId="{059C8710-034E-4B12-B758-ABE8ECE8F292}" destId="{4879A049-BBF6-4A9B-8F06-7887A441ACE1}" srcOrd="3" destOrd="0" parTransId="{F1693246-6A33-401A-A136-80340D11D5D4}" sibTransId="{53F8D03D-80DB-4B3A-89F2-383D2B0733A9}"/>
    <dgm:cxn modelId="{44362C95-3DCD-4543-BCE6-9C5B40123C61}" type="presOf" srcId="{059C8710-034E-4B12-B758-ABE8ECE8F292}" destId="{B1FC18A5-EB4F-477A-A54C-C1841FA0C589}" srcOrd="0" destOrd="0" presId="urn:microsoft.com/office/officeart/2005/8/layout/hList6"/>
    <dgm:cxn modelId="{738C44BB-D92B-41B8-B21F-5DA1712E9B86}" type="presOf" srcId="{9940E7CF-3351-4182-A240-B33EEC38B8F7}" destId="{A5BB4751-6DF2-4796-824D-C1A39DD4B0C5}" srcOrd="0" destOrd="0" presId="urn:microsoft.com/office/officeart/2005/8/layout/hList6"/>
    <dgm:cxn modelId="{F9749ABE-D95A-4F24-A4A1-75D5C1D6D552}" srcId="{059C8710-034E-4B12-B758-ABE8ECE8F292}" destId="{2E8ECBDA-5BA3-496B-925A-4A509A5A28B3}" srcOrd="2" destOrd="0" parTransId="{19B90E6F-A84C-424F-8956-15087545D007}" sibTransId="{88EF7293-078A-428A-B684-0E4E66047EC4}"/>
    <dgm:cxn modelId="{979C96C0-AF3F-490E-A856-60C36137A02C}" srcId="{059C8710-034E-4B12-B758-ABE8ECE8F292}" destId="{9940E7CF-3351-4182-A240-B33EEC38B8F7}" srcOrd="0" destOrd="0" parTransId="{6400E89B-1EE5-4B3B-8B9D-14B01506D2B8}" sibTransId="{C9C0E437-493F-4A45-BD7F-C59EBA82E7A4}"/>
    <dgm:cxn modelId="{921FB365-8A36-4B00-8A82-F50D505F7DA4}" type="presParOf" srcId="{B1FC18A5-EB4F-477A-A54C-C1841FA0C589}" destId="{A5BB4751-6DF2-4796-824D-C1A39DD4B0C5}" srcOrd="0" destOrd="0" presId="urn:microsoft.com/office/officeart/2005/8/layout/hList6"/>
    <dgm:cxn modelId="{81148E39-94F7-4337-9C56-B8F128FE00B8}" type="presParOf" srcId="{B1FC18A5-EB4F-477A-A54C-C1841FA0C589}" destId="{6EA336A2-3D39-4DB0-A21A-8DD2CA0687A2}" srcOrd="1" destOrd="0" presId="urn:microsoft.com/office/officeart/2005/8/layout/hList6"/>
    <dgm:cxn modelId="{173137F1-6728-4A60-A154-560FDA21AD83}" type="presParOf" srcId="{B1FC18A5-EB4F-477A-A54C-C1841FA0C589}" destId="{313031ED-3DA9-42EC-AABB-D08425845E50}" srcOrd="2" destOrd="0" presId="urn:microsoft.com/office/officeart/2005/8/layout/hList6"/>
    <dgm:cxn modelId="{CEC0E209-9DAE-49BD-921C-10250BBFD6CC}" type="presParOf" srcId="{B1FC18A5-EB4F-477A-A54C-C1841FA0C589}" destId="{B19E9594-7570-440D-A08F-865E8B93C967}" srcOrd="3" destOrd="0" presId="urn:microsoft.com/office/officeart/2005/8/layout/hList6"/>
    <dgm:cxn modelId="{CC09F7A5-EBA1-4556-B898-E5A77F2DE883}" type="presParOf" srcId="{B1FC18A5-EB4F-477A-A54C-C1841FA0C589}" destId="{EC92C344-00BB-4945-88C0-588C262C7B88}" srcOrd="4" destOrd="0" presId="urn:microsoft.com/office/officeart/2005/8/layout/hList6"/>
    <dgm:cxn modelId="{9C13BAB1-FDFA-48AB-A306-D8E33D806C62}" type="presParOf" srcId="{B1FC18A5-EB4F-477A-A54C-C1841FA0C589}" destId="{FD0EAFA4-2BB6-49AA-B1FE-E3D7A29F5E58}" srcOrd="5" destOrd="0" presId="urn:microsoft.com/office/officeart/2005/8/layout/hList6"/>
    <dgm:cxn modelId="{73E60757-503A-49E6-83DA-FDF6FE19839C}" type="presParOf" srcId="{B1FC18A5-EB4F-477A-A54C-C1841FA0C589}" destId="{379902EA-F9DC-47EC-8AD2-AE30585EC4E2}" srcOrd="6" destOrd="0" presId="urn:microsoft.com/office/officeart/2005/8/layout/hList6"/>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A5CBF9C-FC5D-4002-9F63-272FA1610117}"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tr-TR"/>
        </a:p>
      </dgm:t>
    </dgm:pt>
    <dgm:pt modelId="{225F2C23-AD2E-452D-988D-3CDFFE88A8FE}">
      <dgm:prSet phldrT="[Metin]" custT="1"/>
      <dgm:spPr>
        <a:solidFill>
          <a:srgbClr val="660033"/>
        </a:solidFill>
        <a:ln>
          <a:solidFill>
            <a:srgbClr val="800000"/>
          </a:solidFill>
        </a:ln>
      </dgm:spPr>
      <dgm:t>
        <a:bodyPr/>
        <a:lstStyle/>
        <a:p>
          <a:pPr algn="l"/>
          <a:r>
            <a:rPr lang="tr-TR" sz="2000" b="1" dirty="0"/>
            <a:t>İp Merdiven Yöntemi</a:t>
          </a:r>
          <a:r>
            <a:rPr lang="tr-TR" sz="1000" b="1" dirty="0">
              <a:solidFill>
                <a:schemeClr val="bg1"/>
              </a:solidFill>
            </a:rPr>
            <a:t>(ROPE LADDER) </a:t>
          </a:r>
        </a:p>
      </dgm:t>
    </dgm:pt>
    <dgm:pt modelId="{6A1E1C79-58CE-4538-8D66-1860C6EC9384}" type="parTrans" cxnId="{5C93F583-D1BF-4F32-B9CB-A7865030C919}">
      <dgm:prSet/>
      <dgm:spPr/>
      <dgm:t>
        <a:bodyPr/>
        <a:lstStyle/>
        <a:p>
          <a:endParaRPr lang="tr-TR"/>
        </a:p>
      </dgm:t>
    </dgm:pt>
    <dgm:pt modelId="{B5968AEF-6D80-4AAE-B7C5-2B6A43A4F7ED}" type="sibTrans" cxnId="{5C93F583-D1BF-4F32-B9CB-A7865030C919}">
      <dgm:prSet/>
      <dgm:spPr>
        <a:solidFill>
          <a:srgbClr val="660033"/>
        </a:solidFill>
      </dgm:spPr>
      <dgm:t>
        <a:bodyPr/>
        <a:lstStyle/>
        <a:p>
          <a:endParaRPr lang="tr-TR"/>
        </a:p>
      </dgm:t>
    </dgm:pt>
    <dgm:pt modelId="{127673A5-6AC2-4BF2-ABD6-56F11F38815F}">
      <dgm:prSet phldrT="[Metin]" custT="1"/>
      <dgm:spPr>
        <a:ln>
          <a:solidFill>
            <a:srgbClr val="990033"/>
          </a:solidFill>
        </a:ln>
      </dgm:spPr>
      <dgm:t>
        <a:bodyPr/>
        <a:lstStyle/>
        <a:p>
          <a:r>
            <a:rPr lang="tr-TR" sz="1800" b="1" dirty="0"/>
            <a:t>Avf’ün giriş alanı uzun ise</a:t>
          </a:r>
        </a:p>
      </dgm:t>
    </dgm:pt>
    <dgm:pt modelId="{344E808F-3AF2-41F8-8366-1D65F72DBE2B}" type="parTrans" cxnId="{B66F54F8-8678-400F-8F01-1FE4C6291ED5}">
      <dgm:prSet/>
      <dgm:spPr/>
      <dgm:t>
        <a:bodyPr/>
        <a:lstStyle/>
        <a:p>
          <a:endParaRPr lang="tr-TR"/>
        </a:p>
      </dgm:t>
    </dgm:pt>
    <dgm:pt modelId="{9E0E186D-0069-4ADF-BC24-95C2DBC086F8}" type="sibTrans" cxnId="{B66F54F8-8678-400F-8F01-1FE4C6291ED5}">
      <dgm:prSet/>
      <dgm:spPr/>
      <dgm:t>
        <a:bodyPr/>
        <a:lstStyle/>
        <a:p>
          <a:endParaRPr lang="tr-TR"/>
        </a:p>
      </dgm:t>
    </dgm:pt>
    <dgm:pt modelId="{6EFB0537-494C-400C-A8CB-22ECA0727A05}">
      <dgm:prSet phldrT="[Metin]"/>
      <dgm:spPr>
        <a:ln>
          <a:solidFill>
            <a:srgbClr val="800000"/>
          </a:solidFill>
        </a:ln>
      </dgm:spPr>
      <dgm:t>
        <a:bodyPr/>
        <a:lstStyle/>
        <a:p>
          <a:endParaRPr lang="tr-TR" sz="3400" dirty="0"/>
        </a:p>
      </dgm:t>
    </dgm:pt>
    <dgm:pt modelId="{6EC9E59A-C0B7-46BA-B349-F33AF4E2CDCD}" type="parTrans" cxnId="{F58A1137-2F21-4ED6-B5D9-49D92B6881F8}">
      <dgm:prSet/>
      <dgm:spPr/>
      <dgm:t>
        <a:bodyPr/>
        <a:lstStyle/>
        <a:p>
          <a:endParaRPr lang="tr-TR"/>
        </a:p>
      </dgm:t>
    </dgm:pt>
    <dgm:pt modelId="{2EB611E4-084A-4879-A712-4A602E6E3974}" type="sibTrans" cxnId="{F58A1137-2F21-4ED6-B5D9-49D92B6881F8}">
      <dgm:prSet/>
      <dgm:spPr/>
      <dgm:t>
        <a:bodyPr/>
        <a:lstStyle/>
        <a:p>
          <a:endParaRPr lang="tr-TR"/>
        </a:p>
      </dgm:t>
    </dgm:pt>
    <dgm:pt modelId="{0429D6BF-6269-48DD-9D9B-A43A9F7F5543}">
      <dgm:prSet phldrT="[Metin]"/>
      <dgm:spPr>
        <a:ln>
          <a:solidFill>
            <a:srgbClr val="990033"/>
          </a:solidFill>
        </a:ln>
      </dgm:spPr>
      <dgm:t>
        <a:bodyPr/>
        <a:lstStyle/>
        <a:p>
          <a:endParaRPr lang="tr-TR" sz="1900" dirty="0"/>
        </a:p>
      </dgm:t>
    </dgm:pt>
    <dgm:pt modelId="{F168713D-1C64-4748-9E8A-C4E981C0CBC0}" type="parTrans" cxnId="{6385E392-D66D-439F-B082-94C28C569948}">
      <dgm:prSet/>
      <dgm:spPr/>
      <dgm:t>
        <a:bodyPr/>
        <a:lstStyle/>
        <a:p>
          <a:endParaRPr lang="tr-TR"/>
        </a:p>
      </dgm:t>
    </dgm:pt>
    <dgm:pt modelId="{C858643A-ED05-4781-8794-20583628BBC6}" type="sibTrans" cxnId="{6385E392-D66D-439F-B082-94C28C569948}">
      <dgm:prSet/>
      <dgm:spPr/>
      <dgm:t>
        <a:bodyPr/>
        <a:lstStyle/>
        <a:p>
          <a:endParaRPr lang="tr-TR"/>
        </a:p>
      </dgm:t>
    </dgm:pt>
    <dgm:pt modelId="{650FB839-58DC-4CA8-9F09-7FD8D48FA0F3}">
      <dgm:prSet phldrT="[Metin]" custT="1"/>
      <dgm:spPr>
        <a:ln>
          <a:solidFill>
            <a:srgbClr val="990033"/>
          </a:solidFill>
        </a:ln>
      </dgm:spPr>
      <dgm:t>
        <a:bodyPr/>
        <a:lstStyle/>
        <a:p>
          <a:r>
            <a:rPr lang="tr-TR" sz="1800" b="1" dirty="0"/>
            <a:t>Bir alana sabitlenmeden</a:t>
          </a:r>
        </a:p>
      </dgm:t>
    </dgm:pt>
    <dgm:pt modelId="{B05EE9AB-8D4B-4F38-B22E-2D88AA097F53}" type="parTrans" cxnId="{2EADAD36-57FE-4656-A1FF-64B680D66FE4}">
      <dgm:prSet/>
      <dgm:spPr/>
      <dgm:t>
        <a:bodyPr/>
        <a:lstStyle/>
        <a:p>
          <a:endParaRPr lang="tr-TR"/>
        </a:p>
      </dgm:t>
    </dgm:pt>
    <dgm:pt modelId="{EC6C9363-5E4E-4714-A04C-12F0D2C5C402}" type="sibTrans" cxnId="{2EADAD36-57FE-4656-A1FF-64B680D66FE4}">
      <dgm:prSet/>
      <dgm:spPr/>
      <dgm:t>
        <a:bodyPr/>
        <a:lstStyle/>
        <a:p>
          <a:endParaRPr lang="tr-TR"/>
        </a:p>
      </dgm:t>
    </dgm:pt>
    <dgm:pt modelId="{583E02F7-1ECF-40E6-BADE-C71FC288221B}">
      <dgm:prSet phldrT="[Metin]" custT="1"/>
      <dgm:spPr>
        <a:ln>
          <a:solidFill>
            <a:srgbClr val="990033"/>
          </a:solidFill>
        </a:ln>
      </dgm:spPr>
      <dgm:t>
        <a:bodyPr/>
        <a:lstStyle/>
        <a:p>
          <a:r>
            <a:rPr lang="tr-TR" sz="1800" b="1" dirty="0">
              <a:solidFill>
                <a:srgbClr val="FF0000"/>
              </a:solidFill>
            </a:rPr>
            <a:t>En ideal teknik</a:t>
          </a:r>
        </a:p>
      </dgm:t>
    </dgm:pt>
    <dgm:pt modelId="{77BF1956-4C49-45F4-AF5C-9B8C47D95D87}" type="parTrans" cxnId="{5F0D77EE-BCD6-4B8E-8C54-BB72315DFFA9}">
      <dgm:prSet/>
      <dgm:spPr/>
      <dgm:t>
        <a:bodyPr/>
        <a:lstStyle/>
        <a:p>
          <a:endParaRPr lang="tr-TR"/>
        </a:p>
      </dgm:t>
    </dgm:pt>
    <dgm:pt modelId="{68B0BD96-6998-46FC-A22B-F8164E1E72BC}" type="sibTrans" cxnId="{5F0D77EE-BCD6-4B8E-8C54-BB72315DFFA9}">
      <dgm:prSet/>
      <dgm:spPr/>
      <dgm:t>
        <a:bodyPr/>
        <a:lstStyle/>
        <a:p>
          <a:endParaRPr lang="tr-TR"/>
        </a:p>
      </dgm:t>
    </dgm:pt>
    <dgm:pt modelId="{9DD86FBE-2FE6-4A73-B961-8F6235D33B19}">
      <dgm:prSet phldrT="[Metin]" custT="1"/>
      <dgm:spPr>
        <a:ln>
          <a:solidFill>
            <a:srgbClr val="990033"/>
          </a:solidFill>
        </a:ln>
      </dgm:spPr>
      <dgm:t>
        <a:bodyPr/>
        <a:lstStyle/>
        <a:p>
          <a:r>
            <a:rPr lang="tr-TR" sz="1800" b="1" dirty="0"/>
            <a:t>İğne giriş aralıkları 1-1,5 cm olmalı</a:t>
          </a:r>
        </a:p>
      </dgm:t>
    </dgm:pt>
    <dgm:pt modelId="{01303BA5-CDDC-42B7-B964-559A0E801827}" type="parTrans" cxnId="{C4C88C46-F910-4D70-AF3D-FE7AD1A836E0}">
      <dgm:prSet/>
      <dgm:spPr/>
      <dgm:t>
        <a:bodyPr/>
        <a:lstStyle/>
        <a:p>
          <a:endParaRPr lang="tr-TR"/>
        </a:p>
      </dgm:t>
    </dgm:pt>
    <dgm:pt modelId="{08218938-49F1-47F3-936C-17B1CB7FBFA0}" type="sibTrans" cxnId="{C4C88C46-F910-4D70-AF3D-FE7AD1A836E0}">
      <dgm:prSet/>
      <dgm:spPr/>
      <dgm:t>
        <a:bodyPr/>
        <a:lstStyle/>
        <a:p>
          <a:endParaRPr lang="tr-TR"/>
        </a:p>
      </dgm:t>
    </dgm:pt>
    <dgm:pt modelId="{1C9BEFA7-A862-484D-B141-33A1EB59100F}">
      <dgm:prSet phldrT="[Metin]" custT="1"/>
      <dgm:spPr>
        <a:solidFill>
          <a:srgbClr val="660033"/>
        </a:solidFill>
        <a:ln>
          <a:solidFill>
            <a:srgbClr val="800000"/>
          </a:solidFill>
        </a:ln>
      </dgm:spPr>
      <dgm:t>
        <a:bodyPr/>
        <a:lstStyle/>
        <a:p>
          <a:r>
            <a:rPr lang="tr-TR" sz="2000" b="1" dirty="0"/>
            <a:t>Düğme Deliği  Yöntemi</a:t>
          </a:r>
          <a:r>
            <a:rPr lang="tr-TR" sz="1050" b="1" dirty="0"/>
            <a:t>(</a:t>
          </a:r>
          <a:r>
            <a:rPr lang="tr-TR" sz="1000" b="1" dirty="0"/>
            <a:t>BUTTON-HOLE)</a:t>
          </a:r>
        </a:p>
      </dgm:t>
    </dgm:pt>
    <dgm:pt modelId="{6FE2D90B-EE94-4B82-8404-5CC78E87D87F}" type="sibTrans" cxnId="{363FAECD-1FB9-4026-A0B0-FE45116550AC}">
      <dgm:prSet/>
      <dgm:spPr>
        <a:solidFill>
          <a:srgbClr val="660033"/>
        </a:solidFill>
      </dgm:spPr>
      <dgm:t>
        <a:bodyPr/>
        <a:lstStyle/>
        <a:p>
          <a:endParaRPr lang="tr-TR"/>
        </a:p>
      </dgm:t>
    </dgm:pt>
    <dgm:pt modelId="{CE840C69-215A-4D80-9737-2E5CE586C539}" type="parTrans" cxnId="{363FAECD-1FB9-4026-A0B0-FE45116550AC}">
      <dgm:prSet/>
      <dgm:spPr/>
      <dgm:t>
        <a:bodyPr/>
        <a:lstStyle/>
        <a:p>
          <a:endParaRPr lang="tr-TR"/>
        </a:p>
      </dgm:t>
    </dgm:pt>
    <dgm:pt modelId="{D619C565-153D-415E-9918-45E9AE26E1E9}">
      <dgm:prSet phldrT="[Metin]" custT="1"/>
      <dgm:spPr>
        <a:solidFill>
          <a:srgbClr val="660033"/>
        </a:solidFill>
      </dgm:spPr>
      <dgm:t>
        <a:bodyPr/>
        <a:lstStyle/>
        <a:p>
          <a:r>
            <a:rPr lang="tr-TR" sz="2000" b="1" dirty="0"/>
            <a:t>Alan Ponksiyon</a:t>
          </a:r>
        </a:p>
        <a:p>
          <a:r>
            <a:rPr lang="tr-TR" sz="2000" b="1" dirty="0"/>
            <a:t>Yöntemi </a:t>
          </a:r>
          <a:r>
            <a:rPr lang="tr-TR" sz="1400" b="1" dirty="0"/>
            <a:t>(</a:t>
          </a:r>
          <a:r>
            <a:rPr lang="tr-TR" sz="1000" b="1" dirty="0"/>
            <a:t>CONSTANT-SİTE)</a:t>
          </a:r>
        </a:p>
      </dgm:t>
    </dgm:pt>
    <dgm:pt modelId="{E960D0BB-A4CF-4A40-B6DF-9D9CB49F8D39}" type="sibTrans" cxnId="{E316EFAA-4A53-46CB-85A5-57DED113283D}">
      <dgm:prSet/>
      <dgm:spPr/>
      <dgm:t>
        <a:bodyPr/>
        <a:lstStyle/>
        <a:p>
          <a:endParaRPr lang="tr-TR"/>
        </a:p>
      </dgm:t>
    </dgm:pt>
    <dgm:pt modelId="{91392822-2F73-431B-A123-56D4E3CF7024}" type="parTrans" cxnId="{E316EFAA-4A53-46CB-85A5-57DED113283D}">
      <dgm:prSet/>
      <dgm:spPr/>
      <dgm:t>
        <a:bodyPr/>
        <a:lstStyle/>
        <a:p>
          <a:endParaRPr lang="tr-TR"/>
        </a:p>
      </dgm:t>
    </dgm:pt>
    <dgm:pt modelId="{C7FA0629-1821-4DC8-A6C2-84642B7C3823}">
      <dgm:prSet custT="1"/>
      <dgm:spPr>
        <a:ln>
          <a:solidFill>
            <a:srgbClr val="990033"/>
          </a:solidFill>
        </a:ln>
      </dgm:spPr>
      <dgm:t>
        <a:bodyPr/>
        <a:lstStyle/>
        <a:p>
          <a:r>
            <a:rPr lang="tr-TR" sz="1800" b="1" dirty="0"/>
            <a:t>Avf’ün giriş alanı kısa ise</a:t>
          </a:r>
        </a:p>
      </dgm:t>
    </dgm:pt>
    <dgm:pt modelId="{59A9972E-C3C7-4920-B359-BB7650ED6D68}" type="parTrans" cxnId="{2220A1BB-7F06-49CE-B5A2-82ACC281DE45}">
      <dgm:prSet/>
      <dgm:spPr/>
      <dgm:t>
        <a:bodyPr/>
        <a:lstStyle/>
        <a:p>
          <a:endParaRPr lang="tr-TR"/>
        </a:p>
      </dgm:t>
    </dgm:pt>
    <dgm:pt modelId="{8E644E83-AF22-4BBA-B6E4-514A12CE25CB}" type="sibTrans" cxnId="{2220A1BB-7F06-49CE-B5A2-82ACC281DE45}">
      <dgm:prSet/>
      <dgm:spPr/>
      <dgm:t>
        <a:bodyPr/>
        <a:lstStyle/>
        <a:p>
          <a:endParaRPr lang="tr-TR"/>
        </a:p>
      </dgm:t>
    </dgm:pt>
    <dgm:pt modelId="{B2110F29-22D1-4986-B6CF-81D992CF017B}">
      <dgm:prSet custT="1"/>
      <dgm:spPr>
        <a:ln>
          <a:solidFill>
            <a:srgbClr val="990033"/>
          </a:solidFill>
        </a:ln>
      </dgm:spPr>
      <dgm:t>
        <a:bodyPr/>
        <a:lstStyle/>
        <a:p>
          <a:r>
            <a:rPr lang="tr-TR" sz="1800" b="1" dirty="0"/>
            <a:t>Hep aynı yerin kullanılmasıdır</a:t>
          </a:r>
        </a:p>
      </dgm:t>
    </dgm:pt>
    <dgm:pt modelId="{6643BC71-3BF2-46DE-B791-B0BE9969356F}" type="parTrans" cxnId="{E4BE2BF6-357B-4873-A7B6-85C1CA62D2B2}">
      <dgm:prSet/>
      <dgm:spPr/>
      <dgm:t>
        <a:bodyPr/>
        <a:lstStyle/>
        <a:p>
          <a:endParaRPr lang="tr-TR"/>
        </a:p>
      </dgm:t>
    </dgm:pt>
    <dgm:pt modelId="{A898FF63-7CCF-4FEA-80F2-10F324779090}" type="sibTrans" cxnId="{E4BE2BF6-357B-4873-A7B6-85C1CA62D2B2}">
      <dgm:prSet/>
      <dgm:spPr/>
      <dgm:t>
        <a:bodyPr/>
        <a:lstStyle/>
        <a:p>
          <a:endParaRPr lang="tr-TR"/>
        </a:p>
      </dgm:t>
    </dgm:pt>
    <dgm:pt modelId="{F1490746-EE4A-4E8A-919A-C0234C331843}">
      <dgm:prSet custT="1"/>
      <dgm:spPr>
        <a:ln>
          <a:solidFill>
            <a:srgbClr val="990033"/>
          </a:solidFill>
        </a:ln>
      </dgm:spPr>
      <dgm:t>
        <a:bodyPr/>
        <a:lstStyle/>
        <a:p>
          <a:r>
            <a:rPr lang="tr-TR" sz="1800" b="1" dirty="0"/>
            <a:t>Damar yolu sorunu olanlarda</a:t>
          </a:r>
        </a:p>
      </dgm:t>
    </dgm:pt>
    <dgm:pt modelId="{9A90E111-C046-4C70-A291-2F18A5C16B50}" type="parTrans" cxnId="{4CB37AEF-4B17-460B-B760-ED8BEEE88697}">
      <dgm:prSet/>
      <dgm:spPr/>
      <dgm:t>
        <a:bodyPr/>
        <a:lstStyle/>
        <a:p>
          <a:endParaRPr lang="tr-TR"/>
        </a:p>
      </dgm:t>
    </dgm:pt>
    <dgm:pt modelId="{42F00344-4C39-4A87-817A-765E5B9EC239}" type="sibTrans" cxnId="{4CB37AEF-4B17-460B-B760-ED8BEEE88697}">
      <dgm:prSet/>
      <dgm:spPr/>
      <dgm:t>
        <a:bodyPr/>
        <a:lstStyle/>
        <a:p>
          <a:endParaRPr lang="tr-TR"/>
        </a:p>
      </dgm:t>
    </dgm:pt>
    <dgm:pt modelId="{3ADAAFE6-4A35-43D7-8AFB-43735CBCF470}">
      <dgm:prSet custT="1"/>
      <dgm:spPr>
        <a:ln>
          <a:solidFill>
            <a:srgbClr val="990033"/>
          </a:solidFill>
        </a:ln>
      </dgm:spPr>
      <dgm:t>
        <a:bodyPr/>
        <a:lstStyle/>
        <a:p>
          <a:r>
            <a:rPr lang="tr-TR" sz="1800" b="1" dirty="0"/>
            <a:t>Ev HD hastalarında </a:t>
          </a:r>
        </a:p>
      </dgm:t>
    </dgm:pt>
    <dgm:pt modelId="{97D84D90-73C6-4F2B-AE8E-7E5D9AC84CDB}" type="parTrans" cxnId="{8C2F7197-AB9B-4091-812E-6A9A8FE99060}">
      <dgm:prSet/>
      <dgm:spPr/>
      <dgm:t>
        <a:bodyPr/>
        <a:lstStyle/>
        <a:p>
          <a:endParaRPr lang="tr-TR"/>
        </a:p>
      </dgm:t>
    </dgm:pt>
    <dgm:pt modelId="{65ED0DD7-3379-4EF5-9492-F7D583693299}" type="sibTrans" cxnId="{8C2F7197-AB9B-4091-812E-6A9A8FE99060}">
      <dgm:prSet/>
      <dgm:spPr/>
      <dgm:t>
        <a:bodyPr/>
        <a:lstStyle/>
        <a:p>
          <a:endParaRPr lang="tr-TR"/>
        </a:p>
      </dgm:t>
    </dgm:pt>
    <dgm:pt modelId="{C55A4DE2-FC13-4402-AB7F-309B6D8EC7E0}">
      <dgm:prSet custT="1"/>
      <dgm:spPr>
        <a:ln>
          <a:solidFill>
            <a:srgbClr val="990033"/>
          </a:solidFill>
        </a:ln>
      </dgm:spPr>
      <dgm:t>
        <a:bodyPr/>
        <a:lstStyle/>
        <a:p>
          <a:r>
            <a:rPr lang="tr-TR" sz="1800" b="1" dirty="0"/>
            <a:t>Artmış lokal ve sistemik enfeksiyon riski</a:t>
          </a:r>
        </a:p>
      </dgm:t>
    </dgm:pt>
    <dgm:pt modelId="{BE7B9CE5-0CC2-4D42-839F-DAB12CC84F06}" type="parTrans" cxnId="{1C1E3A1B-6EB3-4EFF-98AE-ED8581E08074}">
      <dgm:prSet/>
      <dgm:spPr/>
      <dgm:t>
        <a:bodyPr/>
        <a:lstStyle/>
        <a:p>
          <a:endParaRPr lang="tr-TR"/>
        </a:p>
      </dgm:t>
    </dgm:pt>
    <dgm:pt modelId="{A9919E0F-42B4-4D4C-AD16-9158247B0F90}" type="sibTrans" cxnId="{1C1E3A1B-6EB3-4EFF-98AE-ED8581E08074}">
      <dgm:prSet/>
      <dgm:spPr/>
      <dgm:t>
        <a:bodyPr/>
        <a:lstStyle/>
        <a:p>
          <a:endParaRPr lang="tr-TR"/>
        </a:p>
      </dgm:t>
    </dgm:pt>
    <dgm:pt modelId="{0AC3AC6F-4AF1-4DAD-B784-5847FAC0F9F3}">
      <dgm:prSet phldrT="[Metin]" custT="1"/>
      <dgm:spPr>
        <a:ln>
          <a:solidFill>
            <a:srgbClr val="800000"/>
          </a:solidFill>
        </a:ln>
      </dgm:spPr>
      <dgm:t>
        <a:bodyPr/>
        <a:lstStyle/>
        <a:p>
          <a:r>
            <a:rPr lang="tr-TR" sz="2000" b="1" dirty="0"/>
            <a:t>Avf’ün giriş alanı kısa ise</a:t>
          </a:r>
        </a:p>
      </dgm:t>
    </dgm:pt>
    <dgm:pt modelId="{566A2DB9-9BD4-4D48-A840-404E57F6934F}" type="parTrans" cxnId="{66A3292D-8CEA-4A9A-BED2-D1891097631B}">
      <dgm:prSet/>
      <dgm:spPr/>
      <dgm:t>
        <a:bodyPr/>
        <a:lstStyle/>
        <a:p>
          <a:endParaRPr lang="tr-TR"/>
        </a:p>
      </dgm:t>
    </dgm:pt>
    <dgm:pt modelId="{E3ED25CC-E648-4706-8818-561B486AA14F}" type="sibTrans" cxnId="{66A3292D-8CEA-4A9A-BED2-D1891097631B}">
      <dgm:prSet/>
      <dgm:spPr/>
      <dgm:t>
        <a:bodyPr/>
        <a:lstStyle/>
        <a:p>
          <a:endParaRPr lang="tr-TR"/>
        </a:p>
      </dgm:t>
    </dgm:pt>
    <dgm:pt modelId="{F3BD8C65-F460-4ADF-8A1B-DBABA6D905BD}">
      <dgm:prSet phldrT="[Metin]" custT="1"/>
      <dgm:spPr>
        <a:ln>
          <a:solidFill>
            <a:srgbClr val="800000"/>
          </a:solidFill>
        </a:ln>
      </dgm:spPr>
      <dgm:t>
        <a:bodyPr/>
        <a:lstStyle/>
        <a:p>
          <a:r>
            <a:rPr lang="tr-TR" sz="2000" b="1" dirty="0"/>
            <a:t>İğne girişlerinin belli bir bölgede birbirine yakın</a:t>
          </a:r>
        </a:p>
      </dgm:t>
    </dgm:pt>
    <dgm:pt modelId="{699A137E-A210-4AD4-B106-AC08BAFDA46D}" type="parTrans" cxnId="{3532E285-60EE-4624-B8AD-3CC2FD83274B}">
      <dgm:prSet/>
      <dgm:spPr/>
      <dgm:t>
        <a:bodyPr/>
        <a:lstStyle/>
        <a:p>
          <a:endParaRPr lang="tr-TR"/>
        </a:p>
      </dgm:t>
    </dgm:pt>
    <dgm:pt modelId="{15EEBBA2-6488-44FC-8E44-39F6612DD13F}" type="sibTrans" cxnId="{3532E285-60EE-4624-B8AD-3CC2FD83274B}">
      <dgm:prSet/>
      <dgm:spPr/>
      <dgm:t>
        <a:bodyPr/>
        <a:lstStyle/>
        <a:p>
          <a:endParaRPr lang="tr-TR"/>
        </a:p>
      </dgm:t>
    </dgm:pt>
    <dgm:pt modelId="{F7F58046-7B43-45B9-8E92-E4D2AE45AA36}">
      <dgm:prSet phldrT="[Metin]" custT="1"/>
      <dgm:spPr>
        <a:ln>
          <a:solidFill>
            <a:srgbClr val="800000"/>
          </a:solidFill>
        </a:ln>
      </dgm:spPr>
      <dgm:t>
        <a:bodyPr/>
        <a:lstStyle/>
        <a:p>
          <a:r>
            <a:rPr lang="tr-TR" sz="2000" b="1" dirty="0"/>
            <a:t>Anevrizma oluşumu sık </a:t>
          </a:r>
        </a:p>
      </dgm:t>
    </dgm:pt>
    <dgm:pt modelId="{356E418E-32FC-4D24-9795-91C11ADF1E6A}" type="parTrans" cxnId="{261645E9-77EA-48E5-9EDA-31F8F20FFE49}">
      <dgm:prSet/>
      <dgm:spPr/>
      <dgm:t>
        <a:bodyPr/>
        <a:lstStyle/>
        <a:p>
          <a:endParaRPr lang="tr-TR"/>
        </a:p>
      </dgm:t>
    </dgm:pt>
    <dgm:pt modelId="{E3F3D6B3-5D17-4282-941E-B1C32A121568}" type="sibTrans" cxnId="{261645E9-77EA-48E5-9EDA-31F8F20FFE49}">
      <dgm:prSet/>
      <dgm:spPr/>
      <dgm:t>
        <a:bodyPr/>
        <a:lstStyle/>
        <a:p>
          <a:endParaRPr lang="tr-TR"/>
        </a:p>
      </dgm:t>
    </dgm:pt>
    <dgm:pt modelId="{B29ACF22-1FB4-48F1-8A0F-E0273772FE48}" type="pres">
      <dgm:prSet presAssocID="{FA5CBF9C-FC5D-4002-9F63-272FA1610117}" presName="linearFlow" presStyleCnt="0">
        <dgm:presLayoutVars>
          <dgm:dir/>
          <dgm:animLvl val="lvl"/>
          <dgm:resizeHandles val="exact"/>
        </dgm:presLayoutVars>
      </dgm:prSet>
      <dgm:spPr/>
    </dgm:pt>
    <dgm:pt modelId="{1AA8A465-6ADE-4CF9-9501-2ECBABD8233F}" type="pres">
      <dgm:prSet presAssocID="{225F2C23-AD2E-452D-988D-3CDFFE88A8FE}" presName="composite" presStyleCnt="0"/>
      <dgm:spPr/>
    </dgm:pt>
    <dgm:pt modelId="{A257074B-E945-430C-80FA-6CA03AA3EC5F}" type="pres">
      <dgm:prSet presAssocID="{225F2C23-AD2E-452D-988D-3CDFFE88A8FE}" presName="parTx" presStyleLbl="node1" presStyleIdx="0" presStyleCnt="3">
        <dgm:presLayoutVars>
          <dgm:chMax val="0"/>
          <dgm:chPref val="0"/>
          <dgm:bulletEnabled val="1"/>
        </dgm:presLayoutVars>
      </dgm:prSet>
      <dgm:spPr/>
    </dgm:pt>
    <dgm:pt modelId="{6E9D58D4-E79F-427F-990C-BF2B304961A8}" type="pres">
      <dgm:prSet presAssocID="{225F2C23-AD2E-452D-988D-3CDFFE88A8FE}" presName="parSh" presStyleLbl="node1" presStyleIdx="0" presStyleCnt="3"/>
      <dgm:spPr/>
    </dgm:pt>
    <dgm:pt modelId="{AD50DD65-A534-46CA-B8A9-94CED0EB763A}" type="pres">
      <dgm:prSet presAssocID="{225F2C23-AD2E-452D-988D-3CDFFE88A8FE}" presName="desTx" presStyleLbl="fgAcc1" presStyleIdx="0" presStyleCnt="3">
        <dgm:presLayoutVars>
          <dgm:bulletEnabled val="1"/>
        </dgm:presLayoutVars>
      </dgm:prSet>
      <dgm:spPr/>
    </dgm:pt>
    <dgm:pt modelId="{5A57EEF5-4A67-4E25-8EF0-A1A618195A5B}" type="pres">
      <dgm:prSet presAssocID="{B5968AEF-6D80-4AAE-B7C5-2B6A43A4F7ED}" presName="sibTrans" presStyleLbl="sibTrans2D1" presStyleIdx="0" presStyleCnt="2"/>
      <dgm:spPr/>
    </dgm:pt>
    <dgm:pt modelId="{C3E0B8D9-DA46-4CE7-853D-B29F16CB3344}" type="pres">
      <dgm:prSet presAssocID="{B5968AEF-6D80-4AAE-B7C5-2B6A43A4F7ED}" presName="connTx" presStyleLbl="sibTrans2D1" presStyleIdx="0" presStyleCnt="2"/>
      <dgm:spPr/>
    </dgm:pt>
    <dgm:pt modelId="{743733B2-7990-491E-B05D-92D845B4DE82}" type="pres">
      <dgm:prSet presAssocID="{1C9BEFA7-A862-484D-B141-33A1EB59100F}" presName="composite" presStyleCnt="0"/>
      <dgm:spPr/>
    </dgm:pt>
    <dgm:pt modelId="{B537DBD7-364A-4542-B0F0-95D3718FA152}" type="pres">
      <dgm:prSet presAssocID="{1C9BEFA7-A862-484D-B141-33A1EB59100F}" presName="parTx" presStyleLbl="node1" presStyleIdx="0" presStyleCnt="3">
        <dgm:presLayoutVars>
          <dgm:chMax val="0"/>
          <dgm:chPref val="0"/>
          <dgm:bulletEnabled val="1"/>
        </dgm:presLayoutVars>
      </dgm:prSet>
      <dgm:spPr/>
    </dgm:pt>
    <dgm:pt modelId="{088A7372-A9F3-45FF-ACBA-D694A310A003}" type="pres">
      <dgm:prSet presAssocID="{1C9BEFA7-A862-484D-B141-33A1EB59100F}" presName="parSh" presStyleLbl="node1" presStyleIdx="1" presStyleCnt="3" custLinFactNeighborX="2478" custLinFactNeighborY="-1260"/>
      <dgm:spPr/>
    </dgm:pt>
    <dgm:pt modelId="{D6986F3D-7A54-4FAA-BBA4-DBD08A48F264}" type="pres">
      <dgm:prSet presAssocID="{1C9BEFA7-A862-484D-B141-33A1EB59100F}" presName="desTx" presStyleLbl="fgAcc1" presStyleIdx="1" presStyleCnt="3">
        <dgm:presLayoutVars>
          <dgm:bulletEnabled val="1"/>
        </dgm:presLayoutVars>
      </dgm:prSet>
      <dgm:spPr/>
    </dgm:pt>
    <dgm:pt modelId="{317C1D4A-E3F5-4B5B-B29B-F95FBCACBC86}" type="pres">
      <dgm:prSet presAssocID="{6FE2D90B-EE94-4B82-8404-5CC78E87D87F}" presName="sibTrans" presStyleLbl="sibTrans2D1" presStyleIdx="1" presStyleCnt="2"/>
      <dgm:spPr/>
    </dgm:pt>
    <dgm:pt modelId="{49DC9FE5-94E3-4899-AEF1-1E62BC970A5D}" type="pres">
      <dgm:prSet presAssocID="{6FE2D90B-EE94-4B82-8404-5CC78E87D87F}" presName="connTx" presStyleLbl="sibTrans2D1" presStyleIdx="1" presStyleCnt="2"/>
      <dgm:spPr/>
    </dgm:pt>
    <dgm:pt modelId="{33216C56-0BDB-4028-BD7A-5F942B1F20EE}" type="pres">
      <dgm:prSet presAssocID="{D619C565-153D-415E-9918-45E9AE26E1E9}" presName="composite" presStyleCnt="0"/>
      <dgm:spPr/>
    </dgm:pt>
    <dgm:pt modelId="{8C192829-716D-4E6B-9FF6-EADB8C0EAF3F}" type="pres">
      <dgm:prSet presAssocID="{D619C565-153D-415E-9918-45E9AE26E1E9}" presName="parTx" presStyleLbl="node1" presStyleIdx="1" presStyleCnt="3">
        <dgm:presLayoutVars>
          <dgm:chMax val="0"/>
          <dgm:chPref val="0"/>
          <dgm:bulletEnabled val="1"/>
        </dgm:presLayoutVars>
      </dgm:prSet>
      <dgm:spPr/>
    </dgm:pt>
    <dgm:pt modelId="{C89180EB-AB30-48BD-8970-8FAE6CE324CB}" type="pres">
      <dgm:prSet presAssocID="{D619C565-153D-415E-9918-45E9AE26E1E9}" presName="parSh" presStyleLbl="node1" presStyleIdx="2" presStyleCnt="3"/>
      <dgm:spPr/>
    </dgm:pt>
    <dgm:pt modelId="{589F1EAD-4D3A-4AF1-BD7F-84906103E502}" type="pres">
      <dgm:prSet presAssocID="{D619C565-153D-415E-9918-45E9AE26E1E9}" presName="desTx" presStyleLbl="fgAcc1" presStyleIdx="2" presStyleCnt="3">
        <dgm:presLayoutVars>
          <dgm:bulletEnabled val="1"/>
        </dgm:presLayoutVars>
      </dgm:prSet>
      <dgm:spPr/>
    </dgm:pt>
  </dgm:ptLst>
  <dgm:cxnLst>
    <dgm:cxn modelId="{1C1E3A1B-6EB3-4EFF-98AE-ED8581E08074}" srcId="{1C9BEFA7-A862-484D-B141-33A1EB59100F}" destId="{C55A4DE2-FC13-4402-AB7F-309B6D8EC7E0}" srcOrd="4" destOrd="0" parTransId="{BE7B9CE5-0CC2-4D42-839F-DAB12CC84F06}" sibTransId="{A9919E0F-42B4-4D4C-AD16-9158247B0F90}"/>
    <dgm:cxn modelId="{C3790823-1058-4FDC-895B-FBE7A4B045E8}" type="presOf" srcId="{B5968AEF-6D80-4AAE-B7C5-2B6A43A4F7ED}" destId="{5A57EEF5-4A67-4E25-8EF0-A1A618195A5B}" srcOrd="0" destOrd="0" presId="urn:microsoft.com/office/officeart/2005/8/layout/process3"/>
    <dgm:cxn modelId="{A1954127-328F-4484-81EC-4FA9546547C1}" type="presOf" srcId="{6EFB0537-494C-400C-A8CB-22ECA0727A05}" destId="{589F1EAD-4D3A-4AF1-BD7F-84906103E502}" srcOrd="0" destOrd="3" presId="urn:microsoft.com/office/officeart/2005/8/layout/process3"/>
    <dgm:cxn modelId="{C07FCA2A-3A5E-4B99-8B59-48989655C585}" type="presOf" srcId="{1C9BEFA7-A862-484D-B141-33A1EB59100F}" destId="{088A7372-A9F3-45FF-ACBA-D694A310A003}" srcOrd="1" destOrd="0" presId="urn:microsoft.com/office/officeart/2005/8/layout/process3"/>
    <dgm:cxn modelId="{61ED222C-E4C7-4F5F-B472-546F6EA1B54C}" type="presOf" srcId="{3ADAAFE6-4A35-43D7-8AFB-43735CBCF470}" destId="{D6986F3D-7A54-4FAA-BBA4-DBD08A48F264}" srcOrd="0" destOrd="3" presId="urn:microsoft.com/office/officeart/2005/8/layout/process3"/>
    <dgm:cxn modelId="{66A3292D-8CEA-4A9A-BED2-D1891097631B}" srcId="{D619C565-153D-415E-9918-45E9AE26E1E9}" destId="{0AC3AC6F-4AF1-4DAD-B784-5847FAC0F9F3}" srcOrd="0" destOrd="0" parTransId="{566A2DB9-9BD4-4D48-A840-404E57F6934F}" sibTransId="{E3ED25CC-E648-4706-8818-561B486AA14F}"/>
    <dgm:cxn modelId="{2EADAD36-57FE-4656-A1FF-64B680D66FE4}" srcId="{225F2C23-AD2E-452D-988D-3CDFFE88A8FE}" destId="{650FB839-58DC-4CA8-9F09-7FD8D48FA0F3}" srcOrd="1" destOrd="0" parTransId="{B05EE9AB-8D4B-4F38-B22E-2D88AA097F53}" sibTransId="{EC6C9363-5E4E-4714-A04C-12F0D2C5C402}"/>
    <dgm:cxn modelId="{F58A1137-2F21-4ED6-B5D9-49D92B6881F8}" srcId="{D619C565-153D-415E-9918-45E9AE26E1E9}" destId="{6EFB0537-494C-400C-A8CB-22ECA0727A05}" srcOrd="3" destOrd="0" parTransId="{6EC9E59A-C0B7-46BA-B349-F33AF4E2CDCD}" sibTransId="{2EB611E4-084A-4879-A712-4A602E6E3974}"/>
    <dgm:cxn modelId="{6B94A537-4B60-4C60-A970-0C1247B0C183}" type="presOf" srcId="{FA5CBF9C-FC5D-4002-9F63-272FA1610117}" destId="{B29ACF22-1FB4-48F1-8A0F-E0273772FE48}" srcOrd="0" destOrd="0" presId="urn:microsoft.com/office/officeart/2005/8/layout/process3"/>
    <dgm:cxn modelId="{D44B5C60-4856-4450-A294-0C5993719DDD}" type="presOf" srcId="{0429D6BF-6269-48DD-9D9B-A43A9F7F5543}" destId="{AD50DD65-A534-46CA-B8A9-94CED0EB763A}" srcOrd="0" destOrd="4" presId="urn:microsoft.com/office/officeart/2005/8/layout/process3"/>
    <dgm:cxn modelId="{B65F1546-67D5-4ACC-B40D-932227803553}" type="presOf" srcId="{F7F58046-7B43-45B9-8E92-E4D2AE45AA36}" destId="{589F1EAD-4D3A-4AF1-BD7F-84906103E502}" srcOrd="0" destOrd="2" presId="urn:microsoft.com/office/officeart/2005/8/layout/process3"/>
    <dgm:cxn modelId="{C4C88C46-F910-4D70-AF3D-FE7AD1A836E0}" srcId="{225F2C23-AD2E-452D-988D-3CDFFE88A8FE}" destId="{9DD86FBE-2FE6-4A73-B961-8F6235D33B19}" srcOrd="3" destOrd="0" parTransId="{01303BA5-CDDC-42B7-B964-559A0E801827}" sibTransId="{08218938-49F1-47F3-936C-17B1CB7FBFA0}"/>
    <dgm:cxn modelId="{CA0EBD4A-165E-48BD-9FB8-01FAD83274A0}" type="presOf" srcId="{583E02F7-1ECF-40E6-BADE-C71FC288221B}" destId="{AD50DD65-A534-46CA-B8A9-94CED0EB763A}" srcOrd="0" destOrd="2" presId="urn:microsoft.com/office/officeart/2005/8/layout/process3"/>
    <dgm:cxn modelId="{52245F6E-3DAA-4E75-918C-7AC481AE1B9C}" type="presOf" srcId="{D619C565-153D-415E-9918-45E9AE26E1E9}" destId="{C89180EB-AB30-48BD-8970-8FAE6CE324CB}" srcOrd="1" destOrd="0" presId="urn:microsoft.com/office/officeart/2005/8/layout/process3"/>
    <dgm:cxn modelId="{9CD46A75-F6E2-406E-A09A-0382BF778426}" type="presOf" srcId="{225F2C23-AD2E-452D-988D-3CDFFE88A8FE}" destId="{6E9D58D4-E79F-427F-990C-BF2B304961A8}" srcOrd="1" destOrd="0" presId="urn:microsoft.com/office/officeart/2005/8/layout/process3"/>
    <dgm:cxn modelId="{43B73D77-E7D0-4D5D-B531-7D24E3812F3F}" type="presOf" srcId="{6FE2D90B-EE94-4B82-8404-5CC78E87D87F}" destId="{317C1D4A-E3F5-4B5B-B29B-F95FBCACBC86}" srcOrd="0" destOrd="0" presId="urn:microsoft.com/office/officeart/2005/8/layout/process3"/>
    <dgm:cxn modelId="{51B5FD7C-48EC-42A6-AFB3-AE6AD2DADCEF}" type="presOf" srcId="{F3BD8C65-F460-4ADF-8A1B-DBABA6D905BD}" destId="{589F1EAD-4D3A-4AF1-BD7F-84906103E502}" srcOrd="0" destOrd="1" presId="urn:microsoft.com/office/officeart/2005/8/layout/process3"/>
    <dgm:cxn modelId="{5C93F583-D1BF-4F32-B9CB-A7865030C919}" srcId="{FA5CBF9C-FC5D-4002-9F63-272FA1610117}" destId="{225F2C23-AD2E-452D-988D-3CDFFE88A8FE}" srcOrd="0" destOrd="0" parTransId="{6A1E1C79-58CE-4538-8D66-1860C6EC9384}" sibTransId="{B5968AEF-6D80-4AAE-B7C5-2B6A43A4F7ED}"/>
    <dgm:cxn modelId="{3532E285-60EE-4624-B8AD-3CC2FD83274B}" srcId="{D619C565-153D-415E-9918-45E9AE26E1E9}" destId="{F3BD8C65-F460-4ADF-8A1B-DBABA6D905BD}" srcOrd="1" destOrd="0" parTransId="{699A137E-A210-4AD4-B106-AC08BAFDA46D}" sibTransId="{15EEBBA2-6488-44FC-8E44-39F6612DD13F}"/>
    <dgm:cxn modelId="{6385E392-D66D-439F-B082-94C28C569948}" srcId="{225F2C23-AD2E-452D-988D-3CDFFE88A8FE}" destId="{0429D6BF-6269-48DD-9D9B-A43A9F7F5543}" srcOrd="4" destOrd="0" parTransId="{F168713D-1C64-4748-9E8A-C4E981C0CBC0}" sibTransId="{C858643A-ED05-4781-8794-20583628BBC6}"/>
    <dgm:cxn modelId="{8C2F7197-AB9B-4091-812E-6A9A8FE99060}" srcId="{1C9BEFA7-A862-484D-B141-33A1EB59100F}" destId="{3ADAAFE6-4A35-43D7-8AFB-43735CBCF470}" srcOrd="3" destOrd="0" parTransId="{97D84D90-73C6-4F2B-AE8E-7E5D9AC84CDB}" sibTransId="{65ED0DD7-3379-4EF5-9492-F7D583693299}"/>
    <dgm:cxn modelId="{233774A2-970C-4D28-AB5B-ADD96FECEDAF}" type="presOf" srcId="{C55A4DE2-FC13-4402-AB7F-309B6D8EC7E0}" destId="{D6986F3D-7A54-4FAA-BBA4-DBD08A48F264}" srcOrd="0" destOrd="4" presId="urn:microsoft.com/office/officeart/2005/8/layout/process3"/>
    <dgm:cxn modelId="{E316EFAA-4A53-46CB-85A5-57DED113283D}" srcId="{FA5CBF9C-FC5D-4002-9F63-272FA1610117}" destId="{D619C565-153D-415E-9918-45E9AE26E1E9}" srcOrd="2" destOrd="0" parTransId="{91392822-2F73-431B-A123-56D4E3CF7024}" sibTransId="{E960D0BB-A4CF-4A40-B6DF-9D9CB49F8D39}"/>
    <dgm:cxn modelId="{77654DB2-7BA9-467C-961C-326AFA05EFCE}" type="presOf" srcId="{650FB839-58DC-4CA8-9F09-7FD8D48FA0F3}" destId="{AD50DD65-A534-46CA-B8A9-94CED0EB763A}" srcOrd="0" destOrd="1" presId="urn:microsoft.com/office/officeart/2005/8/layout/process3"/>
    <dgm:cxn modelId="{E921B9B3-DE90-4B00-ACC5-1153B57C9864}" type="presOf" srcId="{0AC3AC6F-4AF1-4DAD-B784-5847FAC0F9F3}" destId="{589F1EAD-4D3A-4AF1-BD7F-84906103E502}" srcOrd="0" destOrd="0" presId="urn:microsoft.com/office/officeart/2005/8/layout/process3"/>
    <dgm:cxn modelId="{B72EF3B3-489D-4933-A85E-F076CD88525F}" type="presOf" srcId="{1C9BEFA7-A862-484D-B141-33A1EB59100F}" destId="{B537DBD7-364A-4542-B0F0-95D3718FA152}" srcOrd="0" destOrd="0" presId="urn:microsoft.com/office/officeart/2005/8/layout/process3"/>
    <dgm:cxn modelId="{2220A1BB-7F06-49CE-B5A2-82ACC281DE45}" srcId="{1C9BEFA7-A862-484D-B141-33A1EB59100F}" destId="{C7FA0629-1821-4DC8-A6C2-84642B7C3823}" srcOrd="0" destOrd="0" parTransId="{59A9972E-C3C7-4920-B359-BB7650ED6D68}" sibTransId="{8E644E83-AF22-4BBA-B6E4-514A12CE25CB}"/>
    <dgm:cxn modelId="{63407FCC-BDD6-4652-AE3D-94F470C6AFF3}" type="presOf" srcId="{6FE2D90B-EE94-4B82-8404-5CC78E87D87F}" destId="{49DC9FE5-94E3-4899-AEF1-1E62BC970A5D}" srcOrd="1" destOrd="0" presId="urn:microsoft.com/office/officeart/2005/8/layout/process3"/>
    <dgm:cxn modelId="{363FAECD-1FB9-4026-A0B0-FE45116550AC}" srcId="{FA5CBF9C-FC5D-4002-9F63-272FA1610117}" destId="{1C9BEFA7-A862-484D-B141-33A1EB59100F}" srcOrd="1" destOrd="0" parTransId="{CE840C69-215A-4D80-9737-2E5CE586C539}" sibTransId="{6FE2D90B-EE94-4B82-8404-5CC78E87D87F}"/>
    <dgm:cxn modelId="{FF9BB0D0-FE69-403B-B7E0-83286576ED76}" type="presOf" srcId="{C7FA0629-1821-4DC8-A6C2-84642B7C3823}" destId="{D6986F3D-7A54-4FAA-BBA4-DBD08A48F264}" srcOrd="0" destOrd="0" presId="urn:microsoft.com/office/officeart/2005/8/layout/process3"/>
    <dgm:cxn modelId="{C41013DC-A005-427F-80A5-76A7A212C123}" type="presOf" srcId="{F1490746-EE4A-4E8A-919A-C0234C331843}" destId="{D6986F3D-7A54-4FAA-BBA4-DBD08A48F264}" srcOrd="0" destOrd="2" presId="urn:microsoft.com/office/officeart/2005/8/layout/process3"/>
    <dgm:cxn modelId="{093ECAE1-074F-4555-9C0E-DFCCFB879C3E}" type="presOf" srcId="{D619C565-153D-415E-9918-45E9AE26E1E9}" destId="{8C192829-716D-4E6B-9FF6-EADB8C0EAF3F}" srcOrd="0" destOrd="0" presId="urn:microsoft.com/office/officeart/2005/8/layout/process3"/>
    <dgm:cxn modelId="{F4D417E2-16BF-41EA-981F-743F7E5056A2}" type="presOf" srcId="{225F2C23-AD2E-452D-988D-3CDFFE88A8FE}" destId="{A257074B-E945-430C-80FA-6CA03AA3EC5F}" srcOrd="0" destOrd="0" presId="urn:microsoft.com/office/officeart/2005/8/layout/process3"/>
    <dgm:cxn modelId="{261645E9-77EA-48E5-9EDA-31F8F20FFE49}" srcId="{D619C565-153D-415E-9918-45E9AE26E1E9}" destId="{F7F58046-7B43-45B9-8E92-E4D2AE45AA36}" srcOrd="2" destOrd="0" parTransId="{356E418E-32FC-4D24-9795-91C11ADF1E6A}" sibTransId="{E3F3D6B3-5D17-4282-941E-B1C32A121568}"/>
    <dgm:cxn modelId="{2C5EB7ED-5157-4EEF-9248-D30AC8DC5A03}" type="presOf" srcId="{B5968AEF-6D80-4AAE-B7C5-2B6A43A4F7ED}" destId="{C3E0B8D9-DA46-4CE7-853D-B29F16CB3344}" srcOrd="1" destOrd="0" presId="urn:microsoft.com/office/officeart/2005/8/layout/process3"/>
    <dgm:cxn modelId="{E2826AEE-41C9-499E-B5CB-DCBDEA5672FF}" type="presOf" srcId="{9DD86FBE-2FE6-4A73-B961-8F6235D33B19}" destId="{AD50DD65-A534-46CA-B8A9-94CED0EB763A}" srcOrd="0" destOrd="3" presId="urn:microsoft.com/office/officeart/2005/8/layout/process3"/>
    <dgm:cxn modelId="{5F0D77EE-BCD6-4B8E-8C54-BB72315DFFA9}" srcId="{225F2C23-AD2E-452D-988D-3CDFFE88A8FE}" destId="{583E02F7-1ECF-40E6-BADE-C71FC288221B}" srcOrd="2" destOrd="0" parTransId="{77BF1956-4C49-45F4-AF5C-9B8C47D95D87}" sibTransId="{68B0BD96-6998-46FC-A22B-F8164E1E72BC}"/>
    <dgm:cxn modelId="{4CB37AEF-4B17-460B-B760-ED8BEEE88697}" srcId="{1C9BEFA7-A862-484D-B141-33A1EB59100F}" destId="{F1490746-EE4A-4E8A-919A-C0234C331843}" srcOrd="2" destOrd="0" parTransId="{9A90E111-C046-4C70-A291-2F18A5C16B50}" sibTransId="{42F00344-4C39-4A87-817A-765E5B9EC239}"/>
    <dgm:cxn modelId="{DAF31BF4-7CCC-4441-A147-E5BC3B0A8445}" type="presOf" srcId="{B2110F29-22D1-4986-B6CF-81D992CF017B}" destId="{D6986F3D-7A54-4FAA-BBA4-DBD08A48F264}" srcOrd="0" destOrd="1" presId="urn:microsoft.com/office/officeart/2005/8/layout/process3"/>
    <dgm:cxn modelId="{E4BE2BF6-357B-4873-A7B6-85C1CA62D2B2}" srcId="{1C9BEFA7-A862-484D-B141-33A1EB59100F}" destId="{B2110F29-22D1-4986-B6CF-81D992CF017B}" srcOrd="1" destOrd="0" parTransId="{6643BC71-3BF2-46DE-B791-B0BE9969356F}" sibTransId="{A898FF63-7CCF-4FEA-80F2-10F324779090}"/>
    <dgm:cxn modelId="{B66F54F8-8678-400F-8F01-1FE4C6291ED5}" srcId="{225F2C23-AD2E-452D-988D-3CDFFE88A8FE}" destId="{127673A5-6AC2-4BF2-ABD6-56F11F38815F}" srcOrd="0" destOrd="0" parTransId="{344E808F-3AF2-41F8-8366-1D65F72DBE2B}" sibTransId="{9E0E186D-0069-4ADF-BC24-95C2DBC086F8}"/>
    <dgm:cxn modelId="{FE245AFD-43F3-43A6-BB85-5C6D352E8266}" type="presOf" srcId="{127673A5-6AC2-4BF2-ABD6-56F11F38815F}" destId="{AD50DD65-A534-46CA-B8A9-94CED0EB763A}" srcOrd="0" destOrd="0" presId="urn:microsoft.com/office/officeart/2005/8/layout/process3"/>
    <dgm:cxn modelId="{C821E89D-333C-4055-B129-02692A99DC81}" type="presParOf" srcId="{B29ACF22-1FB4-48F1-8A0F-E0273772FE48}" destId="{1AA8A465-6ADE-4CF9-9501-2ECBABD8233F}" srcOrd="0" destOrd="0" presId="urn:microsoft.com/office/officeart/2005/8/layout/process3"/>
    <dgm:cxn modelId="{E9609186-785E-495D-9908-E0FFD982E474}" type="presParOf" srcId="{1AA8A465-6ADE-4CF9-9501-2ECBABD8233F}" destId="{A257074B-E945-430C-80FA-6CA03AA3EC5F}" srcOrd="0" destOrd="0" presId="urn:microsoft.com/office/officeart/2005/8/layout/process3"/>
    <dgm:cxn modelId="{8C8F0E24-5551-4DE8-87BE-88687107F30E}" type="presParOf" srcId="{1AA8A465-6ADE-4CF9-9501-2ECBABD8233F}" destId="{6E9D58D4-E79F-427F-990C-BF2B304961A8}" srcOrd="1" destOrd="0" presId="urn:microsoft.com/office/officeart/2005/8/layout/process3"/>
    <dgm:cxn modelId="{D355F41C-CC27-4356-9259-509C13A021B8}" type="presParOf" srcId="{1AA8A465-6ADE-4CF9-9501-2ECBABD8233F}" destId="{AD50DD65-A534-46CA-B8A9-94CED0EB763A}" srcOrd="2" destOrd="0" presId="urn:microsoft.com/office/officeart/2005/8/layout/process3"/>
    <dgm:cxn modelId="{35082814-53E7-4E27-81BC-9E2C37E4D83C}" type="presParOf" srcId="{B29ACF22-1FB4-48F1-8A0F-E0273772FE48}" destId="{5A57EEF5-4A67-4E25-8EF0-A1A618195A5B}" srcOrd="1" destOrd="0" presId="urn:microsoft.com/office/officeart/2005/8/layout/process3"/>
    <dgm:cxn modelId="{436B3565-4024-48ED-8D6A-E68A4EF74C0C}" type="presParOf" srcId="{5A57EEF5-4A67-4E25-8EF0-A1A618195A5B}" destId="{C3E0B8D9-DA46-4CE7-853D-B29F16CB3344}" srcOrd="0" destOrd="0" presId="urn:microsoft.com/office/officeart/2005/8/layout/process3"/>
    <dgm:cxn modelId="{C812BB74-C267-4FB0-9264-E1B46F7A156E}" type="presParOf" srcId="{B29ACF22-1FB4-48F1-8A0F-E0273772FE48}" destId="{743733B2-7990-491E-B05D-92D845B4DE82}" srcOrd="2" destOrd="0" presId="urn:microsoft.com/office/officeart/2005/8/layout/process3"/>
    <dgm:cxn modelId="{34FAB79E-C680-439C-B830-81DA59EF7EFB}" type="presParOf" srcId="{743733B2-7990-491E-B05D-92D845B4DE82}" destId="{B537DBD7-364A-4542-B0F0-95D3718FA152}" srcOrd="0" destOrd="0" presId="urn:microsoft.com/office/officeart/2005/8/layout/process3"/>
    <dgm:cxn modelId="{0A4FBDE0-B926-45F1-A1ED-78ADF927A5AD}" type="presParOf" srcId="{743733B2-7990-491E-B05D-92D845B4DE82}" destId="{088A7372-A9F3-45FF-ACBA-D694A310A003}" srcOrd="1" destOrd="0" presId="urn:microsoft.com/office/officeart/2005/8/layout/process3"/>
    <dgm:cxn modelId="{566A75F7-BC3A-40AA-98AC-0389D1E4AC9B}" type="presParOf" srcId="{743733B2-7990-491E-B05D-92D845B4DE82}" destId="{D6986F3D-7A54-4FAA-BBA4-DBD08A48F264}" srcOrd="2" destOrd="0" presId="urn:microsoft.com/office/officeart/2005/8/layout/process3"/>
    <dgm:cxn modelId="{54CE2B2E-B09B-49FE-8C1C-54CD50BB3306}" type="presParOf" srcId="{B29ACF22-1FB4-48F1-8A0F-E0273772FE48}" destId="{317C1D4A-E3F5-4B5B-B29B-F95FBCACBC86}" srcOrd="3" destOrd="0" presId="urn:microsoft.com/office/officeart/2005/8/layout/process3"/>
    <dgm:cxn modelId="{5E3E2D25-CF2F-416A-A254-C8E99DD664B6}" type="presParOf" srcId="{317C1D4A-E3F5-4B5B-B29B-F95FBCACBC86}" destId="{49DC9FE5-94E3-4899-AEF1-1E62BC970A5D}" srcOrd="0" destOrd="0" presId="urn:microsoft.com/office/officeart/2005/8/layout/process3"/>
    <dgm:cxn modelId="{18F67717-D1A3-4402-AEAF-6C318DF40522}" type="presParOf" srcId="{B29ACF22-1FB4-48F1-8A0F-E0273772FE48}" destId="{33216C56-0BDB-4028-BD7A-5F942B1F20EE}" srcOrd="4" destOrd="0" presId="urn:microsoft.com/office/officeart/2005/8/layout/process3"/>
    <dgm:cxn modelId="{E93E59AF-B507-4F22-8730-C51302B9F8CB}" type="presParOf" srcId="{33216C56-0BDB-4028-BD7A-5F942B1F20EE}" destId="{8C192829-716D-4E6B-9FF6-EADB8C0EAF3F}" srcOrd="0" destOrd="0" presId="urn:microsoft.com/office/officeart/2005/8/layout/process3"/>
    <dgm:cxn modelId="{FAE3D4C3-CCBE-48A9-9308-A6EDF7FD10AF}" type="presParOf" srcId="{33216C56-0BDB-4028-BD7A-5F942B1F20EE}" destId="{C89180EB-AB30-48BD-8970-8FAE6CE324CB}" srcOrd="1" destOrd="0" presId="urn:microsoft.com/office/officeart/2005/8/layout/process3"/>
    <dgm:cxn modelId="{F97DBA19-60C6-44DB-9499-6DD813DAC411}" type="presParOf" srcId="{33216C56-0BDB-4028-BD7A-5F942B1F20EE}" destId="{589F1EAD-4D3A-4AF1-BD7F-84906103E502}" srcOrd="2" destOrd="0" presId="urn:microsoft.com/office/officeart/2005/8/layout/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59C8710-034E-4B12-B758-ABE8ECE8F292}" type="doc">
      <dgm:prSet loTypeId="urn:microsoft.com/office/officeart/2005/8/layout/hList6" loCatId="list" qsTypeId="urn:microsoft.com/office/officeart/2005/8/quickstyle/simple1" qsCatId="simple" csTypeId="urn:microsoft.com/office/officeart/2005/8/colors/accent0_3" csCatId="mainScheme" phldr="1"/>
      <dgm:spPr/>
      <dgm:t>
        <a:bodyPr/>
        <a:lstStyle/>
        <a:p>
          <a:endParaRPr lang="tr-TR"/>
        </a:p>
      </dgm:t>
    </dgm:pt>
    <dgm:pt modelId="{9940E7CF-3351-4182-A240-B33EEC38B8F7}">
      <dgm:prSet custT="1"/>
      <dgm:spPr/>
      <dgm:t>
        <a:bodyPr/>
        <a:lstStyle/>
        <a:p>
          <a:pPr rtl="0"/>
          <a:r>
            <a:rPr lang="tr-TR" sz="2400" b="1" dirty="0"/>
            <a:t>El hijyeni ve eldiven kullanımı </a:t>
          </a:r>
        </a:p>
      </dgm:t>
    </dgm:pt>
    <dgm:pt modelId="{6400E89B-1EE5-4B3B-8B9D-14B01506D2B8}" type="parTrans" cxnId="{979C96C0-AF3F-490E-A856-60C36137A02C}">
      <dgm:prSet/>
      <dgm:spPr/>
      <dgm:t>
        <a:bodyPr/>
        <a:lstStyle/>
        <a:p>
          <a:endParaRPr lang="tr-TR"/>
        </a:p>
      </dgm:t>
    </dgm:pt>
    <dgm:pt modelId="{C9C0E437-493F-4A45-BD7F-C59EBA82E7A4}" type="sibTrans" cxnId="{979C96C0-AF3F-490E-A856-60C36137A02C}">
      <dgm:prSet/>
      <dgm:spPr/>
      <dgm:t>
        <a:bodyPr/>
        <a:lstStyle/>
        <a:p>
          <a:endParaRPr lang="tr-TR"/>
        </a:p>
      </dgm:t>
    </dgm:pt>
    <dgm:pt modelId="{AAD2F6B5-3F4C-4C48-A4AE-76DE18805233}">
      <dgm:prSet custT="1"/>
      <dgm:spPr/>
      <dgm:t>
        <a:bodyPr/>
        <a:lstStyle/>
        <a:p>
          <a:pPr rtl="0"/>
          <a:r>
            <a:rPr lang="tr-TR" sz="2400" b="1" dirty="0"/>
            <a:t>Cilt antisepsisi    </a:t>
          </a:r>
        </a:p>
      </dgm:t>
    </dgm:pt>
    <dgm:pt modelId="{FE7EE67F-CC98-4DD0-BDB4-96DDEA7DAA85}" type="parTrans" cxnId="{60CECA29-2D98-45C9-8B4A-2EDC59A12AB2}">
      <dgm:prSet/>
      <dgm:spPr/>
      <dgm:t>
        <a:bodyPr/>
        <a:lstStyle/>
        <a:p>
          <a:endParaRPr lang="tr-TR"/>
        </a:p>
      </dgm:t>
    </dgm:pt>
    <dgm:pt modelId="{6381A4D2-B9E6-416C-A1BB-B101B6F1D9F1}" type="sibTrans" cxnId="{60CECA29-2D98-45C9-8B4A-2EDC59A12AB2}">
      <dgm:prSet/>
      <dgm:spPr/>
      <dgm:t>
        <a:bodyPr/>
        <a:lstStyle/>
        <a:p>
          <a:endParaRPr lang="tr-TR"/>
        </a:p>
      </dgm:t>
    </dgm:pt>
    <dgm:pt modelId="{435285F5-3800-4194-BC05-A242FE4D3269}">
      <dgm:prSet/>
      <dgm:spPr/>
      <dgm:t>
        <a:bodyPr/>
        <a:lstStyle/>
        <a:p>
          <a:r>
            <a:rPr lang="tr-TR" b="1" dirty="0"/>
            <a:t>Kateter bölgesinin sabitlenmesi ve bakımı </a:t>
          </a:r>
        </a:p>
      </dgm:t>
    </dgm:pt>
    <dgm:pt modelId="{2D8BCDDD-F6E8-46FA-A75B-865CD1986D2F}" type="parTrans" cxnId="{DA60BCDE-06EB-4262-94B7-3070B6D780EB}">
      <dgm:prSet/>
      <dgm:spPr/>
      <dgm:t>
        <a:bodyPr/>
        <a:lstStyle/>
        <a:p>
          <a:endParaRPr lang="tr-TR"/>
        </a:p>
      </dgm:t>
    </dgm:pt>
    <dgm:pt modelId="{363CC166-B27B-43FE-A8C3-05DA178D2B7B}" type="sibTrans" cxnId="{DA60BCDE-06EB-4262-94B7-3070B6D780EB}">
      <dgm:prSet/>
      <dgm:spPr/>
      <dgm:t>
        <a:bodyPr/>
        <a:lstStyle/>
        <a:p>
          <a:endParaRPr lang="tr-TR"/>
        </a:p>
      </dgm:t>
    </dgm:pt>
    <dgm:pt modelId="{4879A049-BBF6-4A9B-8F06-7887A441ACE1}">
      <dgm:prSet custT="1"/>
      <dgm:spPr/>
      <dgm:t>
        <a:bodyPr/>
        <a:lstStyle/>
        <a:p>
          <a:pPr rtl="0"/>
          <a:r>
            <a:rPr lang="tr-TR" sz="2200" b="1" dirty="0"/>
            <a:t>Hasta/çalışan</a:t>
          </a:r>
          <a:r>
            <a:rPr lang="tr-TR" sz="2400" b="1" dirty="0"/>
            <a:t> güvenliği ve eğitimi</a:t>
          </a:r>
        </a:p>
      </dgm:t>
    </dgm:pt>
    <dgm:pt modelId="{53F8D03D-80DB-4B3A-89F2-383D2B0733A9}" type="sibTrans" cxnId="{C2EB0A8E-9B3E-4A13-8519-E73E1283BE16}">
      <dgm:prSet/>
      <dgm:spPr/>
      <dgm:t>
        <a:bodyPr/>
        <a:lstStyle/>
        <a:p>
          <a:endParaRPr lang="tr-TR"/>
        </a:p>
      </dgm:t>
    </dgm:pt>
    <dgm:pt modelId="{F1693246-6A33-401A-A136-80340D11D5D4}" type="parTrans" cxnId="{C2EB0A8E-9B3E-4A13-8519-E73E1283BE16}">
      <dgm:prSet/>
      <dgm:spPr/>
      <dgm:t>
        <a:bodyPr/>
        <a:lstStyle/>
        <a:p>
          <a:endParaRPr lang="tr-TR"/>
        </a:p>
      </dgm:t>
    </dgm:pt>
    <dgm:pt modelId="{B1FC18A5-EB4F-477A-A54C-C1841FA0C589}" type="pres">
      <dgm:prSet presAssocID="{059C8710-034E-4B12-B758-ABE8ECE8F292}" presName="Name0" presStyleCnt="0">
        <dgm:presLayoutVars>
          <dgm:dir/>
          <dgm:resizeHandles val="exact"/>
        </dgm:presLayoutVars>
      </dgm:prSet>
      <dgm:spPr/>
    </dgm:pt>
    <dgm:pt modelId="{A5BB4751-6DF2-4796-824D-C1A39DD4B0C5}" type="pres">
      <dgm:prSet presAssocID="{9940E7CF-3351-4182-A240-B33EEC38B8F7}" presName="node" presStyleLbl="node1" presStyleIdx="0" presStyleCnt="4">
        <dgm:presLayoutVars>
          <dgm:bulletEnabled val="1"/>
        </dgm:presLayoutVars>
      </dgm:prSet>
      <dgm:spPr/>
    </dgm:pt>
    <dgm:pt modelId="{6EA336A2-3D39-4DB0-A21A-8DD2CA0687A2}" type="pres">
      <dgm:prSet presAssocID="{C9C0E437-493F-4A45-BD7F-C59EBA82E7A4}" presName="sibTrans" presStyleCnt="0"/>
      <dgm:spPr/>
    </dgm:pt>
    <dgm:pt modelId="{313031ED-3DA9-42EC-AABB-D08425845E50}" type="pres">
      <dgm:prSet presAssocID="{AAD2F6B5-3F4C-4C48-A4AE-76DE18805233}" presName="node" presStyleLbl="node1" presStyleIdx="1" presStyleCnt="4">
        <dgm:presLayoutVars>
          <dgm:bulletEnabled val="1"/>
        </dgm:presLayoutVars>
      </dgm:prSet>
      <dgm:spPr/>
    </dgm:pt>
    <dgm:pt modelId="{B19E9594-7570-440D-A08F-865E8B93C967}" type="pres">
      <dgm:prSet presAssocID="{6381A4D2-B9E6-416C-A1BB-B101B6F1D9F1}" presName="sibTrans" presStyleCnt="0"/>
      <dgm:spPr/>
    </dgm:pt>
    <dgm:pt modelId="{C35815C2-B2C3-4266-990B-D7B0D8854AD3}" type="pres">
      <dgm:prSet presAssocID="{435285F5-3800-4194-BC05-A242FE4D3269}" presName="node" presStyleLbl="node1" presStyleIdx="2" presStyleCnt="4" custLinFactNeighborX="19236" custLinFactNeighborY="-420">
        <dgm:presLayoutVars>
          <dgm:bulletEnabled val="1"/>
        </dgm:presLayoutVars>
      </dgm:prSet>
      <dgm:spPr/>
    </dgm:pt>
    <dgm:pt modelId="{31D7DEFB-9D22-4DD4-915D-E44FA0BFCE82}" type="pres">
      <dgm:prSet presAssocID="{363CC166-B27B-43FE-A8C3-05DA178D2B7B}" presName="sibTrans" presStyleCnt="0"/>
      <dgm:spPr/>
    </dgm:pt>
    <dgm:pt modelId="{379902EA-F9DC-47EC-8AD2-AE30585EC4E2}" type="pres">
      <dgm:prSet presAssocID="{4879A049-BBF6-4A9B-8F06-7887A441ACE1}" presName="node" presStyleLbl="node1" presStyleIdx="3" presStyleCnt="4" custLinFactNeighborX="1360" custLinFactNeighborY="-681">
        <dgm:presLayoutVars>
          <dgm:bulletEnabled val="1"/>
        </dgm:presLayoutVars>
      </dgm:prSet>
      <dgm:spPr/>
    </dgm:pt>
  </dgm:ptLst>
  <dgm:cxnLst>
    <dgm:cxn modelId="{AB658406-6DC2-46BE-8590-00B2798FECE8}" type="presOf" srcId="{435285F5-3800-4194-BC05-A242FE4D3269}" destId="{C35815C2-B2C3-4266-990B-D7B0D8854AD3}" srcOrd="0" destOrd="0" presId="urn:microsoft.com/office/officeart/2005/8/layout/hList6"/>
    <dgm:cxn modelId="{60CECA29-2D98-45C9-8B4A-2EDC59A12AB2}" srcId="{059C8710-034E-4B12-B758-ABE8ECE8F292}" destId="{AAD2F6B5-3F4C-4C48-A4AE-76DE18805233}" srcOrd="1" destOrd="0" parTransId="{FE7EE67F-CC98-4DD0-BDB4-96DDEA7DAA85}" sibTransId="{6381A4D2-B9E6-416C-A1BB-B101B6F1D9F1}"/>
    <dgm:cxn modelId="{07163936-7F72-4997-80D9-467CB1607B69}" type="presOf" srcId="{9940E7CF-3351-4182-A240-B33EEC38B8F7}" destId="{A5BB4751-6DF2-4796-824D-C1A39DD4B0C5}" srcOrd="0" destOrd="0" presId="urn:microsoft.com/office/officeart/2005/8/layout/hList6"/>
    <dgm:cxn modelId="{C2EB0A8E-9B3E-4A13-8519-E73E1283BE16}" srcId="{059C8710-034E-4B12-B758-ABE8ECE8F292}" destId="{4879A049-BBF6-4A9B-8F06-7887A441ACE1}" srcOrd="3" destOrd="0" parTransId="{F1693246-6A33-401A-A136-80340D11D5D4}" sibTransId="{53F8D03D-80DB-4B3A-89F2-383D2B0733A9}"/>
    <dgm:cxn modelId="{ABB0359D-2932-45FE-82F8-5BFA8E9EA8C1}" type="presOf" srcId="{4879A049-BBF6-4A9B-8F06-7887A441ACE1}" destId="{379902EA-F9DC-47EC-8AD2-AE30585EC4E2}" srcOrd="0" destOrd="0" presId="urn:microsoft.com/office/officeart/2005/8/layout/hList6"/>
    <dgm:cxn modelId="{979C96C0-AF3F-490E-A856-60C36137A02C}" srcId="{059C8710-034E-4B12-B758-ABE8ECE8F292}" destId="{9940E7CF-3351-4182-A240-B33EEC38B8F7}" srcOrd="0" destOrd="0" parTransId="{6400E89B-1EE5-4B3B-8B9D-14B01506D2B8}" sibTransId="{C9C0E437-493F-4A45-BD7F-C59EBA82E7A4}"/>
    <dgm:cxn modelId="{06518AC4-2FCC-44C1-A102-A6586E619312}" type="presOf" srcId="{AAD2F6B5-3F4C-4C48-A4AE-76DE18805233}" destId="{313031ED-3DA9-42EC-AABB-D08425845E50}" srcOrd="0" destOrd="0" presId="urn:microsoft.com/office/officeart/2005/8/layout/hList6"/>
    <dgm:cxn modelId="{B79228CA-2B88-483C-A4FA-0DC0D6FD0FC9}" type="presOf" srcId="{059C8710-034E-4B12-B758-ABE8ECE8F292}" destId="{B1FC18A5-EB4F-477A-A54C-C1841FA0C589}" srcOrd="0" destOrd="0" presId="urn:microsoft.com/office/officeart/2005/8/layout/hList6"/>
    <dgm:cxn modelId="{DA60BCDE-06EB-4262-94B7-3070B6D780EB}" srcId="{059C8710-034E-4B12-B758-ABE8ECE8F292}" destId="{435285F5-3800-4194-BC05-A242FE4D3269}" srcOrd="2" destOrd="0" parTransId="{2D8BCDDD-F6E8-46FA-A75B-865CD1986D2F}" sibTransId="{363CC166-B27B-43FE-A8C3-05DA178D2B7B}"/>
    <dgm:cxn modelId="{23A8E890-3A9A-48DE-BCEE-749A361B19DF}" type="presParOf" srcId="{B1FC18A5-EB4F-477A-A54C-C1841FA0C589}" destId="{A5BB4751-6DF2-4796-824D-C1A39DD4B0C5}" srcOrd="0" destOrd="0" presId="urn:microsoft.com/office/officeart/2005/8/layout/hList6"/>
    <dgm:cxn modelId="{BB2CE044-BD94-476B-BBFE-8222727BC886}" type="presParOf" srcId="{B1FC18A5-EB4F-477A-A54C-C1841FA0C589}" destId="{6EA336A2-3D39-4DB0-A21A-8DD2CA0687A2}" srcOrd="1" destOrd="0" presId="urn:microsoft.com/office/officeart/2005/8/layout/hList6"/>
    <dgm:cxn modelId="{F6962C44-0BD6-4EC6-8E4A-04BA8976DEA3}" type="presParOf" srcId="{B1FC18A5-EB4F-477A-A54C-C1841FA0C589}" destId="{313031ED-3DA9-42EC-AABB-D08425845E50}" srcOrd="2" destOrd="0" presId="urn:microsoft.com/office/officeart/2005/8/layout/hList6"/>
    <dgm:cxn modelId="{F1EC45ED-9819-4E8D-99D0-5DCD6A1595DE}" type="presParOf" srcId="{B1FC18A5-EB4F-477A-A54C-C1841FA0C589}" destId="{B19E9594-7570-440D-A08F-865E8B93C967}" srcOrd="3" destOrd="0" presId="urn:microsoft.com/office/officeart/2005/8/layout/hList6"/>
    <dgm:cxn modelId="{9714143C-12FC-4A55-A7F1-1274B6178F82}" type="presParOf" srcId="{B1FC18A5-EB4F-477A-A54C-C1841FA0C589}" destId="{C35815C2-B2C3-4266-990B-D7B0D8854AD3}" srcOrd="4" destOrd="0" presId="urn:microsoft.com/office/officeart/2005/8/layout/hList6"/>
    <dgm:cxn modelId="{6D167B04-7C7F-4492-9D05-CB9F20DDA0BE}" type="presParOf" srcId="{B1FC18A5-EB4F-477A-A54C-C1841FA0C589}" destId="{31D7DEFB-9D22-4DD4-915D-E44FA0BFCE82}" srcOrd="5" destOrd="0" presId="urn:microsoft.com/office/officeart/2005/8/layout/hList6"/>
    <dgm:cxn modelId="{24659288-E7CD-4AC3-BBE4-E82C6792C459}" type="presParOf" srcId="{B1FC18A5-EB4F-477A-A54C-C1841FA0C589}" destId="{379902EA-F9DC-47EC-8AD2-AE30585EC4E2}" srcOrd="6" destOrd="0" presId="urn:microsoft.com/office/officeart/2005/8/layout/hList6"/>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38D8E1-3D9F-441F-B7DE-E355164F5C8E}">
      <dsp:nvSpPr>
        <dsp:cNvPr id="0" name=""/>
        <dsp:cNvSpPr/>
      </dsp:nvSpPr>
      <dsp:spPr>
        <a:xfrm>
          <a:off x="0" y="0"/>
          <a:ext cx="7942293" cy="2276604"/>
        </a:xfrm>
        <a:prstGeom prst="roundRect">
          <a:avLst/>
        </a:prstGeom>
        <a:solidFill>
          <a:srgbClr val="660033"/>
        </a:solidFill>
        <a:ln w="12700" cap="flat" cmpd="sng" algn="ctr">
          <a:solidFill>
            <a:srgbClr val="8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rtl="0">
            <a:lnSpc>
              <a:spcPct val="90000"/>
            </a:lnSpc>
            <a:spcBef>
              <a:spcPct val="0"/>
            </a:spcBef>
            <a:spcAft>
              <a:spcPct val="35000"/>
            </a:spcAft>
            <a:buNone/>
          </a:pPr>
          <a:endParaRPr lang="tr-TR" sz="4000" b="1" kern="1200" dirty="0">
            <a:solidFill>
              <a:schemeClr val="tx1"/>
            </a:solidFill>
          </a:endParaRPr>
        </a:p>
        <a:p>
          <a:pPr marL="0" lvl="0" indent="0" algn="ctr" defTabSz="1778000" rtl="0">
            <a:lnSpc>
              <a:spcPct val="90000"/>
            </a:lnSpc>
            <a:spcBef>
              <a:spcPct val="0"/>
            </a:spcBef>
            <a:spcAft>
              <a:spcPct val="35000"/>
            </a:spcAft>
            <a:buNone/>
          </a:pPr>
          <a:r>
            <a:rPr lang="tr-TR" sz="3600" b="1" kern="1200" dirty="0">
              <a:solidFill>
                <a:schemeClr val="bg1"/>
              </a:solidFill>
            </a:rPr>
            <a:t>DAMAR YOLU TAKİBİ </a:t>
          </a:r>
        </a:p>
        <a:p>
          <a:pPr marL="0" lvl="0" indent="0" algn="ctr" defTabSz="1778000" rtl="0">
            <a:lnSpc>
              <a:spcPct val="90000"/>
            </a:lnSpc>
            <a:spcBef>
              <a:spcPct val="0"/>
            </a:spcBef>
            <a:spcAft>
              <a:spcPct val="35000"/>
            </a:spcAft>
            <a:buNone/>
          </a:pPr>
          <a:r>
            <a:rPr lang="tr-TR" sz="3600" b="1" kern="1200" dirty="0"/>
            <a:t>ve</a:t>
          </a:r>
        </a:p>
      </dsp:txBody>
      <dsp:txXfrm>
        <a:off x="111135" y="111135"/>
        <a:ext cx="7720023" cy="20543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2BB313-4701-4419-B07B-1ABF001616E3}">
      <dsp:nvSpPr>
        <dsp:cNvPr id="0" name=""/>
        <dsp:cNvSpPr/>
      </dsp:nvSpPr>
      <dsp:spPr>
        <a:xfrm>
          <a:off x="82389" y="66915"/>
          <a:ext cx="2435471" cy="1420430"/>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ctr" defTabSz="889000">
            <a:lnSpc>
              <a:spcPct val="90000"/>
            </a:lnSpc>
            <a:spcBef>
              <a:spcPct val="0"/>
            </a:spcBef>
            <a:spcAft>
              <a:spcPct val="35000"/>
            </a:spcAft>
            <a:buNone/>
          </a:pPr>
          <a:r>
            <a:rPr lang="tr-TR" sz="2000" b="1" kern="1200" dirty="0">
              <a:solidFill>
                <a:schemeClr val="tx1"/>
              </a:solidFill>
            </a:rPr>
            <a:t>AVF</a:t>
          </a:r>
        </a:p>
      </dsp:txBody>
      <dsp:txXfrm>
        <a:off x="82389" y="66915"/>
        <a:ext cx="2435471" cy="946953"/>
      </dsp:txXfrm>
    </dsp:sp>
    <dsp:sp modelId="{7E06B41E-253A-4B30-87DE-4D401EA67D37}">
      <dsp:nvSpPr>
        <dsp:cNvPr id="0" name=""/>
        <dsp:cNvSpPr/>
      </dsp:nvSpPr>
      <dsp:spPr>
        <a:xfrm>
          <a:off x="792879" y="1054912"/>
          <a:ext cx="2294412" cy="1408280"/>
        </a:xfrm>
        <a:prstGeom prst="roundRect">
          <a:avLst>
            <a:gd name="adj" fmla="val 10000"/>
          </a:avLst>
        </a:prstGeom>
        <a:solidFill>
          <a:srgbClr val="7030A0"/>
        </a:solidFill>
        <a:ln w="12700" cap="flat" cmpd="sng" algn="ctr">
          <a:solidFill>
            <a:schemeClr val="dk1">
              <a:shade val="50000"/>
            </a:schemeClr>
          </a:solidFill>
          <a:prstDash val="solid"/>
          <a:miter lim="800000"/>
        </a:ln>
        <a:effectLst/>
      </dsp:spPr>
      <dsp:style>
        <a:lnRef idx="2">
          <a:schemeClr val="dk1">
            <a:shade val="50000"/>
          </a:schemeClr>
        </a:lnRef>
        <a:fillRef idx="1">
          <a:schemeClr val="dk1"/>
        </a:fillRef>
        <a:effectRef idx="0">
          <a:schemeClr val="dk1"/>
        </a:effectRef>
        <a:fontRef idx="minor">
          <a:schemeClr val="lt1"/>
        </a:fontRef>
      </dsp:style>
      <dsp:txBody>
        <a:bodyPr spcFirstLastPara="0" vert="horz" wrap="square" lIns="142240" tIns="142240" rIns="142240" bIns="142240" numCol="1" spcCol="1270" anchor="t" anchorCtr="0">
          <a:noAutofit/>
        </a:bodyPr>
        <a:lstStyle/>
        <a:p>
          <a:pPr marL="228600" lvl="1" indent="-228600" algn="ctr" defTabSz="889000">
            <a:lnSpc>
              <a:spcPct val="90000"/>
            </a:lnSpc>
            <a:spcBef>
              <a:spcPct val="0"/>
            </a:spcBef>
            <a:spcAft>
              <a:spcPct val="15000"/>
            </a:spcAft>
            <a:buChar char="•"/>
          </a:pPr>
          <a:r>
            <a:rPr lang="tr-TR" sz="2000" b="1" kern="1200" dirty="0">
              <a:solidFill>
                <a:schemeClr val="bg1"/>
              </a:solidFill>
            </a:rPr>
            <a:t>Olgunlaşma süreci</a:t>
          </a:r>
        </a:p>
      </dsp:txBody>
      <dsp:txXfrm>
        <a:off x="834126" y="1096159"/>
        <a:ext cx="2211918" cy="1325786"/>
      </dsp:txXfrm>
    </dsp:sp>
    <dsp:sp modelId="{029046AF-75CB-465A-B36E-20D267A1EFA9}">
      <dsp:nvSpPr>
        <dsp:cNvPr id="0" name=""/>
        <dsp:cNvSpPr/>
      </dsp:nvSpPr>
      <dsp:spPr>
        <a:xfrm rot="28468">
          <a:off x="3075584" y="123941"/>
          <a:ext cx="1182459" cy="872099"/>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tr-TR" sz="2200" kern="1200" dirty="0"/>
        </a:p>
      </dsp:txBody>
      <dsp:txXfrm>
        <a:off x="3075588" y="297278"/>
        <a:ext cx="920829" cy="523259"/>
      </dsp:txXfrm>
    </dsp:sp>
    <dsp:sp modelId="{83C35923-E2FA-4F1E-BEBC-65721B0A48E3}">
      <dsp:nvSpPr>
        <dsp:cNvPr id="0" name=""/>
        <dsp:cNvSpPr/>
      </dsp:nvSpPr>
      <dsp:spPr>
        <a:xfrm>
          <a:off x="4748838" y="84046"/>
          <a:ext cx="2340544" cy="1483789"/>
        </a:xfrm>
        <a:prstGeom prst="roundRect">
          <a:avLst>
            <a:gd name="adj" fmla="val 10000"/>
          </a:avLst>
        </a:prstGeom>
        <a:solidFill>
          <a:srgbClr val="FFFF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91440" numCol="1" spcCol="1270" anchor="t"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AVG</a:t>
          </a:r>
        </a:p>
      </dsp:txBody>
      <dsp:txXfrm>
        <a:off x="4748838" y="84046"/>
        <a:ext cx="2340544" cy="989192"/>
      </dsp:txXfrm>
    </dsp:sp>
    <dsp:sp modelId="{630A826B-A2BC-4D64-B899-086C557615F4}">
      <dsp:nvSpPr>
        <dsp:cNvPr id="0" name=""/>
        <dsp:cNvSpPr/>
      </dsp:nvSpPr>
      <dsp:spPr>
        <a:xfrm>
          <a:off x="5274223" y="1111218"/>
          <a:ext cx="2214793" cy="1326787"/>
        </a:xfrm>
        <a:prstGeom prst="roundRect">
          <a:avLst>
            <a:gd name="adj" fmla="val 10000"/>
          </a:avLst>
        </a:prstGeom>
        <a:solidFill>
          <a:srgbClr val="7030A0">
            <a:alpha val="90000"/>
          </a:srgbClr>
        </a:solidFill>
        <a:ln w="381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tr-TR" sz="2000" b="1" kern="1200" dirty="0" err="1">
              <a:solidFill>
                <a:schemeClr val="bg1"/>
              </a:solidFill>
            </a:rPr>
            <a:t>Tromboz</a:t>
          </a:r>
          <a:r>
            <a:rPr lang="tr-TR" sz="2000" b="1" kern="1200" dirty="0">
              <a:solidFill>
                <a:schemeClr val="bg1"/>
              </a:solidFill>
            </a:rPr>
            <a:t> oranı </a:t>
          </a:r>
          <a:r>
            <a:rPr lang="tr-TR" sz="2000" b="1" kern="1200" dirty="0">
              <a:solidFill>
                <a:schemeClr val="bg1"/>
              </a:solidFill>
              <a:latin typeface="Arial" panose="020B0604020202020204" pitchFamily="34" charset="0"/>
              <a:cs typeface="Arial" panose="020B0604020202020204" pitchFamily="34" charset="0"/>
            </a:rPr>
            <a:t>↑</a:t>
          </a:r>
          <a:endParaRPr lang="tr-TR" sz="2000" b="1" kern="1200" dirty="0">
            <a:solidFill>
              <a:schemeClr val="bg1"/>
            </a:solidFill>
          </a:endParaRPr>
        </a:p>
      </dsp:txBody>
      <dsp:txXfrm>
        <a:off x="5313083" y="1150078"/>
        <a:ext cx="2137073" cy="1249067"/>
      </dsp:txXfrm>
    </dsp:sp>
    <dsp:sp modelId="{A912DEE7-4C96-4164-839A-1AF87339AEEC}">
      <dsp:nvSpPr>
        <dsp:cNvPr id="0" name=""/>
        <dsp:cNvSpPr/>
      </dsp:nvSpPr>
      <dsp:spPr>
        <a:xfrm rot="21562940">
          <a:off x="7629851" y="129579"/>
          <a:ext cx="978679" cy="872099"/>
        </a:xfrm>
        <a:prstGeom prst="rightArrow">
          <a:avLst>
            <a:gd name="adj1" fmla="val 60000"/>
            <a:gd name="adj2" fmla="val 50000"/>
          </a:avLst>
        </a:prstGeom>
        <a:solidFill>
          <a:schemeClr val="bg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tr-TR" sz="2200" kern="1200"/>
        </a:p>
      </dsp:txBody>
      <dsp:txXfrm>
        <a:off x="7629859" y="305409"/>
        <a:ext cx="717049" cy="523259"/>
      </dsp:txXfrm>
    </dsp:sp>
    <dsp:sp modelId="{7C7DA05B-988F-492F-8312-A5DD3D1E4CF7}">
      <dsp:nvSpPr>
        <dsp:cNvPr id="0" name=""/>
        <dsp:cNvSpPr/>
      </dsp:nvSpPr>
      <dsp:spPr>
        <a:xfrm>
          <a:off x="8935841" y="0"/>
          <a:ext cx="2179065" cy="1603123"/>
        </a:xfrm>
        <a:prstGeom prst="roundRect">
          <a:avLst>
            <a:gd name="adj" fmla="val 10000"/>
          </a:avLst>
        </a:prstGeom>
        <a:solidFill>
          <a:srgbClr val="FFFF00"/>
        </a:solidFill>
        <a:ln w="12700" cap="flat" cmpd="sng" algn="ctr">
          <a:solidFill>
            <a:srgbClr val="FFFF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91440" numCol="1" spcCol="1270" anchor="t" anchorCtr="0">
          <a:noAutofit/>
        </a:bodyPr>
        <a:lstStyle/>
        <a:p>
          <a:pPr marL="0" lvl="0" indent="0" algn="ctr" defTabSz="1066800">
            <a:lnSpc>
              <a:spcPct val="90000"/>
            </a:lnSpc>
            <a:spcBef>
              <a:spcPct val="0"/>
            </a:spcBef>
            <a:spcAft>
              <a:spcPct val="35000"/>
            </a:spcAft>
            <a:buNone/>
          </a:pPr>
          <a:r>
            <a:rPr lang="tr-TR" sz="2400" b="1" kern="1200" dirty="0">
              <a:solidFill>
                <a:schemeClr val="tx1"/>
              </a:solidFill>
            </a:rPr>
            <a:t>SVK</a:t>
          </a:r>
        </a:p>
      </dsp:txBody>
      <dsp:txXfrm>
        <a:off x="8935841" y="0"/>
        <a:ext cx="2179065" cy="1068748"/>
      </dsp:txXfrm>
    </dsp:sp>
    <dsp:sp modelId="{15777EE6-BF04-4765-91C6-33AA5BB13EFB}">
      <dsp:nvSpPr>
        <dsp:cNvPr id="0" name=""/>
        <dsp:cNvSpPr/>
      </dsp:nvSpPr>
      <dsp:spPr>
        <a:xfrm>
          <a:off x="8963300" y="1065481"/>
          <a:ext cx="2727675" cy="1367020"/>
        </a:xfrm>
        <a:prstGeom prst="roundRect">
          <a:avLst>
            <a:gd name="adj" fmla="val 10000"/>
          </a:avLst>
        </a:prstGeom>
        <a:solidFill>
          <a:srgbClr val="7030A0">
            <a:alpha val="90000"/>
          </a:srgbClr>
        </a:solidFill>
        <a:ln w="28575" cap="flat" cmpd="sng" algn="ctr">
          <a:solidFill>
            <a:srgbClr val="7030A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tr-TR" sz="1800" b="1" kern="1200" dirty="0">
              <a:solidFill>
                <a:schemeClr val="bg1"/>
              </a:solidFill>
            </a:rPr>
            <a:t>Enfeksiyon oranı</a:t>
          </a:r>
          <a:r>
            <a:rPr lang="tr-TR" sz="1800" b="1" kern="1200" dirty="0">
              <a:solidFill>
                <a:schemeClr val="bg1"/>
              </a:solidFill>
              <a:latin typeface="Arial" panose="020B0604020202020204" pitchFamily="34" charset="0"/>
              <a:cs typeface="Arial" panose="020B0604020202020204" pitchFamily="34" charset="0"/>
            </a:rPr>
            <a:t>↑</a:t>
          </a:r>
          <a:endParaRPr lang="tr-TR" sz="1800" b="1" kern="1200" dirty="0">
            <a:solidFill>
              <a:schemeClr val="bg1"/>
            </a:solidFill>
          </a:endParaRPr>
        </a:p>
        <a:p>
          <a:pPr marL="171450" lvl="1" indent="-171450" algn="l" defTabSz="800100">
            <a:lnSpc>
              <a:spcPct val="90000"/>
            </a:lnSpc>
            <a:spcBef>
              <a:spcPct val="0"/>
            </a:spcBef>
            <a:spcAft>
              <a:spcPct val="15000"/>
            </a:spcAft>
            <a:buChar char="•"/>
          </a:pPr>
          <a:r>
            <a:rPr lang="tr-TR" sz="1800" b="1" kern="1200" dirty="0">
              <a:solidFill>
                <a:schemeClr val="bg1"/>
              </a:solidFill>
            </a:rPr>
            <a:t>Santral </a:t>
          </a:r>
          <a:r>
            <a:rPr lang="tr-TR" sz="1800" b="1" kern="1200" dirty="0" err="1">
              <a:solidFill>
                <a:schemeClr val="bg1"/>
              </a:solidFill>
            </a:rPr>
            <a:t>stenoz</a:t>
          </a:r>
          <a:r>
            <a:rPr lang="tr-TR" sz="1800" b="1" kern="1200" dirty="0">
              <a:solidFill>
                <a:schemeClr val="bg1"/>
              </a:solidFill>
            </a:rPr>
            <a:t> riski</a:t>
          </a:r>
        </a:p>
      </dsp:txBody>
      <dsp:txXfrm>
        <a:off x="9003339" y="1105520"/>
        <a:ext cx="2647597" cy="12869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BB4751-6DF2-4796-824D-C1A39DD4B0C5}">
      <dsp:nvSpPr>
        <dsp:cNvPr id="0" name=""/>
        <dsp:cNvSpPr/>
      </dsp:nvSpPr>
      <dsp:spPr>
        <a:xfrm rot="16200000">
          <a:off x="-166150" y="168517"/>
          <a:ext cx="2660331" cy="2323295"/>
        </a:xfrm>
        <a:prstGeom prst="flowChartManualOperati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rtl="0">
            <a:lnSpc>
              <a:spcPct val="90000"/>
            </a:lnSpc>
            <a:spcBef>
              <a:spcPct val="0"/>
            </a:spcBef>
            <a:spcAft>
              <a:spcPct val="35000"/>
            </a:spcAft>
            <a:buNone/>
          </a:pPr>
          <a:r>
            <a:rPr lang="tr-TR" sz="2400" b="1" kern="1200" dirty="0"/>
            <a:t>AVF </a:t>
          </a:r>
          <a:r>
            <a:rPr lang="tr-TR" sz="2200" b="1" kern="1200" dirty="0"/>
            <a:t>Oluşturulması</a:t>
          </a:r>
          <a:r>
            <a:rPr lang="tr-TR" sz="2400" b="1" kern="1200" dirty="0"/>
            <a:t> Öncesi Takip</a:t>
          </a:r>
          <a:endParaRPr lang="tr-TR" sz="2400" kern="1200" dirty="0"/>
        </a:p>
      </dsp:txBody>
      <dsp:txXfrm rot="5400000">
        <a:off x="2368" y="532065"/>
        <a:ext cx="2323295" cy="1596199"/>
      </dsp:txXfrm>
    </dsp:sp>
    <dsp:sp modelId="{313031ED-3DA9-42EC-AABB-D08425845E50}">
      <dsp:nvSpPr>
        <dsp:cNvPr id="0" name=""/>
        <dsp:cNvSpPr/>
      </dsp:nvSpPr>
      <dsp:spPr>
        <a:xfrm rot="16200000">
          <a:off x="2331391" y="168517"/>
          <a:ext cx="2660331" cy="2323295"/>
        </a:xfrm>
        <a:prstGeom prst="flowChartManualOperati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rtl="0">
            <a:lnSpc>
              <a:spcPct val="90000"/>
            </a:lnSpc>
            <a:spcBef>
              <a:spcPct val="0"/>
            </a:spcBef>
            <a:spcAft>
              <a:spcPct val="35000"/>
            </a:spcAft>
            <a:buNone/>
          </a:pPr>
          <a:r>
            <a:rPr lang="tr-TR" sz="2400" b="1" kern="1200" dirty="0"/>
            <a:t>AVF </a:t>
          </a:r>
        </a:p>
        <a:p>
          <a:pPr marL="0" lvl="0" indent="0" algn="ctr" defTabSz="1066800" rtl="0">
            <a:lnSpc>
              <a:spcPct val="90000"/>
            </a:lnSpc>
            <a:spcBef>
              <a:spcPct val="0"/>
            </a:spcBef>
            <a:spcAft>
              <a:spcPct val="35000"/>
            </a:spcAft>
            <a:buNone/>
          </a:pPr>
          <a:r>
            <a:rPr lang="tr-TR" sz="2400" b="1" kern="1200" dirty="0"/>
            <a:t>Sonrası Takip</a:t>
          </a:r>
          <a:endParaRPr lang="tr-TR" sz="2400" kern="1200" dirty="0"/>
        </a:p>
      </dsp:txBody>
      <dsp:txXfrm rot="5400000">
        <a:off x="2499909" y="532065"/>
        <a:ext cx="2323295" cy="1596199"/>
      </dsp:txXfrm>
    </dsp:sp>
    <dsp:sp modelId="{EC92C344-00BB-4945-88C0-588C262C7B88}">
      <dsp:nvSpPr>
        <dsp:cNvPr id="0" name=""/>
        <dsp:cNvSpPr/>
      </dsp:nvSpPr>
      <dsp:spPr>
        <a:xfrm rot="16200000">
          <a:off x="4828934" y="168517"/>
          <a:ext cx="2660331" cy="2323295"/>
        </a:xfrm>
        <a:prstGeom prst="flowChartManualOperati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rtl="0">
            <a:lnSpc>
              <a:spcPct val="90000"/>
            </a:lnSpc>
            <a:spcBef>
              <a:spcPct val="0"/>
            </a:spcBef>
            <a:spcAft>
              <a:spcPct val="35000"/>
            </a:spcAft>
            <a:buNone/>
          </a:pPr>
          <a:r>
            <a:rPr lang="tr-TR" sz="2400" b="1" kern="1200" dirty="0"/>
            <a:t>Hasta Eğitimi</a:t>
          </a:r>
          <a:endParaRPr lang="tr-TR" sz="2400" kern="1200" dirty="0"/>
        </a:p>
      </dsp:txBody>
      <dsp:txXfrm rot="5400000">
        <a:off x="4997452" y="532065"/>
        <a:ext cx="2323295" cy="1596199"/>
      </dsp:txXfrm>
    </dsp:sp>
    <dsp:sp modelId="{379902EA-F9DC-47EC-8AD2-AE30585EC4E2}">
      <dsp:nvSpPr>
        <dsp:cNvPr id="0" name=""/>
        <dsp:cNvSpPr/>
      </dsp:nvSpPr>
      <dsp:spPr>
        <a:xfrm rot="16200000">
          <a:off x="7328843" y="168517"/>
          <a:ext cx="2660331" cy="2323295"/>
        </a:xfrm>
        <a:prstGeom prst="flowChartManualOperati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rtl="0">
            <a:lnSpc>
              <a:spcPct val="90000"/>
            </a:lnSpc>
            <a:spcBef>
              <a:spcPct val="0"/>
            </a:spcBef>
            <a:spcAft>
              <a:spcPct val="35000"/>
            </a:spcAft>
            <a:buNone/>
          </a:pPr>
          <a:r>
            <a:rPr lang="tr-TR" sz="2400" b="1" kern="1200" dirty="0"/>
            <a:t>Genel Prensipler</a:t>
          </a:r>
        </a:p>
      </dsp:txBody>
      <dsp:txXfrm rot="5400000">
        <a:off x="7497361" y="532065"/>
        <a:ext cx="2323295" cy="159619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9D58D4-E79F-427F-990C-BF2B304961A8}">
      <dsp:nvSpPr>
        <dsp:cNvPr id="0" name=""/>
        <dsp:cNvSpPr/>
      </dsp:nvSpPr>
      <dsp:spPr>
        <a:xfrm>
          <a:off x="5659" y="951621"/>
          <a:ext cx="2573321" cy="2808000"/>
        </a:xfrm>
        <a:prstGeom prst="roundRect">
          <a:avLst>
            <a:gd name="adj" fmla="val 10000"/>
          </a:avLst>
        </a:prstGeom>
        <a:solidFill>
          <a:srgbClr val="660033"/>
        </a:solidFill>
        <a:ln w="12700" cap="flat" cmpd="sng" algn="ctr">
          <a:solidFill>
            <a:srgbClr val="8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tr-TR" sz="2000" b="1" kern="1200" dirty="0"/>
            <a:t>İp Merdiven Yöntemi</a:t>
          </a:r>
          <a:r>
            <a:rPr lang="tr-TR" sz="1000" b="1" kern="1200" dirty="0">
              <a:solidFill>
                <a:schemeClr val="bg1"/>
              </a:solidFill>
            </a:rPr>
            <a:t>(ROPE LADDER) </a:t>
          </a:r>
        </a:p>
      </dsp:txBody>
      <dsp:txXfrm>
        <a:off x="5659" y="951621"/>
        <a:ext cx="2573321" cy="1029328"/>
      </dsp:txXfrm>
    </dsp:sp>
    <dsp:sp modelId="{AD50DD65-A534-46CA-B8A9-94CED0EB763A}">
      <dsp:nvSpPr>
        <dsp:cNvPr id="0" name=""/>
        <dsp:cNvSpPr/>
      </dsp:nvSpPr>
      <dsp:spPr>
        <a:xfrm>
          <a:off x="532725" y="1980949"/>
          <a:ext cx="2573321" cy="3744000"/>
        </a:xfrm>
        <a:prstGeom prst="roundRect">
          <a:avLst>
            <a:gd name="adj" fmla="val 10000"/>
          </a:avLst>
        </a:prstGeom>
        <a:solidFill>
          <a:schemeClr val="lt1">
            <a:alpha val="90000"/>
            <a:hueOff val="0"/>
            <a:satOff val="0"/>
            <a:lumOff val="0"/>
            <a:alphaOff val="0"/>
          </a:schemeClr>
        </a:solidFill>
        <a:ln w="12700" cap="flat" cmpd="sng" algn="ctr">
          <a:solidFill>
            <a:srgbClr val="99003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tr-TR" sz="1800" b="1" kern="1200" dirty="0"/>
            <a:t>Avf’ün giriş alanı uzun ise</a:t>
          </a:r>
        </a:p>
        <a:p>
          <a:pPr marL="171450" lvl="1" indent="-171450" algn="l" defTabSz="800100">
            <a:lnSpc>
              <a:spcPct val="90000"/>
            </a:lnSpc>
            <a:spcBef>
              <a:spcPct val="0"/>
            </a:spcBef>
            <a:spcAft>
              <a:spcPct val="15000"/>
            </a:spcAft>
            <a:buChar char="•"/>
          </a:pPr>
          <a:r>
            <a:rPr lang="tr-TR" sz="1800" b="1" kern="1200" dirty="0"/>
            <a:t>Bir alana sabitlenmeden</a:t>
          </a:r>
        </a:p>
        <a:p>
          <a:pPr marL="171450" lvl="1" indent="-171450" algn="l" defTabSz="800100">
            <a:lnSpc>
              <a:spcPct val="90000"/>
            </a:lnSpc>
            <a:spcBef>
              <a:spcPct val="0"/>
            </a:spcBef>
            <a:spcAft>
              <a:spcPct val="15000"/>
            </a:spcAft>
            <a:buChar char="•"/>
          </a:pPr>
          <a:r>
            <a:rPr lang="tr-TR" sz="1800" b="1" kern="1200" dirty="0">
              <a:solidFill>
                <a:srgbClr val="FF0000"/>
              </a:solidFill>
            </a:rPr>
            <a:t>En ideal teknik</a:t>
          </a:r>
        </a:p>
        <a:p>
          <a:pPr marL="171450" lvl="1" indent="-171450" algn="l" defTabSz="800100">
            <a:lnSpc>
              <a:spcPct val="90000"/>
            </a:lnSpc>
            <a:spcBef>
              <a:spcPct val="0"/>
            </a:spcBef>
            <a:spcAft>
              <a:spcPct val="15000"/>
            </a:spcAft>
            <a:buChar char="•"/>
          </a:pPr>
          <a:r>
            <a:rPr lang="tr-TR" sz="1800" b="1" kern="1200" dirty="0"/>
            <a:t>İğne giriş aralıkları 1-1,5 cm olmalı</a:t>
          </a:r>
        </a:p>
        <a:p>
          <a:pPr marL="171450" lvl="1" indent="-171450" algn="l" defTabSz="844550">
            <a:lnSpc>
              <a:spcPct val="90000"/>
            </a:lnSpc>
            <a:spcBef>
              <a:spcPct val="0"/>
            </a:spcBef>
            <a:spcAft>
              <a:spcPct val="15000"/>
            </a:spcAft>
            <a:buChar char="•"/>
          </a:pPr>
          <a:endParaRPr lang="tr-TR" sz="1900" kern="1200" dirty="0"/>
        </a:p>
      </dsp:txBody>
      <dsp:txXfrm>
        <a:off x="608095" y="2056319"/>
        <a:ext cx="2422581" cy="3593260"/>
      </dsp:txXfrm>
    </dsp:sp>
    <dsp:sp modelId="{5A57EEF5-4A67-4E25-8EF0-A1A618195A5B}">
      <dsp:nvSpPr>
        <dsp:cNvPr id="0" name=""/>
        <dsp:cNvSpPr/>
      </dsp:nvSpPr>
      <dsp:spPr>
        <a:xfrm rot="21571024">
          <a:off x="2985013" y="1128048"/>
          <a:ext cx="860852" cy="640682"/>
        </a:xfrm>
        <a:prstGeom prst="rightArrow">
          <a:avLst>
            <a:gd name="adj1" fmla="val 60000"/>
            <a:gd name="adj2" fmla="val 50000"/>
          </a:avLst>
        </a:prstGeom>
        <a:solidFill>
          <a:srgbClr val="66003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tr-TR" sz="2700" kern="1200"/>
        </a:p>
      </dsp:txBody>
      <dsp:txXfrm>
        <a:off x="2985016" y="1256994"/>
        <a:ext cx="668647" cy="384410"/>
      </dsp:txXfrm>
    </dsp:sp>
    <dsp:sp modelId="{088A7372-A9F3-45FF-ACBA-D694A310A003}">
      <dsp:nvSpPr>
        <dsp:cNvPr id="0" name=""/>
        <dsp:cNvSpPr/>
      </dsp:nvSpPr>
      <dsp:spPr>
        <a:xfrm>
          <a:off x="4203173" y="916240"/>
          <a:ext cx="2573321" cy="2808000"/>
        </a:xfrm>
        <a:prstGeom prst="roundRect">
          <a:avLst>
            <a:gd name="adj" fmla="val 10000"/>
          </a:avLst>
        </a:prstGeom>
        <a:solidFill>
          <a:srgbClr val="660033"/>
        </a:solidFill>
        <a:ln w="12700" cap="flat" cmpd="sng" algn="ctr">
          <a:solidFill>
            <a:srgbClr val="80000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tr-TR" sz="2000" b="1" kern="1200" dirty="0"/>
            <a:t>Düğme Deliği  Yöntemi</a:t>
          </a:r>
          <a:r>
            <a:rPr lang="tr-TR" sz="1050" b="1" kern="1200" dirty="0"/>
            <a:t>(</a:t>
          </a:r>
          <a:r>
            <a:rPr lang="tr-TR" sz="1000" b="1" kern="1200" dirty="0"/>
            <a:t>BUTTON-HOLE)</a:t>
          </a:r>
        </a:p>
      </dsp:txBody>
      <dsp:txXfrm>
        <a:off x="4203173" y="916240"/>
        <a:ext cx="2573321" cy="1029328"/>
      </dsp:txXfrm>
    </dsp:sp>
    <dsp:sp modelId="{D6986F3D-7A54-4FAA-BBA4-DBD08A48F264}">
      <dsp:nvSpPr>
        <dsp:cNvPr id="0" name=""/>
        <dsp:cNvSpPr/>
      </dsp:nvSpPr>
      <dsp:spPr>
        <a:xfrm>
          <a:off x="4666472" y="1980949"/>
          <a:ext cx="2573321" cy="3744000"/>
        </a:xfrm>
        <a:prstGeom prst="roundRect">
          <a:avLst>
            <a:gd name="adj" fmla="val 10000"/>
          </a:avLst>
        </a:prstGeom>
        <a:solidFill>
          <a:schemeClr val="lt1">
            <a:alpha val="90000"/>
            <a:hueOff val="0"/>
            <a:satOff val="0"/>
            <a:lumOff val="0"/>
            <a:alphaOff val="0"/>
          </a:schemeClr>
        </a:solidFill>
        <a:ln w="12700" cap="flat" cmpd="sng" algn="ctr">
          <a:solidFill>
            <a:srgbClr val="990033"/>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28016" bIns="128016" numCol="1" spcCol="1270" anchor="t" anchorCtr="0">
          <a:noAutofit/>
        </a:bodyPr>
        <a:lstStyle/>
        <a:p>
          <a:pPr marL="171450" lvl="1" indent="-171450" algn="l" defTabSz="800100">
            <a:lnSpc>
              <a:spcPct val="90000"/>
            </a:lnSpc>
            <a:spcBef>
              <a:spcPct val="0"/>
            </a:spcBef>
            <a:spcAft>
              <a:spcPct val="15000"/>
            </a:spcAft>
            <a:buChar char="•"/>
          </a:pPr>
          <a:r>
            <a:rPr lang="tr-TR" sz="1800" b="1" kern="1200" dirty="0"/>
            <a:t>Avf’ün giriş alanı kısa ise</a:t>
          </a:r>
        </a:p>
        <a:p>
          <a:pPr marL="171450" lvl="1" indent="-171450" algn="l" defTabSz="800100">
            <a:lnSpc>
              <a:spcPct val="90000"/>
            </a:lnSpc>
            <a:spcBef>
              <a:spcPct val="0"/>
            </a:spcBef>
            <a:spcAft>
              <a:spcPct val="15000"/>
            </a:spcAft>
            <a:buChar char="•"/>
          </a:pPr>
          <a:r>
            <a:rPr lang="tr-TR" sz="1800" b="1" kern="1200" dirty="0"/>
            <a:t>Hep aynı yerin kullanılmasıdır</a:t>
          </a:r>
        </a:p>
        <a:p>
          <a:pPr marL="171450" lvl="1" indent="-171450" algn="l" defTabSz="800100">
            <a:lnSpc>
              <a:spcPct val="90000"/>
            </a:lnSpc>
            <a:spcBef>
              <a:spcPct val="0"/>
            </a:spcBef>
            <a:spcAft>
              <a:spcPct val="15000"/>
            </a:spcAft>
            <a:buChar char="•"/>
          </a:pPr>
          <a:r>
            <a:rPr lang="tr-TR" sz="1800" b="1" kern="1200" dirty="0"/>
            <a:t>Damar yolu sorunu olanlarda</a:t>
          </a:r>
        </a:p>
        <a:p>
          <a:pPr marL="171450" lvl="1" indent="-171450" algn="l" defTabSz="800100">
            <a:lnSpc>
              <a:spcPct val="90000"/>
            </a:lnSpc>
            <a:spcBef>
              <a:spcPct val="0"/>
            </a:spcBef>
            <a:spcAft>
              <a:spcPct val="15000"/>
            </a:spcAft>
            <a:buChar char="•"/>
          </a:pPr>
          <a:r>
            <a:rPr lang="tr-TR" sz="1800" b="1" kern="1200" dirty="0"/>
            <a:t>Ev HD hastalarında </a:t>
          </a:r>
        </a:p>
        <a:p>
          <a:pPr marL="171450" lvl="1" indent="-171450" algn="l" defTabSz="800100">
            <a:lnSpc>
              <a:spcPct val="90000"/>
            </a:lnSpc>
            <a:spcBef>
              <a:spcPct val="0"/>
            </a:spcBef>
            <a:spcAft>
              <a:spcPct val="15000"/>
            </a:spcAft>
            <a:buChar char="•"/>
          </a:pPr>
          <a:r>
            <a:rPr lang="tr-TR" sz="1800" b="1" kern="1200" dirty="0"/>
            <a:t>Artmış lokal ve sistemik enfeksiyon riski</a:t>
          </a:r>
        </a:p>
      </dsp:txBody>
      <dsp:txXfrm>
        <a:off x="4741842" y="2056319"/>
        <a:ext cx="2422581" cy="3593260"/>
      </dsp:txXfrm>
    </dsp:sp>
    <dsp:sp modelId="{317C1D4A-E3F5-4B5B-B29B-F95FBCACBC86}">
      <dsp:nvSpPr>
        <dsp:cNvPr id="0" name=""/>
        <dsp:cNvSpPr/>
      </dsp:nvSpPr>
      <dsp:spPr>
        <a:xfrm rot="29884">
          <a:off x="7150644" y="1128448"/>
          <a:ext cx="793258" cy="640682"/>
        </a:xfrm>
        <a:prstGeom prst="rightArrow">
          <a:avLst>
            <a:gd name="adj1" fmla="val 60000"/>
            <a:gd name="adj2" fmla="val 50000"/>
          </a:avLst>
        </a:prstGeom>
        <a:solidFill>
          <a:srgbClr val="660033"/>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00150">
            <a:lnSpc>
              <a:spcPct val="90000"/>
            </a:lnSpc>
            <a:spcBef>
              <a:spcPct val="0"/>
            </a:spcBef>
            <a:spcAft>
              <a:spcPct val="35000"/>
            </a:spcAft>
            <a:buNone/>
          </a:pPr>
          <a:endParaRPr lang="tr-TR" sz="2700" kern="1200"/>
        </a:p>
      </dsp:txBody>
      <dsp:txXfrm>
        <a:off x="7150648" y="1255749"/>
        <a:ext cx="601053" cy="384410"/>
      </dsp:txXfrm>
    </dsp:sp>
    <dsp:sp modelId="{C89180EB-AB30-48BD-8970-8FAE6CE324CB}">
      <dsp:nvSpPr>
        <dsp:cNvPr id="0" name=""/>
        <dsp:cNvSpPr/>
      </dsp:nvSpPr>
      <dsp:spPr>
        <a:xfrm>
          <a:off x="8273152" y="951621"/>
          <a:ext cx="2573321" cy="2808000"/>
        </a:xfrm>
        <a:prstGeom prst="roundRect">
          <a:avLst>
            <a:gd name="adj" fmla="val 10000"/>
          </a:avLst>
        </a:prstGeom>
        <a:solidFill>
          <a:srgbClr val="6600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76200" numCol="1" spcCol="1270" anchor="t" anchorCtr="0">
          <a:noAutofit/>
        </a:bodyPr>
        <a:lstStyle/>
        <a:p>
          <a:pPr marL="0" lvl="0" indent="0" algn="l" defTabSz="889000">
            <a:lnSpc>
              <a:spcPct val="90000"/>
            </a:lnSpc>
            <a:spcBef>
              <a:spcPct val="0"/>
            </a:spcBef>
            <a:spcAft>
              <a:spcPct val="35000"/>
            </a:spcAft>
            <a:buNone/>
          </a:pPr>
          <a:r>
            <a:rPr lang="tr-TR" sz="2000" b="1" kern="1200" dirty="0"/>
            <a:t>Alan Ponksiyon</a:t>
          </a:r>
        </a:p>
        <a:p>
          <a:pPr marL="0" lvl="0" indent="0" algn="l" defTabSz="889000">
            <a:lnSpc>
              <a:spcPct val="90000"/>
            </a:lnSpc>
            <a:spcBef>
              <a:spcPct val="0"/>
            </a:spcBef>
            <a:spcAft>
              <a:spcPct val="35000"/>
            </a:spcAft>
            <a:buNone/>
          </a:pPr>
          <a:r>
            <a:rPr lang="tr-TR" sz="2000" b="1" kern="1200" dirty="0"/>
            <a:t>Yöntemi </a:t>
          </a:r>
          <a:r>
            <a:rPr lang="tr-TR" sz="1400" b="1" kern="1200" dirty="0"/>
            <a:t>(</a:t>
          </a:r>
          <a:r>
            <a:rPr lang="tr-TR" sz="1000" b="1" kern="1200" dirty="0"/>
            <a:t>CONSTANT-SİTE)</a:t>
          </a:r>
        </a:p>
      </dsp:txBody>
      <dsp:txXfrm>
        <a:off x="8273152" y="951621"/>
        <a:ext cx="2573321" cy="1029328"/>
      </dsp:txXfrm>
    </dsp:sp>
    <dsp:sp modelId="{589F1EAD-4D3A-4AF1-BD7F-84906103E502}">
      <dsp:nvSpPr>
        <dsp:cNvPr id="0" name=""/>
        <dsp:cNvSpPr/>
      </dsp:nvSpPr>
      <dsp:spPr>
        <a:xfrm>
          <a:off x="8800218" y="1980949"/>
          <a:ext cx="2573321" cy="3744000"/>
        </a:xfrm>
        <a:prstGeom prst="roundRect">
          <a:avLst>
            <a:gd name="adj" fmla="val 10000"/>
          </a:avLst>
        </a:prstGeom>
        <a:solidFill>
          <a:schemeClr val="lt1">
            <a:alpha val="90000"/>
            <a:hueOff val="0"/>
            <a:satOff val="0"/>
            <a:lumOff val="0"/>
            <a:alphaOff val="0"/>
          </a:schemeClr>
        </a:solidFill>
        <a:ln w="12700" cap="flat" cmpd="sng" algn="ctr">
          <a:solidFill>
            <a:srgbClr val="80000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42240" rIns="142240" bIns="142240" numCol="1" spcCol="1270" anchor="t" anchorCtr="0">
          <a:noAutofit/>
        </a:bodyPr>
        <a:lstStyle/>
        <a:p>
          <a:pPr marL="228600" lvl="1" indent="-228600" algn="l" defTabSz="889000">
            <a:lnSpc>
              <a:spcPct val="90000"/>
            </a:lnSpc>
            <a:spcBef>
              <a:spcPct val="0"/>
            </a:spcBef>
            <a:spcAft>
              <a:spcPct val="15000"/>
            </a:spcAft>
            <a:buChar char="•"/>
          </a:pPr>
          <a:r>
            <a:rPr lang="tr-TR" sz="2000" b="1" kern="1200" dirty="0"/>
            <a:t>Avf’ün giriş alanı kısa ise</a:t>
          </a:r>
        </a:p>
        <a:p>
          <a:pPr marL="228600" lvl="1" indent="-228600" algn="l" defTabSz="889000">
            <a:lnSpc>
              <a:spcPct val="90000"/>
            </a:lnSpc>
            <a:spcBef>
              <a:spcPct val="0"/>
            </a:spcBef>
            <a:spcAft>
              <a:spcPct val="15000"/>
            </a:spcAft>
            <a:buChar char="•"/>
          </a:pPr>
          <a:r>
            <a:rPr lang="tr-TR" sz="2000" b="1" kern="1200" dirty="0"/>
            <a:t>İğne girişlerinin belli bir bölgede birbirine yakın</a:t>
          </a:r>
        </a:p>
        <a:p>
          <a:pPr marL="228600" lvl="1" indent="-228600" algn="l" defTabSz="889000">
            <a:lnSpc>
              <a:spcPct val="90000"/>
            </a:lnSpc>
            <a:spcBef>
              <a:spcPct val="0"/>
            </a:spcBef>
            <a:spcAft>
              <a:spcPct val="15000"/>
            </a:spcAft>
            <a:buChar char="•"/>
          </a:pPr>
          <a:r>
            <a:rPr lang="tr-TR" sz="2000" b="1" kern="1200" dirty="0"/>
            <a:t>Anevrizma oluşumu sık </a:t>
          </a:r>
        </a:p>
        <a:p>
          <a:pPr marL="285750" lvl="1" indent="-285750" algn="l" defTabSz="1511300">
            <a:lnSpc>
              <a:spcPct val="90000"/>
            </a:lnSpc>
            <a:spcBef>
              <a:spcPct val="0"/>
            </a:spcBef>
            <a:spcAft>
              <a:spcPct val="15000"/>
            </a:spcAft>
            <a:buChar char="•"/>
          </a:pPr>
          <a:endParaRPr lang="tr-TR" sz="3400" kern="1200" dirty="0"/>
        </a:p>
      </dsp:txBody>
      <dsp:txXfrm>
        <a:off x="8875588" y="2056319"/>
        <a:ext cx="2422581" cy="35932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BB4751-6DF2-4796-824D-C1A39DD4B0C5}">
      <dsp:nvSpPr>
        <dsp:cNvPr id="0" name=""/>
        <dsp:cNvSpPr/>
      </dsp:nvSpPr>
      <dsp:spPr>
        <a:xfrm rot="16200000">
          <a:off x="-166150" y="168517"/>
          <a:ext cx="2660331" cy="2323295"/>
        </a:xfrm>
        <a:prstGeom prst="flowChartManualOperati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rtl="0">
            <a:lnSpc>
              <a:spcPct val="90000"/>
            </a:lnSpc>
            <a:spcBef>
              <a:spcPct val="0"/>
            </a:spcBef>
            <a:spcAft>
              <a:spcPct val="35000"/>
            </a:spcAft>
            <a:buNone/>
          </a:pPr>
          <a:r>
            <a:rPr lang="tr-TR" sz="2400" b="1" kern="1200" dirty="0"/>
            <a:t>El hijyeni ve eldiven kullanımı </a:t>
          </a:r>
        </a:p>
      </dsp:txBody>
      <dsp:txXfrm rot="5400000">
        <a:off x="2368" y="532065"/>
        <a:ext cx="2323295" cy="1596199"/>
      </dsp:txXfrm>
    </dsp:sp>
    <dsp:sp modelId="{313031ED-3DA9-42EC-AABB-D08425845E50}">
      <dsp:nvSpPr>
        <dsp:cNvPr id="0" name=""/>
        <dsp:cNvSpPr/>
      </dsp:nvSpPr>
      <dsp:spPr>
        <a:xfrm rot="16200000">
          <a:off x="2331391" y="168517"/>
          <a:ext cx="2660331" cy="2323295"/>
        </a:xfrm>
        <a:prstGeom prst="flowChartManualOperati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0" rIns="152400" bIns="0" numCol="1" spcCol="1270" anchor="ctr" anchorCtr="0">
          <a:noAutofit/>
        </a:bodyPr>
        <a:lstStyle/>
        <a:p>
          <a:pPr marL="0" lvl="0" indent="0" algn="ctr" defTabSz="1066800" rtl="0">
            <a:lnSpc>
              <a:spcPct val="90000"/>
            </a:lnSpc>
            <a:spcBef>
              <a:spcPct val="0"/>
            </a:spcBef>
            <a:spcAft>
              <a:spcPct val="35000"/>
            </a:spcAft>
            <a:buNone/>
          </a:pPr>
          <a:r>
            <a:rPr lang="tr-TR" sz="2400" b="1" kern="1200" dirty="0"/>
            <a:t>Cilt antisepsisi    </a:t>
          </a:r>
        </a:p>
      </dsp:txBody>
      <dsp:txXfrm rot="5400000">
        <a:off x="2499909" y="532065"/>
        <a:ext cx="2323295" cy="1596199"/>
      </dsp:txXfrm>
    </dsp:sp>
    <dsp:sp modelId="{C35815C2-B2C3-4266-990B-D7B0D8854AD3}">
      <dsp:nvSpPr>
        <dsp:cNvPr id="0" name=""/>
        <dsp:cNvSpPr/>
      </dsp:nvSpPr>
      <dsp:spPr>
        <a:xfrm rot="16200000">
          <a:off x="4862452" y="168517"/>
          <a:ext cx="2660331" cy="2323295"/>
        </a:xfrm>
        <a:prstGeom prst="flowChartManualOperati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80113" bIns="0" numCol="1" spcCol="1270" anchor="ctr" anchorCtr="0">
          <a:noAutofit/>
        </a:bodyPr>
        <a:lstStyle/>
        <a:p>
          <a:pPr marL="0" lvl="0" indent="0" algn="ctr" defTabSz="1244600">
            <a:lnSpc>
              <a:spcPct val="90000"/>
            </a:lnSpc>
            <a:spcBef>
              <a:spcPct val="0"/>
            </a:spcBef>
            <a:spcAft>
              <a:spcPct val="35000"/>
            </a:spcAft>
            <a:buNone/>
          </a:pPr>
          <a:r>
            <a:rPr lang="tr-TR" sz="2800" b="1" kern="1200" dirty="0"/>
            <a:t>Kateter bölgesinin sabitlenmesi ve bakımı </a:t>
          </a:r>
        </a:p>
      </dsp:txBody>
      <dsp:txXfrm rot="5400000">
        <a:off x="5030970" y="532065"/>
        <a:ext cx="2323295" cy="1596199"/>
      </dsp:txXfrm>
    </dsp:sp>
    <dsp:sp modelId="{379902EA-F9DC-47EC-8AD2-AE30585EC4E2}">
      <dsp:nvSpPr>
        <dsp:cNvPr id="0" name=""/>
        <dsp:cNvSpPr/>
      </dsp:nvSpPr>
      <dsp:spPr>
        <a:xfrm rot="16200000">
          <a:off x="7328843" y="168517"/>
          <a:ext cx="2660331" cy="2323295"/>
        </a:xfrm>
        <a:prstGeom prst="flowChartManualOperation">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39700" bIns="0" numCol="1" spcCol="1270" anchor="ctr" anchorCtr="0">
          <a:noAutofit/>
        </a:bodyPr>
        <a:lstStyle/>
        <a:p>
          <a:pPr marL="0" lvl="0" indent="0" algn="ctr" defTabSz="977900" rtl="0">
            <a:lnSpc>
              <a:spcPct val="90000"/>
            </a:lnSpc>
            <a:spcBef>
              <a:spcPct val="0"/>
            </a:spcBef>
            <a:spcAft>
              <a:spcPct val="35000"/>
            </a:spcAft>
            <a:buNone/>
          </a:pPr>
          <a:r>
            <a:rPr lang="tr-TR" sz="2200" b="1" kern="1200" dirty="0"/>
            <a:t>Hasta/çalışan</a:t>
          </a:r>
          <a:r>
            <a:rPr lang="tr-TR" sz="2400" b="1" kern="1200" dirty="0"/>
            <a:t> güvenliği ve eğitimi</a:t>
          </a:r>
        </a:p>
      </dsp:txBody>
      <dsp:txXfrm rot="5400000">
        <a:off x="7497361" y="532065"/>
        <a:ext cx="2323295" cy="15961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53B1FE-50B7-430D-9D7C-802D00280CBC}" type="datetimeFigureOut">
              <a:rPr lang="tr-TR" smtClean="0"/>
              <a:pPr/>
              <a:t>10.11.2022</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236AAD-7929-4194-844D-2AF947833FB8}" type="slidenum">
              <a:rPr lang="tr-TR" smtClean="0"/>
              <a:pPr/>
              <a:t>‹#›</a:t>
            </a:fld>
            <a:endParaRPr lang="tr-TR"/>
          </a:p>
        </p:txBody>
      </p:sp>
    </p:spTree>
    <p:extLst>
      <p:ext uri="{BB962C8B-B14F-4D97-AF65-F5344CB8AC3E}">
        <p14:creationId xmlns:p14="http://schemas.microsoft.com/office/powerpoint/2010/main" val="1543640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448DCBC-74E4-4FA3-8694-2B1A7DCF94B8}" type="slidenum">
              <a:rPr lang="tr-TR" smtClean="0"/>
              <a:pPr/>
              <a:t>1</a:t>
            </a:fld>
            <a:endParaRPr lang="tr-TR"/>
          </a:p>
        </p:txBody>
      </p:sp>
    </p:spTree>
    <p:extLst>
      <p:ext uri="{BB962C8B-B14F-4D97-AF65-F5344CB8AC3E}">
        <p14:creationId xmlns:p14="http://schemas.microsoft.com/office/powerpoint/2010/main" val="33573654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a:t>1947 dünyada 1965 </a:t>
            </a:r>
            <a:r>
              <a:rPr lang="tr-TR" dirty="0" err="1"/>
              <a:t>türkiyede</a:t>
            </a:r>
            <a:r>
              <a:rPr lang="tr-TR" dirty="0"/>
              <a:t> ilk diyaliz                                 ERKEN BAŞLANGIÇ </a:t>
            </a:r>
            <a:r>
              <a:rPr lang="tr-TR" baseline="0" dirty="0"/>
              <a:t> GFR 10-14    GEÇ BAŞLANGIÇ GFR 5-7</a:t>
            </a:r>
            <a:endParaRPr lang="tr-TR" dirty="0"/>
          </a:p>
          <a:p>
            <a:r>
              <a:rPr lang="tr-TR" dirty="0" err="1"/>
              <a:t>Gfr</a:t>
            </a:r>
            <a:r>
              <a:rPr lang="tr-TR" dirty="0"/>
              <a:t> 15 altı </a:t>
            </a:r>
            <a:r>
              <a:rPr lang="tr-TR" dirty="0" err="1"/>
              <a:t>kbh</a:t>
            </a:r>
            <a:r>
              <a:rPr lang="tr-TR" dirty="0"/>
              <a:t>  5.evre</a:t>
            </a:r>
          </a:p>
        </p:txBody>
      </p:sp>
      <p:sp>
        <p:nvSpPr>
          <p:cNvPr id="4" name="Slayt Numarası Yer Tutucusu 3"/>
          <p:cNvSpPr>
            <a:spLocks noGrp="1"/>
          </p:cNvSpPr>
          <p:nvPr>
            <p:ph type="sldNum" sz="quarter" idx="10"/>
          </p:nvPr>
        </p:nvSpPr>
        <p:spPr/>
        <p:txBody>
          <a:bodyPr/>
          <a:lstStyle/>
          <a:p>
            <a:fld id="{E2236AAD-7929-4194-844D-2AF947833FB8}" type="slidenum">
              <a:rPr lang="tr-TR" smtClean="0"/>
              <a:pPr/>
              <a:t>2</a:t>
            </a:fld>
            <a:endParaRPr lang="tr-TR"/>
          </a:p>
        </p:txBody>
      </p:sp>
    </p:spTree>
    <p:extLst>
      <p:ext uri="{BB962C8B-B14F-4D97-AF65-F5344CB8AC3E}">
        <p14:creationId xmlns:p14="http://schemas.microsoft.com/office/powerpoint/2010/main" val="2411087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pPr eaLnBrk="1" hangingPunct="1"/>
            <a:r>
              <a:rPr lang="tr-TR" dirty="0"/>
              <a:t>Hemodiyaliz hastaları için hayati öneme sahip Etkili HD iyi fonksiyon gören VASKÜLER giriş yolu sağlanabilir </a:t>
            </a:r>
          </a:p>
        </p:txBody>
      </p:sp>
      <p:sp>
        <p:nvSpPr>
          <p:cNvPr id="4" name="Slayt Numarası Yer Tutucusu 3"/>
          <p:cNvSpPr>
            <a:spLocks noGrp="1"/>
          </p:cNvSpPr>
          <p:nvPr>
            <p:ph type="sldNum" sz="quarter" idx="10"/>
          </p:nvPr>
        </p:nvSpPr>
        <p:spPr/>
        <p:txBody>
          <a:bodyPr/>
          <a:lstStyle/>
          <a:p>
            <a:fld id="{718FF88C-8672-44BD-9B52-4F3873197EAF}" type="slidenum">
              <a:rPr lang="tr-TR" smtClean="0"/>
              <a:pPr/>
              <a:t>3</a:t>
            </a:fld>
            <a:endParaRPr lang="tr-TR"/>
          </a:p>
        </p:txBody>
      </p:sp>
    </p:spTree>
    <p:extLst>
      <p:ext uri="{BB962C8B-B14F-4D97-AF65-F5344CB8AC3E}">
        <p14:creationId xmlns:p14="http://schemas.microsoft.com/office/powerpoint/2010/main" val="41389353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tr-TR" dirty="0"/>
          </a:p>
          <a:p>
            <a:pPr marL="0" marR="0" indent="0" algn="l" defTabSz="914400" rtl="0" eaLnBrk="1" fontAlgn="auto" latinLnBrk="0" hangingPunct="1">
              <a:lnSpc>
                <a:spcPct val="100000"/>
              </a:lnSpc>
              <a:spcBef>
                <a:spcPts val="0"/>
              </a:spcBef>
              <a:spcAft>
                <a:spcPts val="0"/>
              </a:spcAft>
              <a:buClrTx/>
              <a:buSzTx/>
              <a:buFontTx/>
              <a:buNone/>
              <a:tabLst/>
              <a:defRPr/>
            </a:pPr>
            <a:r>
              <a:rPr lang="tr-TR" dirty="0"/>
              <a:t>Ancak unutulmamalıdır ki </a:t>
            </a:r>
            <a:r>
              <a:rPr lang="tr-TR" dirty="0" err="1"/>
              <a:t>Aşil</a:t>
            </a:r>
            <a:r>
              <a:rPr lang="tr-TR" dirty="0"/>
              <a:t> </a:t>
            </a:r>
            <a:r>
              <a:rPr lang="tr-TR" dirty="0" err="1"/>
              <a:t>tendonu</a:t>
            </a:r>
            <a:r>
              <a:rPr lang="tr-TR" dirty="0"/>
              <a:t>, genel gücüne rağmen, fiilen veya potansiyel olarak çöküşe yol açabilen ölümcül bir zafiyettir son cümle</a:t>
            </a:r>
          </a:p>
          <a:p>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4</a:t>
            </a:fld>
            <a:endParaRPr lang="tr-TR"/>
          </a:p>
        </p:txBody>
      </p:sp>
    </p:spTree>
    <p:extLst>
      <p:ext uri="{BB962C8B-B14F-4D97-AF65-F5344CB8AC3E}">
        <p14:creationId xmlns:p14="http://schemas.microsoft.com/office/powerpoint/2010/main" val="1354625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Slayt Görüntüsü Yer Tutucusu"/>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tr-TR" altLang="tr-TR" dirty="0"/>
              <a:t>Bir diyaliz hastasının </a:t>
            </a:r>
            <a:r>
              <a:rPr lang="tr-TR" altLang="tr-TR" dirty="0" err="1"/>
              <a:t>sağkalımı</a:t>
            </a:r>
            <a:r>
              <a:rPr lang="tr-TR" altLang="tr-TR" dirty="0"/>
              <a:t> diyaliz kalitesi ile doğru orantılı olup, bu kalite ise hastanın damar erişim sisteminin güvenirliliğine ve bütünlüğüne bağlıdır.  Yeterli kan akımı sağlayarak, reçete edilen diyalizin uygulanabilirliğine olanak tanımalıdır. Buraya elbette uzun ömürlü ve hasta tarafından kabul edilebilir olmayı da eklemek gerekli.</a:t>
            </a:r>
          </a:p>
        </p:txBody>
      </p:sp>
      <p:sp>
        <p:nvSpPr>
          <p:cNvPr id="8196" name="3 Slayt Numarası Yer Tutucusu"/>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14A4BB9-8A6B-42D6-BFFC-CBF5B066EA37}" type="slidenum">
              <a:rPr lang="tr-TR" altLang="tr-TR">
                <a:latin typeface="Calibri" panose="020F0502020204030204" pitchFamily="34" charset="0"/>
              </a:rPr>
              <a:pPr/>
              <a:t>5</a:t>
            </a:fld>
            <a:endParaRPr lang="tr-TR" altLang="tr-TR">
              <a:latin typeface="Calibri" panose="020F0502020204030204" pitchFamily="34" charset="0"/>
            </a:endParaRPr>
          </a:p>
        </p:txBody>
      </p:sp>
    </p:spTree>
    <p:extLst>
      <p:ext uri="{BB962C8B-B14F-4D97-AF65-F5344CB8AC3E}">
        <p14:creationId xmlns:p14="http://schemas.microsoft.com/office/powerpoint/2010/main" val="2719410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Slayt Görüntüsü Yer Tutucusu"/>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altLang="tr-TR" dirty="0"/>
              <a:t>. </a:t>
            </a:r>
            <a:r>
              <a:rPr lang="tr-TR" altLang="tr-TR" b="1" dirty="0"/>
              <a:t>Her 3 tip </a:t>
            </a:r>
            <a:r>
              <a:rPr lang="tr-TR" altLang="tr-TR" b="1" dirty="0" err="1"/>
              <a:t>vasküler</a:t>
            </a:r>
            <a:r>
              <a:rPr lang="tr-TR" altLang="tr-TR" b="1" dirty="0"/>
              <a:t> erişim tipinin avantaj ve dezavantajı bulunmaktadır. </a:t>
            </a:r>
            <a:r>
              <a:rPr lang="tr-TR" sz="1200" b="1" i="0" kern="1200" dirty="0">
                <a:solidFill>
                  <a:srgbClr val="FF0000"/>
                </a:solidFill>
                <a:effectLst/>
                <a:latin typeface="+mn-lt"/>
                <a:ea typeface="+mn-ea"/>
                <a:cs typeface="+mn-cs"/>
              </a:rPr>
              <a:t>Zaman baskısı fistüllerde tek</a:t>
            </a:r>
            <a:r>
              <a:rPr lang="tr-TR" sz="1200" b="1" i="0" kern="1200" baseline="0" dirty="0">
                <a:solidFill>
                  <a:srgbClr val="FF0000"/>
                </a:solidFill>
                <a:effectLst/>
                <a:latin typeface="+mn-lt"/>
                <a:ea typeface="+mn-ea"/>
                <a:cs typeface="+mn-cs"/>
              </a:rPr>
              <a:t> büyük </a:t>
            </a:r>
            <a:r>
              <a:rPr lang="tr-TR" sz="1200" b="1" i="0" kern="1200" baseline="0" dirty="0" err="1">
                <a:solidFill>
                  <a:srgbClr val="FF0000"/>
                </a:solidFill>
                <a:effectLst/>
                <a:latin typeface="+mn-lt"/>
                <a:ea typeface="+mn-ea"/>
                <a:cs typeface="+mn-cs"/>
              </a:rPr>
              <a:t>dezavantajdır</a:t>
            </a:r>
            <a:r>
              <a:rPr lang="tr-TR" sz="1200" b="1" i="0" kern="1200" dirty="0" err="1">
                <a:solidFill>
                  <a:schemeClr val="tx1"/>
                </a:solidFill>
                <a:effectLst/>
                <a:latin typeface="+mn-lt"/>
                <a:ea typeface="+mn-ea"/>
                <a:cs typeface="+mn-cs"/>
              </a:rPr>
              <a:t>Zaman</a:t>
            </a:r>
            <a:r>
              <a:rPr lang="tr-TR" sz="1200" b="1" i="0" kern="1200" dirty="0">
                <a:solidFill>
                  <a:schemeClr val="tx1"/>
                </a:solidFill>
                <a:effectLst/>
                <a:latin typeface="+mn-lt"/>
                <a:ea typeface="+mn-ea"/>
                <a:cs typeface="+mn-cs"/>
              </a:rPr>
              <a:t> baskısı titiz ve sabırlı ameliyatları engeller </a:t>
            </a:r>
            <a:r>
              <a:rPr lang="tr-TR" sz="1200" b="1" i="1" kern="1200" dirty="0">
                <a:solidFill>
                  <a:schemeClr val="tx1"/>
                </a:solidFill>
                <a:effectLst/>
                <a:latin typeface="+mn-lt"/>
                <a:ea typeface="+mn-ea"/>
                <a:cs typeface="+mn-cs"/>
              </a:rPr>
              <a:t>Başarısız</a:t>
            </a:r>
            <a:r>
              <a:rPr lang="tr-TR" sz="1200" b="1" i="0" kern="1200" dirty="0">
                <a:solidFill>
                  <a:schemeClr val="tx1"/>
                </a:solidFill>
                <a:effectLst/>
                <a:latin typeface="+mn-lt"/>
                <a:ea typeface="+mn-ea"/>
                <a:cs typeface="+mn-cs"/>
              </a:rPr>
              <a:t> </a:t>
            </a:r>
            <a:r>
              <a:rPr lang="tr-TR" sz="1200" b="1" i="0" kern="1200" dirty="0" err="1">
                <a:solidFill>
                  <a:schemeClr val="tx1"/>
                </a:solidFill>
                <a:effectLst/>
                <a:latin typeface="+mn-lt"/>
                <a:ea typeface="+mn-ea"/>
                <a:cs typeface="+mn-cs"/>
              </a:rPr>
              <a:t>arteriyovenöz</a:t>
            </a:r>
            <a:r>
              <a:rPr lang="tr-TR" sz="1200" b="1" i="0" kern="1200" dirty="0">
                <a:solidFill>
                  <a:schemeClr val="tx1"/>
                </a:solidFill>
                <a:effectLst/>
                <a:latin typeface="+mn-lt"/>
                <a:ea typeface="+mn-ea"/>
                <a:cs typeface="+mn-cs"/>
              </a:rPr>
              <a:t> fistülü değil, </a:t>
            </a:r>
            <a:r>
              <a:rPr lang="tr-TR" sz="1200" b="1" i="1" kern="1200" dirty="0">
                <a:solidFill>
                  <a:schemeClr val="tx1"/>
                </a:solidFill>
                <a:effectLst/>
                <a:latin typeface="+mn-lt"/>
                <a:ea typeface="+mn-ea"/>
                <a:cs typeface="+mn-cs"/>
              </a:rPr>
              <a:t>başarısızlığı</a:t>
            </a:r>
            <a:r>
              <a:rPr lang="tr-TR" sz="1200" b="1" i="0" kern="1200" dirty="0">
                <a:solidFill>
                  <a:schemeClr val="tx1"/>
                </a:solidFill>
                <a:effectLst/>
                <a:latin typeface="+mn-lt"/>
                <a:ea typeface="+mn-ea"/>
                <a:cs typeface="+mn-cs"/>
              </a:rPr>
              <a:t> tedavi edin !</a:t>
            </a:r>
            <a:endParaRPr lang="tr-TR" altLang="tr-TR" b="1" dirty="0">
              <a:solidFill>
                <a:srgbClr val="FF0000"/>
              </a:solidFill>
            </a:endParaRPr>
          </a:p>
        </p:txBody>
      </p:sp>
      <p:sp>
        <p:nvSpPr>
          <p:cNvPr id="10244" name="3 Slayt Numarası Yer Tutucusu"/>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8A700470-E006-42F7-B028-EF28461C6EE8}" type="slidenum">
              <a:rPr lang="tr-TR" altLang="tr-TR">
                <a:latin typeface="Calibri" panose="020F0502020204030204" pitchFamily="34" charset="0"/>
              </a:rPr>
              <a:pPr/>
              <a:t>6</a:t>
            </a:fld>
            <a:endParaRPr lang="tr-TR" altLang="tr-TR">
              <a:latin typeface="Calibri" panose="020F0502020204030204" pitchFamily="34" charset="0"/>
            </a:endParaRPr>
          </a:p>
        </p:txBody>
      </p:sp>
    </p:spTree>
    <p:extLst>
      <p:ext uri="{BB962C8B-B14F-4D97-AF65-F5344CB8AC3E}">
        <p14:creationId xmlns:p14="http://schemas.microsoft.com/office/powerpoint/2010/main" val="1303439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1 Slayt Görüntüsü Yer Tutucusu"/>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tr-TR" altLang="tr-TR" dirty="0"/>
              <a:t>Damar giriş yolu yalnızca </a:t>
            </a:r>
            <a:r>
              <a:rPr lang="tr-TR" altLang="tr-TR" dirty="0" err="1"/>
              <a:t>hd</a:t>
            </a:r>
            <a:r>
              <a:rPr lang="tr-TR" altLang="tr-TR" dirty="0"/>
              <a:t> </a:t>
            </a:r>
            <a:r>
              <a:rPr lang="tr-TR" altLang="tr-TR" dirty="0" err="1"/>
              <a:t>etkiliği</a:t>
            </a:r>
            <a:r>
              <a:rPr lang="tr-TR" altLang="tr-TR" dirty="0"/>
              <a:t> ve maliyeti etkilemez,  </a:t>
            </a:r>
            <a:r>
              <a:rPr lang="tr-TR" altLang="tr-TR" dirty="0" err="1"/>
              <a:t>Mortalite,Morbidite</a:t>
            </a:r>
            <a:r>
              <a:rPr lang="tr-TR" altLang="tr-TR" dirty="0"/>
              <a:t> ile de yakından ilişkilidir. Üstteki ki </a:t>
            </a:r>
            <a:r>
              <a:rPr lang="tr-TR" altLang="tr-TR" dirty="0" err="1"/>
              <a:t>anzdata</a:t>
            </a:r>
            <a:r>
              <a:rPr lang="tr-TR" altLang="tr-TR" dirty="0"/>
              <a:t> verileri; 1999-2002 yılları arasında </a:t>
            </a:r>
            <a:r>
              <a:rPr lang="tr-TR" altLang="tr-TR" dirty="0" err="1"/>
              <a:t>propensity</a:t>
            </a:r>
            <a:r>
              <a:rPr lang="tr-TR" altLang="tr-TR" dirty="0"/>
              <a:t> skoru eşleştirilmiş </a:t>
            </a:r>
            <a:r>
              <a:rPr lang="tr-TR" altLang="tr-TR" dirty="0" err="1"/>
              <a:t>hd</a:t>
            </a:r>
            <a:r>
              <a:rPr lang="tr-TR" altLang="tr-TR" dirty="0"/>
              <a:t> hastaların </a:t>
            </a:r>
            <a:r>
              <a:rPr lang="tr-TR" altLang="tr-TR" dirty="0" err="1"/>
              <a:t>va</a:t>
            </a:r>
            <a:r>
              <a:rPr lang="tr-TR" altLang="tr-TR" dirty="0"/>
              <a:t> tipine göre </a:t>
            </a:r>
            <a:r>
              <a:rPr lang="tr-TR" altLang="tr-TR" dirty="0" err="1"/>
              <a:t>mortalite</a:t>
            </a:r>
            <a:r>
              <a:rPr lang="tr-TR" altLang="tr-TR" dirty="0"/>
              <a:t> oranları değerlendirilmiş. </a:t>
            </a:r>
            <a:r>
              <a:rPr lang="tr-TR" altLang="tr-TR" dirty="0" err="1"/>
              <a:t>İnsidan</a:t>
            </a:r>
            <a:r>
              <a:rPr lang="tr-TR" altLang="tr-TR" dirty="0"/>
              <a:t> hastalarda </a:t>
            </a:r>
            <a:r>
              <a:rPr lang="tr-TR" altLang="tr-TR" dirty="0" err="1"/>
              <a:t>avg</a:t>
            </a:r>
            <a:r>
              <a:rPr lang="tr-TR" altLang="tr-TR" dirty="0"/>
              <a:t> ve </a:t>
            </a:r>
            <a:r>
              <a:rPr lang="tr-TR" altLang="tr-TR" dirty="0" err="1"/>
              <a:t>svk</a:t>
            </a:r>
            <a:r>
              <a:rPr lang="tr-TR" altLang="tr-TR" dirty="0"/>
              <a:t> kullanımı hem tüm nedenli hem de </a:t>
            </a:r>
            <a:r>
              <a:rPr lang="tr-TR" altLang="tr-TR" dirty="0" err="1"/>
              <a:t>enf</a:t>
            </a:r>
            <a:r>
              <a:rPr lang="tr-TR" altLang="tr-TR" dirty="0"/>
              <a:t> ilişkili  </a:t>
            </a:r>
            <a:r>
              <a:rPr lang="tr-TR" altLang="tr-TR" dirty="0" err="1"/>
              <a:t>mortalitede</a:t>
            </a:r>
            <a:r>
              <a:rPr lang="tr-TR" altLang="tr-TR" dirty="0"/>
              <a:t> artış ilişkili. Sağ üst, </a:t>
            </a:r>
            <a:r>
              <a:rPr lang="tr-TR" altLang="tr-TR" dirty="0" err="1"/>
              <a:t>propensity</a:t>
            </a:r>
            <a:r>
              <a:rPr lang="tr-TR" altLang="tr-TR" dirty="0"/>
              <a:t> skoru eşleştirildiğinde </a:t>
            </a:r>
            <a:r>
              <a:rPr lang="tr-TR" altLang="tr-TR" dirty="0" err="1"/>
              <a:t>avf</a:t>
            </a:r>
            <a:r>
              <a:rPr lang="tr-TR" altLang="tr-TR" dirty="0"/>
              <a:t> </a:t>
            </a:r>
            <a:r>
              <a:rPr lang="tr-TR" altLang="tr-TR" dirty="0" err="1"/>
              <a:t>vs</a:t>
            </a:r>
            <a:r>
              <a:rPr lang="tr-TR" altLang="tr-TR" dirty="0"/>
              <a:t> </a:t>
            </a:r>
            <a:r>
              <a:rPr lang="tr-TR" altLang="tr-TR" dirty="0" err="1"/>
              <a:t>svk</a:t>
            </a:r>
            <a:r>
              <a:rPr lang="tr-TR" altLang="tr-TR" dirty="0"/>
              <a:t> ve </a:t>
            </a:r>
            <a:r>
              <a:rPr lang="tr-TR" altLang="tr-TR" dirty="0" err="1"/>
              <a:t>avf</a:t>
            </a:r>
            <a:r>
              <a:rPr lang="tr-TR" altLang="tr-TR" dirty="0"/>
              <a:t> </a:t>
            </a:r>
            <a:r>
              <a:rPr lang="tr-TR" altLang="tr-TR" dirty="0" err="1"/>
              <a:t>vs</a:t>
            </a:r>
            <a:r>
              <a:rPr lang="tr-TR" altLang="tr-TR" dirty="0"/>
              <a:t> </a:t>
            </a:r>
            <a:r>
              <a:rPr lang="tr-TR" altLang="tr-TR" dirty="0" err="1"/>
              <a:t>avg</a:t>
            </a:r>
            <a:r>
              <a:rPr lang="tr-TR" altLang="tr-TR" dirty="0"/>
              <a:t> </a:t>
            </a:r>
            <a:r>
              <a:rPr lang="tr-TR" altLang="tr-TR" dirty="0" err="1"/>
              <a:t>sağkalım</a:t>
            </a:r>
            <a:r>
              <a:rPr lang="tr-TR" altLang="tr-TR" dirty="0"/>
              <a:t> oranları </a:t>
            </a:r>
            <a:r>
              <a:rPr lang="tr-TR" altLang="tr-TR" dirty="0" err="1"/>
              <a:t>görülmekte.alltaki</a:t>
            </a:r>
            <a:r>
              <a:rPr lang="tr-TR" altLang="tr-TR" dirty="0"/>
              <a:t> ise 5500 </a:t>
            </a:r>
            <a:r>
              <a:rPr lang="tr-TR" altLang="tr-TR" dirty="0" err="1"/>
              <a:t>prevalan</a:t>
            </a:r>
            <a:r>
              <a:rPr lang="tr-TR" altLang="tr-TR" dirty="0"/>
              <a:t> </a:t>
            </a:r>
            <a:r>
              <a:rPr lang="tr-TR" altLang="tr-TR" dirty="0" err="1"/>
              <a:t>hd</a:t>
            </a:r>
            <a:r>
              <a:rPr lang="tr-TR" altLang="tr-TR" dirty="0"/>
              <a:t> hastasında  </a:t>
            </a:r>
            <a:r>
              <a:rPr lang="tr-TR" altLang="tr-TR" dirty="0" err="1"/>
              <a:t>usrd</a:t>
            </a:r>
            <a:r>
              <a:rPr lang="tr-TR" altLang="tr-TR" dirty="0"/>
              <a:t> verileri. </a:t>
            </a:r>
          </a:p>
        </p:txBody>
      </p:sp>
      <p:sp>
        <p:nvSpPr>
          <p:cNvPr id="14340" name="3 Slayt Numarası Yer Tutucusu"/>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E289E480-AE46-4B7A-9019-703B0D7057EE}" type="slidenum">
              <a:rPr lang="tr-TR" altLang="tr-TR">
                <a:latin typeface="Calibri" panose="020F0502020204030204" pitchFamily="34" charset="0"/>
              </a:rPr>
              <a:pPr/>
              <a:t>7</a:t>
            </a:fld>
            <a:endParaRPr lang="tr-TR" altLang="tr-TR">
              <a:latin typeface="Calibri" panose="020F0502020204030204" pitchFamily="34" charset="0"/>
            </a:endParaRPr>
          </a:p>
        </p:txBody>
      </p:sp>
    </p:spTree>
    <p:extLst>
      <p:ext uri="{BB962C8B-B14F-4D97-AF65-F5344CB8AC3E}">
        <p14:creationId xmlns:p14="http://schemas.microsoft.com/office/powerpoint/2010/main" val="1025724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1 Slayt Görüntüsü Yer Tutucusu"/>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2 Not Yer Tutucusu"/>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tr-TR" altLang="tr-TR"/>
              <a:t>Damar giriş yolu klinik sonlanım ilişkisini inceleyen bir derlemede ise yalnızca sağkalım ve enf ile ilişkili değil aynı zamanda major kvo ile de ilişkili olduğu göterilmiştir.</a:t>
            </a:r>
          </a:p>
        </p:txBody>
      </p:sp>
      <p:sp>
        <p:nvSpPr>
          <p:cNvPr id="16388" name="3 Slayt Numarası Yer Tutucusu"/>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1C0BAB9-4674-44F7-BC43-0C2A7327FE76}" type="slidenum">
              <a:rPr lang="tr-TR" altLang="tr-TR">
                <a:latin typeface="Calibri" panose="020F0502020204030204" pitchFamily="34" charset="0"/>
              </a:rPr>
              <a:pPr/>
              <a:t>8</a:t>
            </a:fld>
            <a:endParaRPr lang="tr-TR" altLang="tr-TR">
              <a:latin typeface="Calibri" panose="020F0502020204030204" pitchFamily="34" charset="0"/>
            </a:endParaRPr>
          </a:p>
        </p:txBody>
      </p:sp>
    </p:spTree>
    <p:extLst>
      <p:ext uri="{BB962C8B-B14F-4D97-AF65-F5344CB8AC3E}">
        <p14:creationId xmlns:p14="http://schemas.microsoft.com/office/powerpoint/2010/main" val="3138786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NKFK/DOQI, </a:t>
            </a:r>
            <a:r>
              <a:rPr lang="tr-TR" dirty="0" err="1"/>
              <a:t>vasküler</a:t>
            </a:r>
            <a:r>
              <a:rPr lang="tr-TR" dirty="0"/>
              <a:t> erişim yolunun uzun süre kullanılabilmesi, diğer </a:t>
            </a:r>
            <a:r>
              <a:rPr lang="tr-TR" dirty="0" err="1"/>
              <a:t>vasküler</a:t>
            </a:r>
            <a:r>
              <a:rPr lang="tr-TR" dirty="0"/>
              <a:t> erişim yollarına göre daha az komplikasyon gelişmesi ve maliyetinin daha düşük olması nedeni ile </a:t>
            </a:r>
            <a:r>
              <a:rPr lang="tr-TR" dirty="0" err="1"/>
              <a:t>AVF’nin</a:t>
            </a:r>
            <a:r>
              <a:rPr lang="tr-TR" dirty="0"/>
              <a:t> öncelikle olması gerekmektedir </a:t>
            </a:r>
            <a:r>
              <a:rPr lang="tr-TR" b="1" dirty="0"/>
              <a:t>Tercihen </a:t>
            </a:r>
            <a:r>
              <a:rPr lang="tr-TR" b="1" dirty="0" err="1"/>
              <a:t>internel</a:t>
            </a:r>
            <a:r>
              <a:rPr lang="tr-TR" b="1" dirty="0"/>
              <a:t> </a:t>
            </a:r>
            <a:r>
              <a:rPr lang="tr-TR" b="1" dirty="0" err="1"/>
              <a:t>juguler</a:t>
            </a:r>
            <a:r>
              <a:rPr lang="tr-TR" b="1" dirty="0"/>
              <a:t> </a:t>
            </a:r>
            <a:r>
              <a:rPr lang="tr-TR" b="1" dirty="0" err="1"/>
              <a:t>ven</a:t>
            </a:r>
            <a:r>
              <a:rPr lang="tr-TR" b="1" dirty="0"/>
              <a:t>, </a:t>
            </a:r>
            <a:r>
              <a:rPr lang="tr-TR" b="1" dirty="0" err="1"/>
              <a:t>subklavian</a:t>
            </a:r>
            <a:r>
              <a:rPr lang="tr-TR" b="1" dirty="0"/>
              <a:t> </a:t>
            </a:r>
            <a:r>
              <a:rPr lang="tr-TR" b="1" dirty="0" err="1"/>
              <a:t>ven</a:t>
            </a:r>
            <a:r>
              <a:rPr lang="tr-TR" b="1" dirty="0"/>
              <a:t>, </a:t>
            </a:r>
            <a:r>
              <a:rPr lang="tr-TR" b="1" dirty="0" err="1"/>
              <a:t>femoral</a:t>
            </a:r>
            <a:r>
              <a:rPr lang="tr-TR" b="1" dirty="0"/>
              <a:t> </a:t>
            </a:r>
            <a:r>
              <a:rPr lang="tr-TR" b="1" dirty="0" err="1"/>
              <a:t>ven</a:t>
            </a:r>
            <a:r>
              <a:rPr lang="tr-TR" b="1" dirty="0"/>
              <a:t> gibi büyük damarlar, sıklıkla </a:t>
            </a:r>
            <a:r>
              <a:rPr lang="tr-TR" b="1" dirty="0" err="1"/>
              <a:t>AVF’lerin</a:t>
            </a:r>
            <a:r>
              <a:rPr lang="tr-TR" b="1" dirty="0"/>
              <a:t> kullanımı mümkün olana kadar alternatif </a:t>
            </a:r>
            <a:r>
              <a:rPr lang="tr-TR" b="1" dirty="0" err="1"/>
              <a:t>vasküler</a:t>
            </a:r>
            <a:r>
              <a:rPr lang="tr-TR" b="1" dirty="0"/>
              <a:t> erişim yolu olarak kullanılmalıdır</a:t>
            </a:r>
          </a:p>
          <a:p>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9</a:t>
            </a:fld>
            <a:endParaRPr lang="tr-TR"/>
          </a:p>
        </p:txBody>
      </p:sp>
    </p:spTree>
    <p:extLst>
      <p:ext uri="{BB962C8B-B14F-4D97-AF65-F5344CB8AC3E}">
        <p14:creationId xmlns:p14="http://schemas.microsoft.com/office/powerpoint/2010/main" val="8902755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Rehberler ve yapılan çalışmaların birçoğu, yaşam beklentisi az olan ve </a:t>
            </a:r>
            <a:r>
              <a:rPr lang="tr-TR" dirty="0" err="1"/>
              <a:t>komorbid</a:t>
            </a:r>
            <a:r>
              <a:rPr lang="tr-TR" dirty="0"/>
              <a:t> durumu olan yaşlı hastaların damar yolu seçiminde; Ölümden önce böbrek hastalığının ilerlemesi olasılığı, hastanın yaşam beklentisi, damar yolu erişim tipinin yarar/zararları ve hasta tercihi durumlarının göz önünde bulundurulması gerektiğini belirtmektedir </a:t>
            </a:r>
          </a:p>
          <a:p>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11</a:t>
            </a:fld>
            <a:endParaRPr lang="tr-TR"/>
          </a:p>
        </p:txBody>
      </p:sp>
    </p:spTree>
    <p:extLst>
      <p:ext uri="{BB962C8B-B14F-4D97-AF65-F5344CB8AC3E}">
        <p14:creationId xmlns:p14="http://schemas.microsoft.com/office/powerpoint/2010/main" val="12825062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Rehberler ve yapılan çalışmaların birçoğu, yaşam beklentisi az olan ve </a:t>
            </a:r>
            <a:r>
              <a:rPr lang="tr-TR" dirty="0" err="1"/>
              <a:t>komorbid</a:t>
            </a:r>
            <a:r>
              <a:rPr lang="tr-TR" dirty="0"/>
              <a:t> durumu olan yaşlı hastaların damar yolu seçiminde; Ölümden önce böbrek hastalığının ilerlemesi olasılığı, hastanın yaşam beklentisi, damar yolu erişim tipinin yarar/zararları ve hasta tercihi durumlarının göz önünde bulundurulması gerektiğini belirtmektedir </a:t>
            </a:r>
          </a:p>
          <a:p>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12</a:t>
            </a:fld>
            <a:endParaRPr lang="tr-TR"/>
          </a:p>
        </p:txBody>
      </p:sp>
    </p:spTree>
    <p:extLst>
      <p:ext uri="{BB962C8B-B14F-4D97-AF65-F5344CB8AC3E}">
        <p14:creationId xmlns:p14="http://schemas.microsoft.com/office/powerpoint/2010/main" val="3318573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a:t>YÇNETİM SÜRECİ</a:t>
            </a:r>
            <a:r>
              <a:rPr lang="tr-TR" baseline="0" dirty="0"/>
              <a:t> HAZIRLIK DÖNEMİNDE BAŞLAR</a:t>
            </a:r>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15</a:t>
            </a:fld>
            <a:endParaRPr lang="tr-TR"/>
          </a:p>
        </p:txBody>
      </p:sp>
    </p:spTree>
    <p:extLst>
      <p:ext uri="{BB962C8B-B14F-4D97-AF65-F5344CB8AC3E}">
        <p14:creationId xmlns:p14="http://schemas.microsoft.com/office/powerpoint/2010/main" val="30982116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sz="1200" b="0" i="0" kern="1200" dirty="0">
                <a:solidFill>
                  <a:schemeClr val="tx1"/>
                </a:solidFill>
                <a:effectLst/>
                <a:latin typeface="+mn-lt"/>
                <a:ea typeface="+mn-ea"/>
                <a:cs typeface="+mn-cs"/>
              </a:rPr>
              <a:t> </a:t>
            </a:r>
            <a:r>
              <a:rPr lang="tr-TR" sz="1200" b="1" i="0" kern="1200" dirty="0">
                <a:solidFill>
                  <a:schemeClr val="tx1"/>
                </a:solidFill>
                <a:effectLst/>
                <a:latin typeface="+mn-lt"/>
                <a:ea typeface="+mn-ea"/>
                <a:cs typeface="+mn-cs"/>
              </a:rPr>
              <a:t>Ulusal Böbrek Vakfı'nın Böbrek Hastalığı Sonuçları Kalite Girişimi</a:t>
            </a:r>
            <a:r>
              <a:rPr lang="tr-TR" sz="1200" b="0" i="0" kern="1200" dirty="0">
                <a:solidFill>
                  <a:schemeClr val="tx1"/>
                </a:solidFill>
                <a:effectLst/>
                <a:latin typeface="+mn-lt"/>
                <a:ea typeface="+mn-ea"/>
                <a:cs typeface="+mn-cs"/>
              </a:rPr>
              <a:t> (NKF/KDOQI / </a:t>
            </a:r>
            <a:r>
              <a:rPr lang="tr-TR" sz="1200" b="0" i="0" kern="1200" dirty="0" err="1">
                <a:solidFill>
                  <a:schemeClr val="tx1"/>
                </a:solidFill>
                <a:effectLst/>
                <a:latin typeface="+mn-lt"/>
                <a:ea typeface="+mn-ea"/>
                <a:cs typeface="+mn-cs"/>
              </a:rPr>
              <a:t>National</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Kidney</a:t>
            </a:r>
            <a:r>
              <a:rPr lang="tr-TR" sz="1200" b="0" i="0" kern="1200" dirty="0">
                <a:solidFill>
                  <a:schemeClr val="tx1"/>
                </a:solidFill>
                <a:effectLst/>
                <a:latin typeface="+mn-lt"/>
                <a:ea typeface="+mn-ea"/>
                <a:cs typeface="+mn-cs"/>
              </a:rPr>
              <a:t> Foundation </a:t>
            </a:r>
            <a:r>
              <a:rPr lang="tr-TR" sz="1200" b="0" i="0" kern="1200" dirty="0" err="1">
                <a:solidFill>
                  <a:schemeClr val="tx1"/>
                </a:solidFill>
                <a:effectLst/>
                <a:latin typeface="+mn-lt"/>
                <a:ea typeface="+mn-ea"/>
                <a:cs typeface="+mn-cs"/>
              </a:rPr>
              <a:t>Kidney</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Disease</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Outcomes</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Quality</a:t>
            </a:r>
            <a:r>
              <a:rPr lang="tr-TR" sz="1200" b="0" i="0" kern="1200" dirty="0">
                <a:solidFill>
                  <a:schemeClr val="tx1"/>
                </a:solidFill>
                <a:effectLst/>
                <a:latin typeface="+mn-lt"/>
                <a:ea typeface="+mn-ea"/>
                <a:cs typeface="+mn-cs"/>
              </a:rPr>
              <a:t> </a:t>
            </a:r>
            <a:r>
              <a:rPr lang="tr-TR" sz="1200" b="0" i="0" kern="1200" dirty="0" err="1">
                <a:solidFill>
                  <a:schemeClr val="tx1"/>
                </a:solidFill>
                <a:effectLst/>
                <a:latin typeface="+mn-lt"/>
                <a:ea typeface="+mn-ea"/>
                <a:cs typeface="+mn-cs"/>
              </a:rPr>
              <a:t>Initiative</a:t>
            </a:r>
            <a:r>
              <a:rPr lang="tr-TR" sz="1200" b="0" i="0" kern="1200" dirty="0">
                <a:solidFill>
                  <a:schemeClr val="tx1"/>
                </a:solidFill>
                <a:effectLst/>
                <a:latin typeface="+mn-lt"/>
                <a:ea typeface="+mn-ea"/>
                <a:cs typeface="+mn-cs"/>
              </a:rPr>
              <a:t>) tarafından yayınlanan Kronik Böbrek Hastalığı Klinik Uygulama Kılavuzu</a:t>
            </a:r>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20</a:t>
            </a:fld>
            <a:endParaRPr lang="tr-TR"/>
          </a:p>
        </p:txBody>
      </p:sp>
    </p:spTree>
    <p:extLst>
      <p:ext uri="{BB962C8B-B14F-4D97-AF65-F5344CB8AC3E}">
        <p14:creationId xmlns:p14="http://schemas.microsoft.com/office/powerpoint/2010/main" val="16288039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a:t>Hastanın korkusu artırılmamalı </a:t>
            </a:r>
          </a:p>
          <a:p>
            <a:r>
              <a:rPr lang="tr-TR" dirty="0"/>
              <a:t> Hasta </a:t>
            </a:r>
            <a:r>
              <a:rPr lang="tr-TR" dirty="0" err="1"/>
              <a:t>kanülasyon</a:t>
            </a:r>
            <a:r>
              <a:rPr lang="tr-TR" dirty="0"/>
              <a:t> konusunda bilgilendirilmeli</a:t>
            </a:r>
          </a:p>
          <a:p>
            <a:r>
              <a:rPr lang="tr-TR" dirty="0"/>
              <a:t>  Orta seanslar seçilmeli, acele edilmemeli</a:t>
            </a:r>
          </a:p>
          <a:p>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21</a:t>
            </a:fld>
            <a:endParaRPr lang="tr-TR"/>
          </a:p>
        </p:txBody>
      </p:sp>
    </p:spTree>
    <p:extLst>
      <p:ext uri="{BB962C8B-B14F-4D97-AF65-F5344CB8AC3E}">
        <p14:creationId xmlns:p14="http://schemas.microsoft.com/office/powerpoint/2010/main" val="27451300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latin typeface="ArialMT"/>
              </a:rPr>
              <a:t>Eğer AVF olgunlaşmışsa 4 haftadan sonra </a:t>
            </a:r>
            <a:r>
              <a:rPr lang="tr-TR" dirty="0" err="1">
                <a:latin typeface="ArialMT"/>
              </a:rPr>
              <a:t>kanulasyonun</a:t>
            </a:r>
            <a:r>
              <a:rPr lang="tr-TR" dirty="0">
                <a:latin typeface="ArialMT"/>
              </a:rPr>
              <a:t> emniyetli olduğu kabul edilir</a:t>
            </a:r>
          </a:p>
          <a:p>
            <a:pPr marL="0" marR="0" indent="0" algn="l" defTabSz="914400" rtl="0" eaLnBrk="1" fontAlgn="auto" latinLnBrk="0" hangingPunct="1">
              <a:lnSpc>
                <a:spcPct val="100000"/>
              </a:lnSpc>
              <a:spcBef>
                <a:spcPts val="0"/>
              </a:spcBef>
              <a:spcAft>
                <a:spcPts val="0"/>
              </a:spcAft>
              <a:buClrTx/>
              <a:buSzTx/>
              <a:buFontTx/>
              <a:buNone/>
              <a:tabLst/>
              <a:defRPr/>
            </a:pPr>
            <a:r>
              <a:rPr lang="tr-TR" b="1" dirty="0">
                <a:latin typeface="Arial-BoldMT"/>
              </a:rPr>
              <a:t>Ülkelere göre farklılıklar olabilmekle birlikte ilk </a:t>
            </a:r>
            <a:r>
              <a:rPr lang="tr-TR" b="1" dirty="0" err="1">
                <a:latin typeface="Arial-BoldMT"/>
              </a:rPr>
              <a:t>kanülasyon</a:t>
            </a:r>
            <a:r>
              <a:rPr lang="tr-TR" b="1" dirty="0">
                <a:latin typeface="Arial-BoldMT"/>
              </a:rPr>
              <a:t> </a:t>
            </a:r>
            <a:r>
              <a:rPr lang="tr-TR" b="1" dirty="0">
                <a:latin typeface="ArialMT"/>
              </a:rPr>
              <a:t>30 -100 gün</a:t>
            </a:r>
            <a:endParaRPr lang="tr-TR" b="1" dirty="0"/>
          </a:p>
          <a:p>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22</a:t>
            </a:fld>
            <a:endParaRPr lang="tr-TR"/>
          </a:p>
        </p:txBody>
      </p:sp>
    </p:spTree>
    <p:extLst>
      <p:ext uri="{BB962C8B-B14F-4D97-AF65-F5344CB8AC3E}">
        <p14:creationId xmlns:p14="http://schemas.microsoft.com/office/powerpoint/2010/main" val="15054998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b="1" dirty="0">
                <a:solidFill>
                  <a:srgbClr val="FF0000"/>
                </a:solidFill>
              </a:rPr>
              <a:t>Tüm girişimlerden önce aseptik tekniğe uyulması </a:t>
            </a:r>
          </a:p>
          <a:p>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23</a:t>
            </a:fld>
            <a:endParaRPr lang="tr-TR"/>
          </a:p>
        </p:txBody>
      </p:sp>
    </p:spTree>
    <p:extLst>
      <p:ext uri="{BB962C8B-B14F-4D97-AF65-F5344CB8AC3E}">
        <p14:creationId xmlns:p14="http://schemas.microsoft.com/office/powerpoint/2010/main" val="1780390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a:t>FİSTÜLLERDE DAMARIN TRAVMATİK HASARINI ÖNLEMEK İÇİN DAMAR ÇAPI NE OLURSA OLSUN TURNİKE KULLANILMASI ÖNERİLİR</a:t>
            </a:r>
          </a:p>
        </p:txBody>
      </p:sp>
      <p:sp>
        <p:nvSpPr>
          <p:cNvPr id="4" name="Slayt Numarası Yer Tutucusu 3"/>
          <p:cNvSpPr>
            <a:spLocks noGrp="1"/>
          </p:cNvSpPr>
          <p:nvPr>
            <p:ph type="sldNum" sz="quarter" idx="10"/>
          </p:nvPr>
        </p:nvSpPr>
        <p:spPr/>
        <p:txBody>
          <a:bodyPr/>
          <a:lstStyle/>
          <a:p>
            <a:fld id="{E2236AAD-7929-4194-844D-2AF947833FB8}" type="slidenum">
              <a:rPr lang="tr-TR" smtClean="0"/>
              <a:pPr/>
              <a:t>27</a:t>
            </a:fld>
            <a:endParaRPr lang="tr-TR"/>
          </a:p>
        </p:txBody>
      </p:sp>
    </p:spTree>
    <p:extLst>
      <p:ext uri="{BB962C8B-B14F-4D97-AF65-F5344CB8AC3E}">
        <p14:creationId xmlns:p14="http://schemas.microsoft.com/office/powerpoint/2010/main" val="2231193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a:t>AVF MÜMKÜN OLMAYAN HASTALARDA</a:t>
            </a:r>
          </a:p>
        </p:txBody>
      </p:sp>
      <p:sp>
        <p:nvSpPr>
          <p:cNvPr id="4" name="Slayt Numarası Yer Tutucusu 3"/>
          <p:cNvSpPr>
            <a:spLocks noGrp="1"/>
          </p:cNvSpPr>
          <p:nvPr>
            <p:ph type="sldNum" sz="quarter" idx="10"/>
          </p:nvPr>
        </p:nvSpPr>
        <p:spPr/>
        <p:txBody>
          <a:bodyPr/>
          <a:lstStyle/>
          <a:p>
            <a:fld id="{E2236AAD-7929-4194-844D-2AF947833FB8}" type="slidenum">
              <a:rPr lang="tr-TR" smtClean="0"/>
              <a:pPr/>
              <a:t>31</a:t>
            </a:fld>
            <a:endParaRPr lang="tr-TR"/>
          </a:p>
        </p:txBody>
      </p:sp>
    </p:spTree>
    <p:extLst>
      <p:ext uri="{BB962C8B-B14F-4D97-AF65-F5344CB8AC3E}">
        <p14:creationId xmlns:p14="http://schemas.microsoft.com/office/powerpoint/2010/main" val="190563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a:t>YÇNETİM SÜRECİ</a:t>
            </a:r>
            <a:r>
              <a:rPr lang="tr-TR" baseline="0" dirty="0"/>
              <a:t> HAZIRLIK DÖNEMİNDE BAŞLAR</a:t>
            </a:r>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35</a:t>
            </a:fld>
            <a:endParaRPr lang="tr-TR"/>
          </a:p>
        </p:txBody>
      </p:sp>
    </p:spTree>
    <p:extLst>
      <p:ext uri="{BB962C8B-B14F-4D97-AF65-F5344CB8AC3E}">
        <p14:creationId xmlns:p14="http://schemas.microsoft.com/office/powerpoint/2010/main" val="1659323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pPr>
              <a:buFont typeface="Wingdings" panose="05000000000000000000" pitchFamily="2" charset="2"/>
              <a:buChar char="§"/>
            </a:pPr>
            <a:r>
              <a:rPr lang="tr-TR" sz="1200" b="1" u="sng" dirty="0">
                <a:solidFill>
                  <a:srgbClr val="FF0000"/>
                </a:solidFill>
              </a:rPr>
              <a:t>Yine aynı çalışma </a:t>
            </a:r>
            <a:r>
              <a:rPr lang="tr-TR" sz="1200" b="1" dirty="0">
                <a:solidFill>
                  <a:srgbClr val="FF0000"/>
                </a:solidFill>
              </a:rPr>
              <a:t>hemşirelerin %71,7’sinin PİK uygulama alanının kurumasını beklemediğini ortaya koymuştur!!!! </a:t>
            </a:r>
            <a:r>
              <a:rPr lang="tr-TR" sz="1200" b="1" i="1" dirty="0">
                <a:solidFill>
                  <a:srgbClr val="FF0000"/>
                </a:solidFill>
              </a:rPr>
              <a:t>(</a:t>
            </a:r>
            <a:r>
              <a:rPr lang="tr-TR" sz="1200" b="1" i="1" dirty="0" err="1">
                <a:solidFill>
                  <a:srgbClr val="FF0000"/>
                </a:solidFill>
              </a:rPr>
              <a:t>Gorski</a:t>
            </a:r>
            <a:r>
              <a:rPr lang="tr-TR" sz="1200" b="1" i="1" dirty="0">
                <a:solidFill>
                  <a:srgbClr val="FF0000"/>
                </a:solidFill>
              </a:rPr>
              <a:t> ve ark., 2016).</a:t>
            </a:r>
          </a:p>
        </p:txBody>
      </p:sp>
      <p:sp>
        <p:nvSpPr>
          <p:cNvPr id="4" name="Slayt Numarası Yer Tutucusu 3"/>
          <p:cNvSpPr>
            <a:spLocks noGrp="1"/>
          </p:cNvSpPr>
          <p:nvPr>
            <p:ph type="sldNum" sz="quarter" idx="10"/>
          </p:nvPr>
        </p:nvSpPr>
        <p:spPr/>
        <p:txBody>
          <a:bodyPr/>
          <a:lstStyle/>
          <a:p>
            <a:fld id="{E2236AAD-7929-4194-844D-2AF947833FB8}" type="slidenum">
              <a:rPr lang="tr-TR" smtClean="0"/>
              <a:pPr/>
              <a:t>37</a:t>
            </a:fld>
            <a:endParaRPr lang="tr-TR"/>
          </a:p>
        </p:txBody>
      </p:sp>
    </p:spTree>
    <p:extLst>
      <p:ext uri="{BB962C8B-B14F-4D97-AF65-F5344CB8AC3E}">
        <p14:creationId xmlns:p14="http://schemas.microsoft.com/office/powerpoint/2010/main" val="1581350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sz="1200" dirty="0"/>
              <a:t>Pansuman  hangi aralıklarla ? yönünde araştırmalar net değil </a:t>
            </a:r>
          </a:p>
          <a:p>
            <a:endParaRPr lang="tr-TR" dirty="0"/>
          </a:p>
        </p:txBody>
      </p:sp>
      <p:sp>
        <p:nvSpPr>
          <p:cNvPr id="4" name="Slayt Numarası Yer Tutucusu 3"/>
          <p:cNvSpPr>
            <a:spLocks noGrp="1"/>
          </p:cNvSpPr>
          <p:nvPr>
            <p:ph type="sldNum" sz="quarter" idx="10"/>
          </p:nvPr>
        </p:nvSpPr>
        <p:spPr/>
        <p:txBody>
          <a:bodyPr/>
          <a:lstStyle/>
          <a:p>
            <a:fld id="{E2236AAD-7929-4194-844D-2AF947833FB8}" type="slidenum">
              <a:rPr lang="tr-TR" smtClean="0"/>
              <a:pPr/>
              <a:t>39</a:t>
            </a:fld>
            <a:endParaRPr lang="tr-TR"/>
          </a:p>
        </p:txBody>
      </p:sp>
    </p:spTree>
    <p:extLst>
      <p:ext uri="{BB962C8B-B14F-4D97-AF65-F5344CB8AC3E}">
        <p14:creationId xmlns:p14="http://schemas.microsoft.com/office/powerpoint/2010/main" val="1206273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dirty="0"/>
              <a:t>Hasta eğitimi, komplikasyonların ortaya çıkmasının erken dönemde tanılanması konusunda önemlidir. </a:t>
            </a:r>
          </a:p>
          <a:p>
            <a:r>
              <a:rPr lang="tr-TR" dirty="0"/>
              <a:t>İLK MADDENİN SONUNDA ;</a:t>
            </a:r>
            <a:r>
              <a:rPr lang="tr-TR" sz="1200" dirty="0"/>
              <a:t> Böylece erken tanılama ile önemli düzeyde komplikasyon meydana gelmesi önlenmiş olmaktadı</a:t>
            </a:r>
            <a:r>
              <a:rPr lang="tr-TR" dirty="0"/>
              <a:t>r </a:t>
            </a:r>
          </a:p>
        </p:txBody>
      </p:sp>
      <p:sp>
        <p:nvSpPr>
          <p:cNvPr id="4" name="Slayt Numarası Yer Tutucusu 3"/>
          <p:cNvSpPr>
            <a:spLocks noGrp="1"/>
          </p:cNvSpPr>
          <p:nvPr>
            <p:ph type="sldNum" sz="quarter" idx="10"/>
          </p:nvPr>
        </p:nvSpPr>
        <p:spPr/>
        <p:txBody>
          <a:bodyPr/>
          <a:lstStyle/>
          <a:p>
            <a:fld id="{E2236AAD-7929-4194-844D-2AF947833FB8}" type="slidenum">
              <a:rPr lang="tr-TR" smtClean="0"/>
              <a:pPr/>
              <a:t>40</a:t>
            </a:fld>
            <a:endParaRPr lang="tr-TR"/>
          </a:p>
        </p:txBody>
      </p:sp>
    </p:spTree>
    <p:extLst>
      <p:ext uri="{BB962C8B-B14F-4D97-AF65-F5344CB8AC3E}">
        <p14:creationId xmlns:p14="http://schemas.microsoft.com/office/powerpoint/2010/main" val="26120244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sz="1200" dirty="0"/>
              <a:t>Yıkama için küçük enjektörler hacim-basınç ilişkisinden dolayı daha yüksek basınca neden olmasından dolayı damarlarda </a:t>
            </a:r>
            <a:r>
              <a:rPr lang="tr-TR" sz="1200" dirty="0" err="1"/>
              <a:t>rüptüre</a:t>
            </a:r>
            <a:r>
              <a:rPr lang="tr-TR" sz="1200" dirty="0"/>
              <a:t> neden olabilir. Bu nedenle yıkama için 10ml’lik enjektörler tercih edilmelidir </a:t>
            </a:r>
          </a:p>
          <a:p>
            <a:r>
              <a:rPr lang="tr-TR" dirty="0">
                <a:solidFill>
                  <a:srgbClr val="FF0000"/>
                </a:solidFill>
              </a:rPr>
              <a:t>Kateter çevresine aseton ya da eter gibi organik çözücüler </a:t>
            </a:r>
            <a:r>
              <a:rPr lang="tr-TR" dirty="0" err="1">
                <a:solidFill>
                  <a:srgbClr val="FF0000"/>
                </a:solidFill>
              </a:rPr>
              <a:t>kulanılmamalıdır</a:t>
            </a:r>
            <a:r>
              <a:rPr lang="tr-TR" dirty="0">
                <a:solidFill>
                  <a:srgbClr val="FF0000"/>
                </a:solidFill>
              </a:rPr>
              <a:t>.(Kanıt Düzeyi A; </a:t>
            </a:r>
            <a:r>
              <a:rPr lang="tr-TR" dirty="0" err="1">
                <a:solidFill>
                  <a:srgbClr val="FF0000"/>
                </a:solidFill>
              </a:rPr>
              <a:t>O’Grady</a:t>
            </a:r>
            <a:r>
              <a:rPr lang="tr-TR" dirty="0">
                <a:solidFill>
                  <a:srgbClr val="FF0000"/>
                </a:solidFill>
              </a:rPr>
              <a:t>, Alexander et al . 2002) </a:t>
            </a:r>
          </a:p>
        </p:txBody>
      </p:sp>
      <p:sp>
        <p:nvSpPr>
          <p:cNvPr id="4" name="Slayt Numarası Yer Tutucusu 3"/>
          <p:cNvSpPr>
            <a:spLocks noGrp="1"/>
          </p:cNvSpPr>
          <p:nvPr>
            <p:ph type="sldNum" sz="quarter" idx="10"/>
          </p:nvPr>
        </p:nvSpPr>
        <p:spPr/>
        <p:txBody>
          <a:bodyPr/>
          <a:lstStyle/>
          <a:p>
            <a:fld id="{E2236AAD-7929-4194-844D-2AF947833FB8}" type="slidenum">
              <a:rPr lang="tr-TR" smtClean="0"/>
              <a:pPr/>
              <a:t>41</a:t>
            </a:fld>
            <a:endParaRPr lang="tr-TR"/>
          </a:p>
        </p:txBody>
      </p:sp>
    </p:spTree>
    <p:extLst>
      <p:ext uri="{BB962C8B-B14F-4D97-AF65-F5344CB8AC3E}">
        <p14:creationId xmlns:p14="http://schemas.microsoft.com/office/powerpoint/2010/main" val="3266756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a:xfrm>
            <a:off x="685800" y="1143000"/>
            <a:ext cx="5486400" cy="3086100"/>
          </a:xfrm>
        </p:spPr>
      </p:sp>
      <p:sp>
        <p:nvSpPr>
          <p:cNvPr id="3" name="Not Yer Tutucusu 2"/>
          <p:cNvSpPr>
            <a:spLocks noGrp="1"/>
          </p:cNvSpPr>
          <p:nvPr>
            <p:ph type="body" idx="1"/>
          </p:nvPr>
        </p:nvSpPr>
        <p:spPr/>
        <p:txBody>
          <a:bodyPr/>
          <a:lstStyle/>
          <a:p>
            <a:r>
              <a:rPr lang="tr-TR"/>
              <a:t>KATILIMINIZ VE SABRINIZ İÇİN TEŞEKKÜR EDERİM.</a:t>
            </a:r>
          </a:p>
        </p:txBody>
      </p:sp>
      <p:sp>
        <p:nvSpPr>
          <p:cNvPr id="4" name="Slayt Numarası Yer Tutucusu 3"/>
          <p:cNvSpPr>
            <a:spLocks noGrp="1"/>
          </p:cNvSpPr>
          <p:nvPr>
            <p:ph type="sldNum" sz="quarter" idx="10"/>
          </p:nvPr>
        </p:nvSpPr>
        <p:spPr/>
        <p:txBody>
          <a:bodyPr/>
          <a:lstStyle/>
          <a:p>
            <a:fld id="{E2236AAD-7929-4194-844D-2AF947833FB8}" type="slidenum">
              <a:rPr lang="tr-TR" smtClean="0"/>
              <a:pPr/>
              <a:t>43</a:t>
            </a:fld>
            <a:endParaRPr lang="tr-TR"/>
          </a:p>
        </p:txBody>
      </p:sp>
    </p:spTree>
    <p:extLst>
      <p:ext uri="{BB962C8B-B14F-4D97-AF65-F5344CB8AC3E}">
        <p14:creationId xmlns:p14="http://schemas.microsoft.com/office/powerpoint/2010/main" val="3224308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1191331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38829523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1155032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3575325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1563367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2277560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182054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38199663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3099003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590925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C64C50B-9FA0-4F98-95D0-93985A61513E}" type="datetimeFigureOut">
              <a:rPr lang="tr-TR" smtClean="0"/>
              <a:pPr/>
              <a:t>10.11.2022</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1BB59F13-1A32-4934-9BE5-9C4862DC0DE4}" type="slidenum">
              <a:rPr lang="tr-TR" smtClean="0"/>
              <a:pPr/>
              <a:t>‹#›</a:t>
            </a:fld>
            <a:endParaRPr lang="tr-TR"/>
          </a:p>
        </p:txBody>
      </p:sp>
    </p:spTree>
    <p:extLst>
      <p:ext uri="{BB962C8B-B14F-4D97-AF65-F5344CB8AC3E}">
        <p14:creationId xmlns:p14="http://schemas.microsoft.com/office/powerpoint/2010/main" val="250447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64C50B-9FA0-4F98-95D0-93985A61513E}" type="datetimeFigureOut">
              <a:rPr lang="tr-TR" smtClean="0"/>
              <a:pPr/>
              <a:t>10.11.2022</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B59F13-1A32-4934-9BE5-9C4862DC0DE4}" type="slidenum">
              <a:rPr lang="tr-TR" smtClean="0"/>
              <a:pPr/>
              <a:t>‹#›</a:t>
            </a:fld>
            <a:endParaRPr lang="tr-TR"/>
          </a:p>
        </p:txBody>
      </p:sp>
    </p:spTree>
    <p:extLst>
      <p:ext uri="{BB962C8B-B14F-4D97-AF65-F5344CB8AC3E}">
        <p14:creationId xmlns:p14="http://schemas.microsoft.com/office/powerpoint/2010/main" val="3377612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diagramData" Target="../diagrams/data1.xml"/><Relationship Id="rId12"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jpeg"/><Relationship Id="rId11" Type="http://schemas.microsoft.com/office/2007/relationships/diagramDrawing" Target="../diagrams/drawing1.xml"/><Relationship Id="rId5" Type="http://schemas.openxmlformats.org/officeDocument/2006/relationships/image" Target="../media/image1.png"/><Relationship Id="rId10" Type="http://schemas.openxmlformats.org/officeDocument/2006/relationships/diagramColors" Target="../diagrams/colors1.xml"/><Relationship Id="rId4" Type="http://schemas.openxmlformats.org/officeDocument/2006/relationships/notesSlide" Target="../notesSlides/notesSlide1.xml"/><Relationship Id="rId9" Type="http://schemas.openxmlformats.org/officeDocument/2006/relationships/diagramQuickStyle" Target="../diagrams/quickStyle1.xml"/><Relationship Id="rId1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diagramLayout" Target="../diagrams/layout4.xml"/><Relationship Id="rId7" Type="http://schemas.openxmlformats.org/officeDocument/2006/relationships/image" Target="../media/image38.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 Id="rId9"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3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lt Başlık 4"/>
          <p:cNvSpPr>
            <a:spLocks noGrp="1"/>
          </p:cNvSpPr>
          <p:nvPr>
            <p:ph type="subTitle" idx="1"/>
          </p:nvPr>
        </p:nvSpPr>
        <p:spPr>
          <a:xfrm>
            <a:off x="4377853" y="5132034"/>
            <a:ext cx="4055953" cy="1187701"/>
          </a:xfrm>
        </p:spPr>
        <p:txBody>
          <a:bodyPr>
            <a:normAutofit/>
          </a:bodyPr>
          <a:lstStyle/>
          <a:p>
            <a:r>
              <a:rPr lang="tr-TR" sz="2370" b="1" dirty="0" err="1"/>
              <a:t>Uzm.Hem</a:t>
            </a:r>
            <a:r>
              <a:rPr lang="tr-TR" sz="2370" b="1" dirty="0"/>
              <a:t>. Müjgan YAVUZ</a:t>
            </a:r>
          </a:p>
          <a:p>
            <a:r>
              <a:rPr lang="tr-TR" sz="2370" b="1" dirty="0"/>
              <a:t>İ.Ü. İstanbul Tıp Fakültesi</a:t>
            </a:r>
          </a:p>
          <a:p>
            <a:endParaRPr lang="tr-TR" b="1" dirty="0"/>
          </a:p>
        </p:txBody>
      </p:sp>
      <p:pic>
        <p:nvPicPr>
          <p:cNvPr id="1026" name="Picture 2" descr="İstanbul Üniversitesi| İstanbul Tıp Fakültes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369010" y="-21662"/>
            <a:ext cx="1750183" cy="17501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iyaliz Hastalarında Hayati Önem Taşıyan Fistül"/>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807" y="0"/>
            <a:ext cx="2378889" cy="168899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9" name="Diyagram 8"/>
          <p:cNvGraphicFramePr/>
          <p:nvPr>
            <p:extLst>
              <p:ext uri="{D42A27DB-BD31-4B8C-83A1-F6EECF244321}">
                <p14:modId xmlns:p14="http://schemas.microsoft.com/office/powerpoint/2010/main" val="3312534153"/>
              </p:ext>
            </p:extLst>
          </p:nvPr>
        </p:nvGraphicFramePr>
        <p:xfrm>
          <a:off x="2451696" y="1148234"/>
          <a:ext cx="7942293" cy="22788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2" name="Yuvarlatılmış Dikdörtgen 4"/>
          <p:cNvSpPr txBox="1"/>
          <p:nvPr/>
        </p:nvSpPr>
        <p:spPr>
          <a:xfrm>
            <a:off x="3469247" y="3598444"/>
            <a:ext cx="5857246" cy="1362208"/>
          </a:xfrm>
          <a:prstGeom prst="rect">
            <a:avLst/>
          </a:prstGeom>
          <a:solidFill>
            <a:srgbClr val="660033"/>
          </a:solidFill>
        </p:spPr>
        <p:style>
          <a:lnRef idx="0">
            <a:scrgbClr r="0" g="0" b="0"/>
          </a:lnRef>
          <a:fillRef idx="0">
            <a:scrgbClr r="0" g="0" b="0"/>
          </a:fillRef>
          <a:effectRef idx="0">
            <a:scrgbClr r="0" g="0" b="0"/>
          </a:effectRef>
          <a:fontRef idx="minor">
            <a:schemeClr val="lt1"/>
          </a:fontRef>
        </p:style>
        <p:txBody>
          <a:bodyPr spcFirstLastPara="0" vert="horz" wrap="square" lIns="152401" tIns="152401" rIns="152401" bIns="152401" numCol="1" spcCol="1270" anchor="ctr" anchorCtr="0">
            <a:noAutofit/>
          </a:bodyPr>
          <a:lstStyle/>
          <a:p>
            <a:pPr lvl="0" algn="ctr"/>
            <a:r>
              <a:rPr lang="tr-TR" sz="3793" b="1" dirty="0">
                <a:solidFill>
                  <a:schemeClr val="bg1"/>
                </a:solidFill>
              </a:rPr>
              <a:t>HEMŞİRELİK YÖNETİMİ</a:t>
            </a:r>
          </a:p>
        </p:txBody>
      </p:sp>
      <p:pic>
        <p:nvPicPr>
          <p:cNvPr id="2" name="Ses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cstate="print"/>
          <a:stretch>
            <a:fillRect/>
          </a:stretch>
        </p:blipFill>
        <p:spPr>
          <a:xfrm>
            <a:off x="11366500" y="6032500"/>
            <a:ext cx="609600" cy="609600"/>
          </a:xfrm>
          <a:prstGeom prst="rect">
            <a:avLst/>
          </a:prstGeom>
        </p:spPr>
      </p:pic>
      <p:pic>
        <p:nvPicPr>
          <p:cNvPr id="13" name="Resim 12" descr="Ekran Kırpma"/>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8846857" y="4995391"/>
            <a:ext cx="3337849" cy="1857390"/>
          </a:xfrm>
          <a:prstGeom prst="rect">
            <a:avLst/>
          </a:prstGeom>
        </p:spPr>
      </p:pic>
      <p:pic>
        <p:nvPicPr>
          <p:cNvPr id="14" name="Resim 13" descr="Ekran Kırpma"/>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27553" y="4461287"/>
            <a:ext cx="3396442" cy="2400921"/>
          </a:xfrm>
          <a:prstGeom prst="rect">
            <a:avLst/>
          </a:prstGeom>
        </p:spPr>
      </p:pic>
    </p:spTree>
    <p:extLst>
      <p:ext uri="{BB962C8B-B14F-4D97-AF65-F5344CB8AC3E}">
        <p14:creationId xmlns:p14="http://schemas.microsoft.com/office/powerpoint/2010/main" val="286617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a:ln w="38100">
            <a:solidFill>
              <a:srgbClr val="660033"/>
            </a:solidFill>
          </a:ln>
        </p:spPr>
        <p:txBody>
          <a:bodyPr/>
          <a:lstStyle/>
          <a:p>
            <a:pPr algn="ctr"/>
            <a:r>
              <a:rPr lang="tr-TR" dirty="0"/>
              <a:t>   </a:t>
            </a:r>
            <a:r>
              <a:rPr lang="tr-TR" sz="4267" b="1" dirty="0">
                <a:solidFill>
                  <a:schemeClr val="bg1"/>
                </a:solidFill>
                <a:latin typeface="+mn-lt"/>
              </a:rPr>
              <a:t>DİYALİZ İÇİN HAZIRLIK</a:t>
            </a:r>
          </a:p>
        </p:txBody>
      </p:sp>
      <p:sp>
        <p:nvSpPr>
          <p:cNvPr id="5" name="İçerik Yer Tutucusu 7"/>
          <p:cNvSpPr>
            <a:spLocks noGrp="1"/>
          </p:cNvSpPr>
          <p:nvPr>
            <p:ph idx="1"/>
          </p:nvPr>
        </p:nvSpPr>
        <p:spPr>
          <a:xfrm>
            <a:off x="838200" y="2182707"/>
            <a:ext cx="10515601" cy="3457109"/>
          </a:xfrm>
        </p:spPr>
        <p:txBody>
          <a:bodyPr>
            <a:normAutofit fontScale="92500" lnSpcReduction="10000"/>
          </a:bodyPr>
          <a:lstStyle/>
          <a:p>
            <a:pPr marL="0" indent="0">
              <a:buNone/>
            </a:pPr>
            <a:endParaRPr lang="tr-TR" dirty="0"/>
          </a:p>
          <a:p>
            <a:pPr>
              <a:buFont typeface="Wingdings" panose="05000000000000000000" pitchFamily="2" charset="2"/>
              <a:buChar char="§"/>
            </a:pPr>
            <a:endParaRPr lang="tr-TR" sz="3082" b="1" u="sng" dirty="0"/>
          </a:p>
          <a:p>
            <a:pPr>
              <a:buFont typeface="Wingdings" panose="05000000000000000000" pitchFamily="2" charset="2"/>
              <a:buChar char="§"/>
            </a:pPr>
            <a:r>
              <a:rPr lang="tr-TR" sz="3082" b="1" u="sng" dirty="0"/>
              <a:t>Diyalize ne zaman başlanmalı?</a:t>
            </a:r>
          </a:p>
          <a:p>
            <a:pPr>
              <a:buFont typeface="Wingdings" panose="05000000000000000000" pitchFamily="2" charset="2"/>
              <a:buChar char="§"/>
            </a:pPr>
            <a:r>
              <a:rPr lang="tr-TR" sz="3082" b="1" u="sng" dirty="0"/>
              <a:t>Kılavuz önerileri?</a:t>
            </a:r>
          </a:p>
          <a:p>
            <a:pPr>
              <a:buFont typeface="Wingdings" panose="05000000000000000000" pitchFamily="2" charset="2"/>
              <a:buChar char="§"/>
            </a:pPr>
            <a:r>
              <a:rPr lang="tr-TR" sz="3082" b="1" u="sng" dirty="0"/>
              <a:t>Erken diyaliz ? Geç diyaliz ?</a:t>
            </a:r>
          </a:p>
          <a:p>
            <a:pPr marL="0" indent="0">
              <a:buNone/>
            </a:pPr>
            <a:r>
              <a:rPr lang="tr-TR" sz="3082" b="1" dirty="0">
                <a:solidFill>
                  <a:srgbClr val="7030A0"/>
                </a:solidFill>
              </a:rPr>
              <a:t>Diyalize başlama kararında ; </a:t>
            </a:r>
          </a:p>
          <a:p>
            <a:pPr marL="0" indent="0">
              <a:buNone/>
            </a:pPr>
            <a:r>
              <a:rPr lang="tr-TR" sz="3082" b="1" dirty="0">
                <a:solidFill>
                  <a:srgbClr val="7030A0"/>
                </a:solidFill>
              </a:rPr>
              <a:t>Hastanın </a:t>
            </a:r>
            <a:r>
              <a:rPr lang="tr-TR" sz="3082" b="1" dirty="0" err="1">
                <a:solidFill>
                  <a:srgbClr val="7030A0"/>
                </a:solidFill>
              </a:rPr>
              <a:t>subjektif</a:t>
            </a:r>
            <a:r>
              <a:rPr lang="tr-TR" sz="3082" b="1" dirty="0">
                <a:solidFill>
                  <a:srgbClr val="7030A0"/>
                </a:solidFill>
              </a:rPr>
              <a:t> semptomları ve hekimin değerlendirmesi esastır </a:t>
            </a:r>
            <a:endParaRPr lang="tr-TR" sz="3082" b="1" u="sng" dirty="0">
              <a:solidFill>
                <a:srgbClr val="7030A0"/>
              </a:solidFill>
            </a:endParaRPr>
          </a:p>
          <a:p>
            <a:pPr marL="0" indent="0">
              <a:buNone/>
            </a:pPr>
            <a:endParaRPr lang="tr-TR" dirty="0">
              <a:solidFill>
                <a:srgbClr val="7030A0"/>
              </a:solidFill>
            </a:endParaRPr>
          </a:p>
        </p:txBody>
      </p:sp>
      <p:sp>
        <p:nvSpPr>
          <p:cNvPr id="4" name="AutoShape 3"/>
          <p:cNvSpPr>
            <a:spLocks noChangeArrowheads="1"/>
          </p:cNvSpPr>
          <p:nvPr/>
        </p:nvSpPr>
        <p:spPr bwMode="auto">
          <a:xfrm>
            <a:off x="3842328" y="1553016"/>
            <a:ext cx="4795349" cy="1181410"/>
          </a:xfrm>
          <a:prstGeom prst="downArrowCallout">
            <a:avLst>
              <a:gd name="adj1" fmla="val 133333"/>
              <a:gd name="adj2" fmla="val 133333"/>
              <a:gd name="adj3" fmla="val 16667"/>
              <a:gd name="adj4" fmla="val 66667"/>
            </a:avLst>
          </a:prstGeom>
          <a:solidFill>
            <a:srgbClr val="660033"/>
          </a:solidFill>
          <a:ln w="38100">
            <a:solidFill>
              <a:srgbClr val="660033"/>
            </a:solidFill>
            <a:headEnd/>
            <a:tailEnd/>
          </a:ln>
        </p:spPr>
        <p:style>
          <a:lnRef idx="2">
            <a:schemeClr val="accent6"/>
          </a:lnRef>
          <a:fillRef idx="1">
            <a:schemeClr val="lt1"/>
          </a:fillRef>
          <a:effectRef idx="0">
            <a:schemeClr val="accent6"/>
          </a:effectRef>
          <a:fontRef idx="minor">
            <a:schemeClr val="dk1"/>
          </a:fontRef>
        </p:style>
        <p:txBody>
          <a:bodyPr wrap="none" anchor="ctr"/>
          <a:lstStyle/>
          <a:p>
            <a:pPr algn="ctr" eaLnBrk="0" hangingPunct="0">
              <a:defRPr/>
            </a:pPr>
            <a:endParaRPr lang="tr-TR" sz="3319" b="1" dirty="0">
              <a:solidFill>
                <a:schemeClr val="tx1"/>
              </a:solidFill>
              <a:latin typeface="Arial" charset="0"/>
            </a:endParaRPr>
          </a:p>
          <a:p>
            <a:pPr algn="ctr" eaLnBrk="0" hangingPunct="0">
              <a:defRPr/>
            </a:pPr>
            <a:r>
              <a:rPr lang="tr-TR" sz="3319" b="1" dirty="0">
                <a:solidFill>
                  <a:schemeClr val="bg1"/>
                </a:solidFill>
                <a:latin typeface="Arial" charset="0"/>
              </a:rPr>
              <a:t>Diyalize Başlama Kararı</a:t>
            </a:r>
          </a:p>
          <a:p>
            <a:pPr algn="ctr" eaLnBrk="0" hangingPunct="0">
              <a:defRPr/>
            </a:pPr>
            <a:r>
              <a:rPr lang="tr-TR" sz="3601" b="1" dirty="0">
                <a:solidFill>
                  <a:schemeClr val="bg1"/>
                </a:solidFill>
                <a:latin typeface="Arial" charset="0"/>
              </a:rPr>
              <a:t>?</a:t>
            </a:r>
          </a:p>
        </p:txBody>
      </p:sp>
      <p:sp>
        <p:nvSpPr>
          <p:cNvPr id="6" name="İçerik Yer Tutucusu 2"/>
          <p:cNvSpPr txBox="1">
            <a:spLocks/>
          </p:cNvSpPr>
          <p:nvPr/>
        </p:nvSpPr>
        <p:spPr>
          <a:xfrm rot="10800000" flipV="1">
            <a:off x="838200" y="5824051"/>
            <a:ext cx="10515601" cy="1181269"/>
          </a:xfrm>
          <a:prstGeom prst="rect">
            <a:avLst/>
          </a:prstGeom>
        </p:spPr>
        <p:txBody>
          <a:bodyPr vert="horz" lIns="91441" tIns="45720" rIns="91441"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800" i="1" u="sng" dirty="0"/>
              <a:t>1</a:t>
            </a:r>
            <a:r>
              <a:rPr lang="tr-TR" sz="800" i="1" dirty="0"/>
              <a:t>.Kidney </a:t>
            </a:r>
            <a:r>
              <a:rPr lang="tr-TR" sz="800" i="1" dirty="0" err="1"/>
              <a:t>Disease</a:t>
            </a:r>
            <a:r>
              <a:rPr lang="tr-TR" sz="800" i="1" dirty="0"/>
              <a:t>: </a:t>
            </a:r>
            <a:r>
              <a:rPr lang="tr-TR" sz="800" i="1" dirty="0" err="1"/>
              <a:t>Improving</a:t>
            </a:r>
            <a:r>
              <a:rPr lang="tr-TR" sz="800" i="1" dirty="0"/>
              <a:t> Global </a:t>
            </a:r>
            <a:r>
              <a:rPr lang="tr-TR" sz="800" i="1" dirty="0" err="1"/>
              <a:t>Outcomes</a:t>
            </a:r>
            <a:r>
              <a:rPr lang="tr-TR" sz="800" i="1" dirty="0"/>
              <a:t> (KDIGO) CKD </a:t>
            </a:r>
            <a:r>
              <a:rPr lang="tr-TR" sz="800" i="1" dirty="0" err="1"/>
              <a:t>Work</a:t>
            </a:r>
            <a:r>
              <a:rPr lang="tr-TR" sz="800" i="1" dirty="0"/>
              <a:t> </a:t>
            </a:r>
            <a:r>
              <a:rPr lang="tr-TR" sz="800" i="1" dirty="0" err="1"/>
              <a:t>Group</a:t>
            </a:r>
            <a:r>
              <a:rPr lang="tr-TR" sz="800" i="1" dirty="0"/>
              <a:t>: KDIGO </a:t>
            </a:r>
            <a:r>
              <a:rPr lang="tr-TR" sz="800" i="1" dirty="0" err="1"/>
              <a:t>Clinical</a:t>
            </a:r>
            <a:r>
              <a:rPr lang="tr-TR" sz="800" i="1" dirty="0"/>
              <a:t> </a:t>
            </a:r>
            <a:r>
              <a:rPr lang="tr-TR" sz="800" i="1" dirty="0" err="1"/>
              <a:t>Practice</a:t>
            </a:r>
            <a:r>
              <a:rPr lang="tr-TR" sz="800" i="1" dirty="0"/>
              <a:t> </a:t>
            </a:r>
            <a:r>
              <a:rPr lang="tr-TR" sz="800" i="1" dirty="0" err="1"/>
              <a:t>Guidelines</a:t>
            </a:r>
            <a:r>
              <a:rPr lang="tr-TR" sz="800" i="1" dirty="0"/>
              <a:t> </a:t>
            </a:r>
            <a:r>
              <a:rPr lang="tr-TR" sz="800" i="1" dirty="0" err="1"/>
              <a:t>for</a:t>
            </a:r>
            <a:r>
              <a:rPr lang="tr-TR" sz="800" i="1" dirty="0"/>
              <a:t> </a:t>
            </a:r>
            <a:r>
              <a:rPr lang="tr-TR" sz="800" i="1" dirty="0" err="1"/>
              <a:t>The</a:t>
            </a:r>
            <a:r>
              <a:rPr lang="tr-TR" sz="800" i="1" dirty="0"/>
              <a:t> Evaluation </a:t>
            </a:r>
            <a:r>
              <a:rPr lang="tr-TR" sz="800" i="1" dirty="0" err="1"/>
              <a:t>and</a:t>
            </a:r>
            <a:r>
              <a:rPr lang="tr-TR" sz="800" i="1" dirty="0"/>
              <a:t> Management Of </a:t>
            </a:r>
            <a:r>
              <a:rPr lang="tr-TR" sz="800" i="1" dirty="0" err="1"/>
              <a:t>Chronic</a:t>
            </a:r>
            <a:r>
              <a:rPr lang="tr-TR" sz="800" i="1" dirty="0"/>
              <a:t> </a:t>
            </a:r>
            <a:r>
              <a:rPr lang="tr-TR" sz="800" i="1" dirty="0" err="1"/>
              <a:t>Kidney</a:t>
            </a:r>
            <a:r>
              <a:rPr lang="tr-TR" sz="800" i="1" dirty="0"/>
              <a:t> </a:t>
            </a:r>
            <a:r>
              <a:rPr lang="tr-TR" sz="800" i="1" dirty="0" err="1"/>
              <a:t>Disease</a:t>
            </a:r>
            <a:r>
              <a:rPr lang="tr-TR" sz="800" i="1" dirty="0"/>
              <a:t>. </a:t>
            </a:r>
            <a:r>
              <a:rPr lang="tr-TR" sz="800" i="1" dirty="0" err="1"/>
              <a:t>Kidney</a:t>
            </a:r>
            <a:r>
              <a:rPr lang="tr-TR" sz="800" i="1" dirty="0"/>
              <a:t> </a:t>
            </a:r>
            <a:r>
              <a:rPr lang="tr-TR" sz="800" i="1" dirty="0" err="1"/>
              <a:t>Int</a:t>
            </a:r>
            <a:r>
              <a:rPr lang="tr-TR" sz="800" i="1" dirty="0"/>
              <a:t> </a:t>
            </a:r>
            <a:r>
              <a:rPr lang="tr-TR" sz="800" i="1" dirty="0" err="1"/>
              <a:t>Suppl</a:t>
            </a:r>
            <a:r>
              <a:rPr lang="tr-TR" sz="800" i="1" dirty="0"/>
              <a:t> 2013;3:1–150 24.</a:t>
            </a:r>
          </a:p>
          <a:p>
            <a:pPr marL="0" indent="0">
              <a:buNone/>
            </a:pPr>
            <a:r>
              <a:rPr lang="tr-TR" sz="800" i="1" u="sng" dirty="0"/>
              <a:t>2</a:t>
            </a:r>
            <a:r>
              <a:rPr lang="tr-TR" sz="800" i="1" dirty="0"/>
              <a:t>.Jindal K, </a:t>
            </a:r>
            <a:r>
              <a:rPr lang="tr-TR" sz="800" i="1" dirty="0" err="1"/>
              <a:t>Chan</a:t>
            </a:r>
            <a:r>
              <a:rPr lang="tr-TR" sz="800" i="1" dirty="0"/>
              <a:t> CT, </a:t>
            </a:r>
            <a:r>
              <a:rPr lang="tr-TR" sz="800" i="1" dirty="0" err="1"/>
              <a:t>Deziel</a:t>
            </a:r>
            <a:r>
              <a:rPr lang="tr-TR" sz="800" i="1" dirty="0"/>
              <a:t> C, </a:t>
            </a:r>
            <a:r>
              <a:rPr lang="tr-TR" sz="800" i="1" dirty="0" err="1"/>
              <a:t>Hirsch</a:t>
            </a:r>
            <a:r>
              <a:rPr lang="tr-TR" sz="800" i="1" dirty="0"/>
              <a:t> D, </a:t>
            </a:r>
            <a:r>
              <a:rPr lang="tr-TR" sz="800" i="1" dirty="0" err="1"/>
              <a:t>Soroka</a:t>
            </a:r>
            <a:r>
              <a:rPr lang="tr-TR" sz="800" i="1" dirty="0"/>
              <a:t> SD, </a:t>
            </a:r>
            <a:r>
              <a:rPr lang="tr-TR" sz="800" i="1" dirty="0" err="1"/>
              <a:t>Tonelli</a:t>
            </a:r>
            <a:r>
              <a:rPr lang="tr-TR" sz="800" i="1" dirty="0"/>
              <a:t> M: CHAPTER 4: </a:t>
            </a:r>
            <a:r>
              <a:rPr lang="tr-TR" sz="800" i="1" dirty="0" err="1"/>
              <a:t>Vascular</a:t>
            </a:r>
            <a:r>
              <a:rPr lang="tr-TR" sz="800" i="1" dirty="0"/>
              <a:t> Access. J Am </a:t>
            </a:r>
            <a:r>
              <a:rPr lang="tr-TR" sz="800" i="1" dirty="0" err="1"/>
              <a:t>Soc</a:t>
            </a:r>
            <a:r>
              <a:rPr lang="tr-TR" sz="800" i="1" dirty="0"/>
              <a:t> </a:t>
            </a:r>
            <a:r>
              <a:rPr lang="tr-TR" sz="800" i="1" dirty="0" err="1"/>
              <a:t>Nephrol</a:t>
            </a:r>
            <a:r>
              <a:rPr lang="tr-TR" sz="800" i="1" dirty="0"/>
              <a:t> 2006;17 (</a:t>
            </a:r>
            <a:r>
              <a:rPr lang="tr-TR" sz="800" i="1" dirty="0" err="1"/>
              <a:t>Suppl</a:t>
            </a:r>
            <a:r>
              <a:rPr lang="tr-TR" sz="800" i="1" dirty="0"/>
              <a:t> 1):16–S23 25. </a:t>
            </a:r>
          </a:p>
          <a:p>
            <a:pPr marL="0" indent="0">
              <a:buNone/>
            </a:pPr>
            <a:r>
              <a:rPr lang="tr-TR" sz="800" i="1" u="sng" dirty="0"/>
              <a:t>3</a:t>
            </a:r>
            <a:r>
              <a:rPr lang="tr-TR" sz="800" i="1" dirty="0"/>
              <a:t>.O’Hare AM, </a:t>
            </a:r>
            <a:r>
              <a:rPr lang="tr-TR" sz="800" i="1" dirty="0" err="1"/>
              <a:t>Bertenthal</a:t>
            </a:r>
            <a:r>
              <a:rPr lang="tr-TR" sz="800" i="1" dirty="0"/>
              <a:t> D, </a:t>
            </a:r>
            <a:r>
              <a:rPr lang="tr-TR" sz="800" i="1" dirty="0" err="1"/>
              <a:t>Walter</a:t>
            </a:r>
            <a:r>
              <a:rPr lang="tr-TR" sz="800" i="1" dirty="0"/>
              <a:t> LC, </a:t>
            </a:r>
            <a:r>
              <a:rPr lang="tr-TR" sz="800" i="1" dirty="0" err="1"/>
              <a:t>Garg</a:t>
            </a:r>
            <a:r>
              <a:rPr lang="tr-TR" sz="800" i="1" dirty="0"/>
              <a:t> AX, </a:t>
            </a:r>
            <a:r>
              <a:rPr lang="tr-TR" sz="800" i="1" dirty="0" err="1"/>
              <a:t>Covinsky</a:t>
            </a:r>
            <a:r>
              <a:rPr lang="tr-TR" sz="800" i="1" dirty="0"/>
              <a:t> K, </a:t>
            </a:r>
            <a:r>
              <a:rPr lang="tr-TR" sz="800" i="1" dirty="0" err="1"/>
              <a:t>Kaufman</a:t>
            </a:r>
            <a:r>
              <a:rPr lang="tr-TR" sz="800" i="1" dirty="0"/>
              <a:t> JS: </a:t>
            </a:r>
            <a:r>
              <a:rPr lang="tr-TR" sz="800" i="1" dirty="0" err="1"/>
              <a:t>When</a:t>
            </a:r>
            <a:r>
              <a:rPr lang="tr-TR" sz="800" i="1" dirty="0"/>
              <a:t> </a:t>
            </a:r>
            <a:r>
              <a:rPr lang="tr-TR" sz="800" i="1" dirty="0" err="1"/>
              <a:t>to</a:t>
            </a:r>
            <a:r>
              <a:rPr lang="tr-TR" sz="800" i="1" dirty="0"/>
              <a:t> </a:t>
            </a:r>
            <a:r>
              <a:rPr lang="tr-TR" sz="800" i="1" dirty="0" err="1"/>
              <a:t>refer</a:t>
            </a:r>
            <a:r>
              <a:rPr lang="tr-TR" sz="800" i="1" dirty="0"/>
              <a:t> </a:t>
            </a:r>
            <a:r>
              <a:rPr lang="tr-TR" sz="800" i="1" dirty="0" err="1"/>
              <a:t>Patients</a:t>
            </a:r>
            <a:r>
              <a:rPr lang="tr-TR" sz="800" i="1" dirty="0"/>
              <a:t> </a:t>
            </a:r>
            <a:r>
              <a:rPr lang="tr-TR" sz="800" i="1" dirty="0" err="1"/>
              <a:t>With</a:t>
            </a:r>
            <a:r>
              <a:rPr lang="tr-TR" sz="800" i="1" dirty="0"/>
              <a:t> </a:t>
            </a:r>
            <a:r>
              <a:rPr lang="tr-TR" sz="800" i="1" dirty="0" err="1"/>
              <a:t>Chronic</a:t>
            </a:r>
            <a:r>
              <a:rPr lang="tr-TR" sz="800" i="1" dirty="0"/>
              <a:t> </a:t>
            </a:r>
            <a:r>
              <a:rPr lang="tr-TR" sz="800" i="1" dirty="0" err="1"/>
              <a:t>Kidney</a:t>
            </a:r>
            <a:r>
              <a:rPr lang="tr-TR" sz="800" i="1" dirty="0"/>
              <a:t> </a:t>
            </a:r>
            <a:r>
              <a:rPr lang="tr-TR" sz="800" i="1" dirty="0" err="1"/>
              <a:t>Disease</a:t>
            </a:r>
            <a:r>
              <a:rPr lang="tr-TR" sz="800" i="1" dirty="0"/>
              <a:t> </a:t>
            </a:r>
            <a:r>
              <a:rPr lang="tr-TR" sz="800" i="1" dirty="0" err="1"/>
              <a:t>For</a:t>
            </a:r>
            <a:r>
              <a:rPr lang="tr-TR" sz="800" i="1" dirty="0"/>
              <a:t> </a:t>
            </a:r>
            <a:r>
              <a:rPr lang="tr-TR" sz="800" i="1" dirty="0" err="1"/>
              <a:t>Vascular</a:t>
            </a:r>
            <a:r>
              <a:rPr lang="tr-TR" sz="800" i="1" dirty="0"/>
              <a:t> Access </a:t>
            </a:r>
            <a:r>
              <a:rPr lang="tr-TR" sz="800" i="1" dirty="0" err="1"/>
              <a:t>Surgery</a:t>
            </a:r>
            <a:r>
              <a:rPr lang="tr-TR" sz="800" i="1" dirty="0"/>
              <a:t>: </a:t>
            </a:r>
            <a:r>
              <a:rPr lang="tr-TR" sz="800" i="1" dirty="0" err="1"/>
              <a:t>Should</a:t>
            </a:r>
            <a:r>
              <a:rPr lang="tr-TR" sz="800" i="1" dirty="0"/>
              <a:t> Age Be A </a:t>
            </a:r>
            <a:r>
              <a:rPr lang="tr-TR" sz="800" i="1" dirty="0" err="1"/>
              <a:t>Consideration</a:t>
            </a:r>
            <a:r>
              <a:rPr lang="tr-TR" sz="800" i="1" dirty="0"/>
              <a:t>? </a:t>
            </a:r>
            <a:r>
              <a:rPr lang="tr-TR" sz="800" i="1" dirty="0" err="1"/>
              <a:t>Kidney</a:t>
            </a:r>
            <a:r>
              <a:rPr lang="tr-TR" sz="800" i="1" dirty="0"/>
              <a:t> </a:t>
            </a:r>
            <a:r>
              <a:rPr lang="tr-TR" sz="800" i="1" dirty="0" err="1"/>
              <a:t>Int</a:t>
            </a:r>
            <a:r>
              <a:rPr lang="tr-TR" sz="800" i="1" dirty="0"/>
              <a:t>. 2007; 71(6):555–561 26. </a:t>
            </a:r>
          </a:p>
          <a:p>
            <a:pPr marL="0" indent="0">
              <a:buNone/>
            </a:pPr>
            <a:r>
              <a:rPr lang="tr-TR" sz="800" i="1" u="sng" dirty="0"/>
              <a:t>4</a:t>
            </a:r>
            <a:r>
              <a:rPr lang="tr-TR" sz="800" i="1" dirty="0"/>
              <a:t>.Vachharajani TJ, </a:t>
            </a:r>
            <a:r>
              <a:rPr lang="tr-TR" sz="800" i="1" dirty="0" err="1"/>
              <a:t>Moossavi</a:t>
            </a:r>
            <a:r>
              <a:rPr lang="tr-TR" sz="800" i="1" dirty="0"/>
              <a:t> S, Jordan JR, </a:t>
            </a:r>
            <a:r>
              <a:rPr lang="tr-TR" sz="800" i="1" dirty="0" err="1"/>
              <a:t>Vachharajani</a:t>
            </a:r>
            <a:r>
              <a:rPr lang="tr-TR" sz="800" i="1" dirty="0"/>
              <a:t> V, </a:t>
            </a:r>
            <a:r>
              <a:rPr lang="tr-TR" sz="800" i="1" dirty="0" err="1"/>
              <a:t>Freedman</a:t>
            </a:r>
            <a:r>
              <a:rPr lang="tr-TR" sz="800" i="1" dirty="0"/>
              <a:t> BI, </a:t>
            </a:r>
            <a:r>
              <a:rPr lang="tr-TR" sz="800" i="1" dirty="0" err="1"/>
              <a:t>Burkart</a:t>
            </a:r>
            <a:r>
              <a:rPr lang="tr-TR" sz="800" i="1" dirty="0"/>
              <a:t> JM: </a:t>
            </a:r>
            <a:r>
              <a:rPr lang="tr-TR" sz="800" i="1" dirty="0" err="1"/>
              <a:t>Reevaluating</a:t>
            </a:r>
            <a:r>
              <a:rPr lang="tr-TR" sz="800" i="1" dirty="0"/>
              <a:t> </a:t>
            </a:r>
            <a:r>
              <a:rPr lang="tr-TR" sz="800" i="1" dirty="0" err="1"/>
              <a:t>the</a:t>
            </a:r>
            <a:r>
              <a:rPr lang="tr-TR" sz="800" i="1" dirty="0"/>
              <a:t> Fistula First </a:t>
            </a:r>
            <a:r>
              <a:rPr lang="tr-TR" sz="800" i="1" dirty="0" err="1"/>
              <a:t>Initiative</a:t>
            </a:r>
            <a:r>
              <a:rPr lang="tr-TR" sz="800" i="1" dirty="0"/>
              <a:t> in </a:t>
            </a:r>
            <a:r>
              <a:rPr lang="tr-TR" sz="800" i="1" dirty="0" err="1"/>
              <a:t>Octogenarians</a:t>
            </a:r>
            <a:r>
              <a:rPr lang="tr-TR" sz="800" i="1" dirty="0"/>
              <a:t> on </a:t>
            </a:r>
            <a:r>
              <a:rPr lang="tr-TR" sz="800" i="1" dirty="0" err="1"/>
              <a:t>Hemodialysis</a:t>
            </a:r>
            <a:r>
              <a:rPr lang="tr-TR" sz="800" i="1" dirty="0"/>
              <a:t>. </a:t>
            </a:r>
            <a:r>
              <a:rPr lang="tr-TR" sz="800" i="1" dirty="0" err="1"/>
              <a:t>Clin</a:t>
            </a:r>
            <a:r>
              <a:rPr lang="tr-TR" sz="800" i="1" dirty="0"/>
              <a:t> J Am </a:t>
            </a:r>
            <a:r>
              <a:rPr lang="tr-TR" sz="800" i="1" dirty="0" err="1"/>
              <a:t>Soc</a:t>
            </a:r>
            <a:r>
              <a:rPr lang="tr-TR" sz="800" i="1" dirty="0"/>
              <a:t> </a:t>
            </a:r>
            <a:r>
              <a:rPr lang="tr-TR" sz="800" i="1" dirty="0" err="1"/>
              <a:t>Nephrol</a:t>
            </a:r>
            <a:r>
              <a:rPr lang="tr-TR" sz="800" i="1" dirty="0"/>
              <a:t> 2011; 6(7):1663–1667 </a:t>
            </a:r>
          </a:p>
          <a:p>
            <a:pPr marL="0" indent="0">
              <a:buNone/>
            </a:pPr>
            <a:r>
              <a:rPr lang="tr-TR" sz="800" i="1" u="sng" dirty="0"/>
              <a:t>5</a:t>
            </a:r>
            <a:r>
              <a:rPr lang="tr-TR" sz="800" i="1" dirty="0"/>
              <a:t>.Moist LM, Lok CE, </a:t>
            </a:r>
            <a:r>
              <a:rPr lang="tr-TR" sz="800" i="1" dirty="0" err="1"/>
              <a:t>Vachharajani</a:t>
            </a:r>
            <a:r>
              <a:rPr lang="tr-TR" sz="800" i="1" dirty="0"/>
              <a:t> TJ. , </a:t>
            </a:r>
            <a:r>
              <a:rPr lang="tr-TR" sz="800" i="1" dirty="0" err="1"/>
              <a:t>Xi</a:t>
            </a:r>
            <a:r>
              <a:rPr lang="tr-TR" sz="800" i="1" dirty="0"/>
              <a:t> W , </a:t>
            </a:r>
            <a:r>
              <a:rPr lang="tr-TR" sz="800" i="1" dirty="0" err="1"/>
              <a:t>AlJaishi</a:t>
            </a:r>
            <a:r>
              <a:rPr lang="tr-TR" sz="800" i="1" dirty="0"/>
              <a:t> K, </a:t>
            </a:r>
            <a:r>
              <a:rPr lang="tr-TR" sz="800" i="1" dirty="0" err="1"/>
              <a:t>Polkinghorne</a:t>
            </a:r>
            <a:r>
              <a:rPr lang="tr-TR" sz="800" i="1" dirty="0"/>
              <a:t> KR, Lee TC: Optimal </a:t>
            </a:r>
            <a:r>
              <a:rPr lang="tr-TR" sz="800" i="1" dirty="0" err="1"/>
              <a:t>vascular</a:t>
            </a:r>
            <a:r>
              <a:rPr lang="tr-TR" sz="800" i="1" dirty="0"/>
              <a:t> </a:t>
            </a:r>
            <a:r>
              <a:rPr lang="tr-TR" sz="800" i="1" dirty="0" err="1"/>
              <a:t>access</a:t>
            </a:r>
            <a:r>
              <a:rPr lang="tr-TR" sz="800" i="1" dirty="0"/>
              <a:t> in </a:t>
            </a:r>
            <a:r>
              <a:rPr lang="tr-TR" sz="800" i="1" dirty="0" err="1"/>
              <a:t>the</a:t>
            </a:r>
            <a:r>
              <a:rPr lang="tr-TR" sz="800" i="1" dirty="0"/>
              <a:t> </a:t>
            </a:r>
            <a:r>
              <a:rPr lang="tr-TR" sz="800" i="1" dirty="0" err="1"/>
              <a:t>elderly</a:t>
            </a:r>
            <a:r>
              <a:rPr lang="tr-TR" sz="800" i="1" dirty="0"/>
              <a:t> </a:t>
            </a:r>
            <a:r>
              <a:rPr lang="tr-TR" sz="800" i="1" dirty="0" err="1"/>
              <a:t>patient</a:t>
            </a:r>
            <a:r>
              <a:rPr lang="tr-TR" sz="800" i="1" dirty="0"/>
              <a:t>. Semin Dial 2012; 25(6): 640–648.</a:t>
            </a:r>
          </a:p>
          <a:p>
            <a:endParaRPr lang="tr-TR" sz="800" dirty="0"/>
          </a:p>
        </p:txBody>
      </p:sp>
    </p:spTree>
    <p:extLst>
      <p:ext uri="{BB962C8B-B14F-4D97-AF65-F5344CB8AC3E}">
        <p14:creationId xmlns:p14="http://schemas.microsoft.com/office/powerpoint/2010/main" val="3933682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4"/>
          <p:cNvSpPr>
            <a:spLocks noChangeArrowheads="1"/>
          </p:cNvSpPr>
          <p:nvPr/>
        </p:nvSpPr>
        <p:spPr bwMode="auto">
          <a:xfrm>
            <a:off x="1332730" y="2918661"/>
            <a:ext cx="3520303" cy="904039"/>
          </a:xfrm>
          <a:prstGeom prst="rect">
            <a:avLst/>
          </a:prstGeom>
          <a:solidFill>
            <a:schemeClr val="bg1">
              <a:lumMod val="65000"/>
            </a:schemeClr>
          </a:solidFill>
          <a:ln>
            <a:solidFill>
              <a:schemeClr val="tx1">
                <a:lumMod val="75000"/>
                <a:lumOff val="25000"/>
              </a:schemeClr>
            </a:solidFill>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eaLnBrk="0" hangingPunct="0">
              <a:defRPr/>
            </a:pPr>
            <a:r>
              <a:rPr lang="tr-TR" sz="2370" dirty="0">
                <a:solidFill>
                  <a:schemeClr val="tx1"/>
                </a:solidFill>
                <a:effectLst>
                  <a:outerShdw blurRad="38100" dist="38100" dir="2700000" algn="tl">
                    <a:srgbClr val="000000"/>
                  </a:outerShdw>
                </a:effectLst>
                <a:latin typeface="Arial" charset="0"/>
              </a:rPr>
              <a:t>HEMODİYALİZ</a:t>
            </a:r>
            <a:endParaRPr lang="tr-TR" sz="2370" dirty="0">
              <a:solidFill>
                <a:schemeClr val="tx1"/>
              </a:solidFill>
              <a:latin typeface="Arial" charset="0"/>
            </a:endParaRPr>
          </a:p>
        </p:txBody>
      </p:sp>
      <p:sp>
        <p:nvSpPr>
          <p:cNvPr id="138245" name="Rectangle 5"/>
          <p:cNvSpPr>
            <a:spLocks noChangeArrowheads="1"/>
          </p:cNvSpPr>
          <p:nvPr/>
        </p:nvSpPr>
        <p:spPr bwMode="auto">
          <a:xfrm>
            <a:off x="7173363" y="3023393"/>
            <a:ext cx="3573464" cy="891340"/>
          </a:xfrm>
          <a:prstGeom prst="rect">
            <a:avLst/>
          </a:prstGeom>
          <a:solidFill>
            <a:schemeClr val="bg1">
              <a:lumMod val="65000"/>
            </a:schemeClr>
          </a:solidFill>
          <a:ln>
            <a:solidFill>
              <a:schemeClr val="bg2">
                <a:lumMod val="50000"/>
              </a:schemeClr>
            </a:solidFill>
            <a:headEnd/>
            <a:tailEnd/>
          </a:ln>
        </p:spPr>
        <p:style>
          <a:lnRef idx="1">
            <a:schemeClr val="accent2"/>
          </a:lnRef>
          <a:fillRef idx="2">
            <a:schemeClr val="accent2"/>
          </a:fillRef>
          <a:effectRef idx="1">
            <a:schemeClr val="accent2"/>
          </a:effectRef>
          <a:fontRef idx="minor">
            <a:schemeClr val="dk1"/>
          </a:fontRef>
        </p:style>
        <p:txBody>
          <a:bodyPr wrap="none" anchor="ctr"/>
          <a:lstStyle/>
          <a:p>
            <a:pPr algn="ctr" eaLnBrk="0" hangingPunct="0">
              <a:defRPr/>
            </a:pPr>
            <a:r>
              <a:rPr lang="tr-TR" sz="2370" dirty="0">
                <a:solidFill>
                  <a:schemeClr val="tx1"/>
                </a:solidFill>
                <a:effectLst>
                  <a:outerShdw blurRad="38100" dist="38100" dir="2700000" algn="tl">
                    <a:srgbClr val="000000"/>
                  </a:outerShdw>
                </a:effectLst>
                <a:latin typeface="Arial" charset="0"/>
              </a:rPr>
              <a:t>PERİTON DİYALİZİ</a:t>
            </a:r>
          </a:p>
        </p:txBody>
      </p:sp>
      <p:sp>
        <p:nvSpPr>
          <p:cNvPr id="52231" name="Rectangle 7"/>
          <p:cNvSpPr>
            <a:spLocks noChangeArrowheads="1"/>
          </p:cNvSpPr>
          <p:nvPr/>
        </p:nvSpPr>
        <p:spPr bwMode="auto">
          <a:xfrm>
            <a:off x="1332731" y="4203700"/>
            <a:ext cx="3520303" cy="533400"/>
          </a:xfrm>
          <a:prstGeom prst="rect">
            <a:avLst/>
          </a:prstGeom>
          <a:solidFill>
            <a:srgbClr val="7030A0"/>
          </a:solidFill>
          <a:ln>
            <a:solidFill>
              <a:schemeClr val="accent6">
                <a:lumMod val="60000"/>
                <a:lumOff val="40000"/>
              </a:schemeClr>
            </a:solidFill>
            <a:headEnd/>
            <a:tailEnd/>
          </a:ln>
        </p:spPr>
        <p:style>
          <a:lnRef idx="1">
            <a:schemeClr val="dk1"/>
          </a:lnRef>
          <a:fillRef idx="2">
            <a:schemeClr val="dk1"/>
          </a:fillRef>
          <a:effectRef idx="1">
            <a:schemeClr val="dk1"/>
          </a:effectRef>
          <a:fontRef idx="minor">
            <a:schemeClr val="dk1"/>
          </a:fontRef>
        </p:style>
        <p:txBody>
          <a:bodyPr wrap="none" anchor="ctr"/>
          <a:lstStyle/>
          <a:p>
            <a:pPr algn="ctr" eaLnBrk="0" hangingPunct="0"/>
            <a:r>
              <a:rPr lang="tr-TR" sz="2133" b="1" dirty="0">
                <a:solidFill>
                  <a:schemeClr val="bg1"/>
                </a:solidFill>
              </a:rPr>
              <a:t>Kalıcı Damar Erişim Yolu</a:t>
            </a:r>
          </a:p>
        </p:txBody>
      </p:sp>
      <p:sp>
        <p:nvSpPr>
          <p:cNvPr id="52233" name="Rectangle 9"/>
          <p:cNvSpPr>
            <a:spLocks noChangeArrowheads="1"/>
          </p:cNvSpPr>
          <p:nvPr/>
        </p:nvSpPr>
        <p:spPr bwMode="auto">
          <a:xfrm>
            <a:off x="7173363" y="4188613"/>
            <a:ext cx="3573464" cy="533400"/>
          </a:xfrm>
          <a:prstGeom prst="rect">
            <a:avLst/>
          </a:prstGeom>
          <a:solidFill>
            <a:srgbClr val="7030A0"/>
          </a:solidFill>
          <a:ln>
            <a:solidFill>
              <a:schemeClr val="accent6">
                <a:lumMod val="60000"/>
                <a:lumOff val="40000"/>
              </a:schemeClr>
            </a:solidFill>
            <a:headEnd/>
            <a:tailEnd/>
          </a:ln>
        </p:spPr>
        <p:style>
          <a:lnRef idx="1">
            <a:schemeClr val="dk1"/>
          </a:lnRef>
          <a:fillRef idx="2">
            <a:schemeClr val="dk1"/>
          </a:fillRef>
          <a:effectRef idx="1">
            <a:schemeClr val="dk1"/>
          </a:effectRef>
          <a:fontRef idx="minor">
            <a:schemeClr val="dk1"/>
          </a:fontRef>
        </p:style>
        <p:txBody>
          <a:bodyPr wrap="none" anchor="ctr"/>
          <a:lstStyle/>
          <a:p>
            <a:pPr algn="ctr" eaLnBrk="0" hangingPunct="0"/>
            <a:r>
              <a:rPr lang="tr-TR" sz="2133" b="1" dirty="0">
                <a:solidFill>
                  <a:schemeClr val="bg1"/>
                </a:solidFill>
              </a:rPr>
              <a:t>Peritona Ulaşım</a:t>
            </a:r>
          </a:p>
        </p:txBody>
      </p:sp>
      <p:sp>
        <p:nvSpPr>
          <p:cNvPr id="138250" name="AutoShape 10" descr="%50"/>
          <p:cNvSpPr>
            <a:spLocks noChangeArrowheads="1"/>
          </p:cNvSpPr>
          <p:nvPr/>
        </p:nvSpPr>
        <p:spPr bwMode="auto">
          <a:xfrm>
            <a:off x="1263697" y="4876799"/>
            <a:ext cx="3589337" cy="1522615"/>
          </a:xfrm>
          <a:prstGeom prst="upArrowCallout">
            <a:avLst>
              <a:gd name="adj1" fmla="val 73600"/>
              <a:gd name="adj2" fmla="val 73600"/>
              <a:gd name="adj3" fmla="val 16667"/>
              <a:gd name="adj4" fmla="val 66667"/>
            </a:avLst>
          </a:prstGeom>
          <a:solidFill>
            <a:srgbClr val="FF99CC"/>
          </a:solidFill>
          <a:ln w="9525">
            <a:solidFill>
              <a:schemeClr val="tx1">
                <a:lumMod val="85000"/>
                <a:lumOff val="15000"/>
              </a:schemeClr>
            </a:solidFill>
            <a:miter lim="800000"/>
            <a:headEnd/>
            <a:tailEnd/>
          </a:ln>
          <a:effectLst/>
        </p:spPr>
        <p:txBody>
          <a:bodyPr wrap="none" anchor="ctr"/>
          <a:lstStyle/>
          <a:p>
            <a:pPr algn="ctr" eaLnBrk="0" hangingPunct="0">
              <a:lnSpc>
                <a:spcPct val="90000"/>
              </a:lnSpc>
              <a:defRPr/>
            </a:pPr>
            <a:r>
              <a:rPr lang="tr-TR" sz="1896" b="1" dirty="0">
                <a:effectLst>
                  <a:outerShdw blurRad="38100" dist="38100" dir="2700000" algn="tl">
                    <a:srgbClr val="000000"/>
                  </a:outerShdw>
                </a:effectLst>
                <a:latin typeface="Arial" panose="020B0604020202020204" pitchFamily="34" charset="0"/>
                <a:cs typeface="Arial" panose="020B0604020202020204" pitchFamily="34" charset="0"/>
              </a:rPr>
              <a:t>Olası diyaliz zamanından</a:t>
            </a:r>
          </a:p>
          <a:p>
            <a:pPr algn="ctr" eaLnBrk="0" hangingPunct="0">
              <a:lnSpc>
                <a:spcPct val="90000"/>
              </a:lnSpc>
              <a:defRPr/>
            </a:pPr>
            <a:r>
              <a:rPr lang="tr-TR" sz="1896" b="1" dirty="0">
                <a:effectLst>
                  <a:outerShdw blurRad="38100" dist="38100" dir="2700000" algn="tl">
                    <a:srgbClr val="000000"/>
                  </a:outerShdw>
                </a:effectLst>
                <a:latin typeface="Arial" panose="020B0604020202020204" pitchFamily="34" charset="0"/>
                <a:cs typeface="Arial" panose="020B0604020202020204" pitchFamily="34" charset="0"/>
              </a:rPr>
              <a:t>en az 3-6 ay önce ???</a:t>
            </a:r>
          </a:p>
        </p:txBody>
      </p:sp>
      <p:sp>
        <p:nvSpPr>
          <p:cNvPr id="138251" name="AutoShape 11" descr="%50"/>
          <p:cNvSpPr>
            <a:spLocks noChangeArrowheads="1"/>
          </p:cNvSpPr>
          <p:nvPr/>
        </p:nvSpPr>
        <p:spPr bwMode="auto">
          <a:xfrm>
            <a:off x="7225752" y="4876799"/>
            <a:ext cx="3521075" cy="1522615"/>
          </a:xfrm>
          <a:prstGeom prst="upArrowCallout">
            <a:avLst>
              <a:gd name="adj1" fmla="val 72201"/>
              <a:gd name="adj2" fmla="val 72201"/>
              <a:gd name="adj3" fmla="val 16667"/>
              <a:gd name="adj4" fmla="val 66667"/>
            </a:avLst>
          </a:prstGeom>
          <a:solidFill>
            <a:srgbClr val="FF99CC"/>
          </a:solidFill>
          <a:ln w="9525">
            <a:solidFill>
              <a:schemeClr val="bg2">
                <a:lumMod val="10000"/>
              </a:schemeClr>
            </a:solidFill>
            <a:miter lim="800000"/>
            <a:headEnd/>
            <a:tailEnd/>
          </a:ln>
          <a:effectLst/>
        </p:spPr>
        <p:txBody>
          <a:bodyPr wrap="none" anchor="ctr"/>
          <a:lstStyle/>
          <a:p>
            <a:pPr algn="ctr" eaLnBrk="0" hangingPunct="0">
              <a:lnSpc>
                <a:spcPct val="90000"/>
              </a:lnSpc>
              <a:defRPr/>
            </a:pPr>
            <a:r>
              <a:rPr lang="tr-TR" sz="1896" b="1" dirty="0">
                <a:effectLst>
                  <a:outerShdw blurRad="38100" dist="38100" dir="2700000" algn="tl">
                    <a:srgbClr val="000000"/>
                  </a:outerShdw>
                </a:effectLst>
                <a:latin typeface="Arial" panose="020B0604020202020204" pitchFamily="34" charset="0"/>
                <a:cs typeface="Arial" panose="020B0604020202020204" pitchFamily="34" charset="0"/>
              </a:rPr>
              <a:t>Olası diyaliz zamanından</a:t>
            </a:r>
          </a:p>
          <a:p>
            <a:pPr algn="ctr" eaLnBrk="0" hangingPunct="0">
              <a:lnSpc>
                <a:spcPct val="90000"/>
              </a:lnSpc>
              <a:defRPr/>
            </a:pPr>
            <a:r>
              <a:rPr lang="tr-TR" sz="1896" b="1" dirty="0">
                <a:effectLst>
                  <a:outerShdw blurRad="38100" dist="38100" dir="2700000" algn="tl">
                    <a:srgbClr val="000000"/>
                  </a:outerShdw>
                </a:effectLst>
                <a:latin typeface="Arial" panose="020B0604020202020204" pitchFamily="34" charset="0"/>
                <a:cs typeface="Arial" panose="020B0604020202020204" pitchFamily="34" charset="0"/>
              </a:rPr>
              <a:t>en az 1 ay önce</a:t>
            </a:r>
          </a:p>
        </p:txBody>
      </p:sp>
      <p:sp>
        <p:nvSpPr>
          <p:cNvPr id="12" name="Unvan 1"/>
          <p:cNvSpPr txBox="1">
            <a:spLocks/>
          </p:cNvSpPr>
          <p:nvPr/>
        </p:nvSpPr>
        <p:spPr>
          <a:xfrm>
            <a:off x="838199" y="83742"/>
            <a:ext cx="10515601" cy="1574579"/>
          </a:xfrm>
          <a:prstGeom prst="rect">
            <a:avLst/>
          </a:prstGeom>
          <a:solidFill>
            <a:srgbClr val="660033"/>
          </a:solidFill>
          <a:ln w="38100">
            <a:solidFill>
              <a:srgbClr val="660033"/>
            </a:solidFill>
          </a:ln>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5215" dirty="0"/>
              <a:t>   </a:t>
            </a:r>
          </a:p>
          <a:p>
            <a:pPr algn="ctr"/>
            <a:r>
              <a:rPr lang="tr-TR" sz="4267" b="1" dirty="0">
                <a:solidFill>
                  <a:schemeClr val="bg1"/>
                </a:solidFill>
                <a:latin typeface="+mn-lt"/>
              </a:rPr>
              <a:t>DİYALİZ İÇİN HAZIRLIK</a:t>
            </a:r>
          </a:p>
        </p:txBody>
      </p:sp>
      <p:sp>
        <p:nvSpPr>
          <p:cNvPr id="13" name="AutoShape 3"/>
          <p:cNvSpPr>
            <a:spLocks noChangeArrowheads="1"/>
          </p:cNvSpPr>
          <p:nvPr/>
        </p:nvSpPr>
        <p:spPr bwMode="auto">
          <a:xfrm>
            <a:off x="3823474" y="1705043"/>
            <a:ext cx="4795349" cy="1181410"/>
          </a:xfrm>
          <a:prstGeom prst="downArrowCallout">
            <a:avLst>
              <a:gd name="adj1" fmla="val 133333"/>
              <a:gd name="adj2" fmla="val 133333"/>
              <a:gd name="adj3" fmla="val 16667"/>
              <a:gd name="adj4" fmla="val 66667"/>
            </a:avLst>
          </a:prstGeom>
          <a:solidFill>
            <a:srgbClr val="660033"/>
          </a:solidFill>
          <a:ln w="38100">
            <a:solidFill>
              <a:srgbClr val="660033"/>
            </a:solidFill>
            <a:headEnd/>
            <a:tailEnd/>
          </a:ln>
        </p:spPr>
        <p:style>
          <a:lnRef idx="2">
            <a:schemeClr val="accent6"/>
          </a:lnRef>
          <a:fillRef idx="1">
            <a:schemeClr val="lt1"/>
          </a:fillRef>
          <a:effectRef idx="0">
            <a:schemeClr val="accent6"/>
          </a:effectRef>
          <a:fontRef idx="minor">
            <a:schemeClr val="dk1"/>
          </a:fontRef>
        </p:style>
        <p:txBody>
          <a:bodyPr wrap="none" anchor="ctr"/>
          <a:lstStyle/>
          <a:p>
            <a:pPr algn="ctr" eaLnBrk="0" hangingPunct="0">
              <a:defRPr/>
            </a:pPr>
            <a:endParaRPr lang="tr-TR" sz="3319" b="1" dirty="0">
              <a:solidFill>
                <a:schemeClr val="tx1"/>
              </a:solidFill>
              <a:latin typeface="Arial" charset="0"/>
            </a:endParaRPr>
          </a:p>
          <a:p>
            <a:pPr algn="ctr" eaLnBrk="0" hangingPunct="0">
              <a:defRPr/>
            </a:pPr>
            <a:r>
              <a:rPr lang="tr-TR" sz="2844" b="1" dirty="0">
                <a:solidFill>
                  <a:schemeClr val="bg1"/>
                </a:solidFill>
                <a:latin typeface="Arial" charset="0"/>
              </a:rPr>
              <a:t>Diyalize Başlama Kararı</a:t>
            </a:r>
          </a:p>
          <a:p>
            <a:pPr algn="ctr" eaLnBrk="0" hangingPunct="0">
              <a:defRPr/>
            </a:pPr>
            <a:r>
              <a:rPr lang="tr-TR" sz="2844" b="1" dirty="0">
                <a:solidFill>
                  <a:schemeClr val="bg1"/>
                </a:solidFill>
                <a:latin typeface="Arial" charset="0"/>
              </a:rPr>
              <a:t>?</a:t>
            </a:r>
          </a:p>
        </p:txBody>
      </p:sp>
    </p:spTree>
    <p:extLst>
      <p:ext uri="{BB962C8B-B14F-4D97-AF65-F5344CB8AC3E}">
        <p14:creationId xmlns:p14="http://schemas.microsoft.com/office/powerpoint/2010/main" val="412256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çerik Yer Tutucusu 3"/>
          <p:cNvSpPr>
            <a:spLocks noGrp="1"/>
          </p:cNvSpPr>
          <p:nvPr>
            <p:ph idx="1"/>
          </p:nvPr>
        </p:nvSpPr>
        <p:spPr>
          <a:xfrm>
            <a:off x="477115" y="1302569"/>
            <a:ext cx="10273793" cy="680589"/>
          </a:xfrm>
        </p:spPr>
        <p:txBody>
          <a:bodyPr>
            <a:noAutofit/>
          </a:bodyPr>
          <a:lstStyle/>
          <a:p>
            <a:pPr marL="0" indent="0" algn="ctr">
              <a:buNone/>
            </a:pPr>
            <a:r>
              <a:rPr lang="tr-TR" sz="2844" dirty="0"/>
              <a:t>Damar erişim yolu </a:t>
            </a:r>
            <a:r>
              <a:rPr lang="tr-TR" sz="2844" b="1" dirty="0"/>
              <a:t>hemodiyaliz tedavisinin </a:t>
            </a:r>
            <a:r>
              <a:rPr lang="tr-TR" sz="2844" dirty="0" err="1"/>
              <a:t>Aşil</a:t>
            </a:r>
            <a:r>
              <a:rPr lang="tr-TR" sz="2844" dirty="0"/>
              <a:t> </a:t>
            </a:r>
            <a:r>
              <a:rPr lang="tr-TR" sz="2844" dirty="0" err="1"/>
              <a:t>tendonu</a:t>
            </a:r>
            <a:r>
              <a:rPr lang="tr-TR" sz="2844" dirty="0"/>
              <a:t> olarak nitelendirilir</a:t>
            </a:r>
          </a:p>
        </p:txBody>
      </p:sp>
      <p:pic>
        <p:nvPicPr>
          <p:cNvPr id="5" name="Resim 4"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115" y="2119414"/>
            <a:ext cx="10598642" cy="4036290"/>
          </a:xfrm>
          <a:prstGeom prst="rect">
            <a:avLst/>
          </a:prstGeom>
        </p:spPr>
      </p:pic>
      <p:sp>
        <p:nvSpPr>
          <p:cNvPr id="2" name="Dikdörtgen 1"/>
          <p:cNvSpPr/>
          <p:nvPr/>
        </p:nvSpPr>
        <p:spPr>
          <a:xfrm rot="10800000" flipV="1">
            <a:off x="692915" y="6084889"/>
            <a:ext cx="10167041" cy="830997"/>
          </a:xfrm>
          <a:prstGeom prst="rect">
            <a:avLst/>
          </a:prstGeom>
        </p:spPr>
        <p:txBody>
          <a:bodyPr wrap="square">
            <a:spAutoFit/>
          </a:bodyPr>
          <a:lstStyle/>
          <a:p>
            <a:pPr algn="ctr"/>
            <a:r>
              <a:rPr lang="tr-TR" sz="2400" b="1" dirty="0">
                <a:solidFill>
                  <a:srgbClr val="FF0000"/>
                </a:solidFill>
                <a:latin typeface="Arial" panose="020B0604020202020204" pitchFamily="34" charset="0"/>
              </a:rPr>
              <a:t>Damar girişi bir hemodiyaliz hastasını </a:t>
            </a:r>
          </a:p>
          <a:p>
            <a:pPr algn="ctr"/>
            <a:r>
              <a:rPr lang="tr-TR" sz="2400" b="1" dirty="0">
                <a:solidFill>
                  <a:srgbClr val="FF0000"/>
                </a:solidFill>
                <a:latin typeface="Arial" panose="020B0604020202020204" pitchFamily="34" charset="0"/>
              </a:rPr>
              <a:t>“Yaşama Bağlayan Yoldur’’</a:t>
            </a:r>
          </a:p>
        </p:txBody>
      </p:sp>
      <p:sp>
        <p:nvSpPr>
          <p:cNvPr id="7" name="Yuvarlatılmış Dikdörtgen 6"/>
          <p:cNvSpPr/>
          <p:nvPr/>
        </p:nvSpPr>
        <p:spPr>
          <a:xfrm>
            <a:off x="886690" y="0"/>
            <a:ext cx="10189067" cy="1202635"/>
          </a:xfrm>
          <a:prstGeom prst="roundRect">
            <a:avLst/>
          </a:prstGeom>
          <a:solidFill>
            <a:srgbClr val="660033"/>
          </a:solidFill>
          <a:ln w="38100">
            <a:solidFill>
              <a:srgbClr val="660033"/>
            </a:solidFill>
          </a:ln>
        </p:spPr>
        <p:style>
          <a:lnRef idx="2">
            <a:schemeClr val="accent6"/>
          </a:lnRef>
          <a:fillRef idx="1">
            <a:schemeClr val="lt1"/>
          </a:fillRef>
          <a:effectRef idx="0">
            <a:schemeClr val="accent6"/>
          </a:effectRef>
          <a:fontRef idx="minor">
            <a:schemeClr val="dk1"/>
          </a:fontRef>
        </p:style>
        <p:txBody>
          <a:bodyPr rtlCol="0" anchor="ctr"/>
          <a:lstStyle/>
          <a:p>
            <a:pPr lvl="1" algn="ctr"/>
            <a:r>
              <a:rPr lang="tr-TR" sz="4267" b="1" dirty="0">
                <a:solidFill>
                  <a:schemeClr val="bg1"/>
                </a:solidFill>
              </a:rPr>
              <a:t>Damar Erişim Yolu </a:t>
            </a:r>
            <a:endParaRPr lang="tr-TR" sz="4267" b="1" dirty="0">
              <a:solidFill>
                <a:schemeClr val="bg1"/>
              </a:solidFill>
              <a:latin typeface="Calibri" pitchFamily="34" charset="0"/>
            </a:endParaRPr>
          </a:p>
        </p:txBody>
      </p:sp>
    </p:spTree>
    <p:extLst>
      <p:ext uri="{BB962C8B-B14F-4D97-AF65-F5344CB8AC3E}">
        <p14:creationId xmlns:p14="http://schemas.microsoft.com/office/powerpoint/2010/main" val="238668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Başlık"/>
          <p:cNvSpPr>
            <a:spLocks noGrp="1"/>
          </p:cNvSpPr>
          <p:nvPr>
            <p:ph type="title"/>
          </p:nvPr>
        </p:nvSpPr>
        <p:spPr>
          <a:xfrm>
            <a:off x="838198" y="0"/>
            <a:ext cx="10698635" cy="1571038"/>
          </a:xfrm>
          <a:solidFill>
            <a:srgbClr val="660033"/>
          </a:solidFill>
          <a:ln w="38100">
            <a:solidFill>
              <a:srgbClr val="660033"/>
            </a:solidFill>
          </a:ln>
        </p:spPr>
        <p:txBody>
          <a:bodyPr>
            <a:normAutofit fontScale="90000"/>
          </a:bodyPr>
          <a:lstStyle/>
          <a:p>
            <a:pPr lvl="1" algn="ctr" rtl="0">
              <a:lnSpc>
                <a:spcPct val="90000"/>
              </a:lnSpc>
              <a:spcBef>
                <a:spcPct val="0"/>
              </a:spcBef>
              <a:defRPr/>
            </a:pPr>
            <a:r>
              <a:rPr lang="tr-TR" sz="4267" b="1" dirty="0"/>
              <a:t> </a:t>
            </a:r>
            <a:br>
              <a:rPr lang="tr-TR" sz="4267" b="1" dirty="0">
                <a:solidFill>
                  <a:schemeClr val="tx1"/>
                </a:solidFill>
                <a:latin typeface="Calibri" pitchFamily="34" charset="0"/>
              </a:rPr>
            </a:br>
            <a:r>
              <a:rPr lang="tr-TR" altLang="tr-TR" sz="4741" b="1" dirty="0">
                <a:solidFill>
                  <a:schemeClr val="bg1"/>
                </a:solidFill>
              </a:rPr>
              <a:t>İdeal bir damar erişim yolundan beklenen…</a:t>
            </a:r>
            <a:br>
              <a:rPr lang="tr-TR" sz="4741" dirty="0">
                <a:solidFill>
                  <a:schemeClr val="bg1"/>
                </a:solidFill>
              </a:rPr>
            </a:br>
            <a:endParaRPr lang="tr-TR" altLang="tr-TR" sz="4741" b="1" dirty="0">
              <a:solidFill>
                <a:schemeClr val="bg1"/>
              </a:solidFill>
            </a:endParaRPr>
          </a:p>
        </p:txBody>
      </p:sp>
      <p:sp>
        <p:nvSpPr>
          <p:cNvPr id="7171" name="4 İçerik Yer Tutucusu"/>
          <p:cNvSpPr>
            <a:spLocks noGrp="1"/>
          </p:cNvSpPr>
          <p:nvPr>
            <p:ph idx="1"/>
          </p:nvPr>
        </p:nvSpPr>
        <p:spPr>
          <a:xfrm>
            <a:off x="838199" y="1918748"/>
            <a:ext cx="10698635" cy="4746674"/>
          </a:xfrm>
          <a:ln>
            <a:solidFill>
              <a:schemeClr val="bg1"/>
            </a:solidFill>
          </a:ln>
        </p:spPr>
        <p:txBody>
          <a:bodyPr>
            <a:normAutofit/>
          </a:bodyPr>
          <a:lstStyle/>
          <a:p>
            <a:pPr marL="0" indent="0">
              <a:buNone/>
            </a:pPr>
            <a:endParaRPr lang="tr-TR" altLang="tr-TR" dirty="0"/>
          </a:p>
          <a:p>
            <a:pPr>
              <a:buFont typeface="Wingdings" panose="05000000000000000000" pitchFamily="2" charset="2"/>
              <a:buChar char="§"/>
            </a:pPr>
            <a:r>
              <a:rPr lang="tr-TR" altLang="tr-TR" sz="2844" dirty="0"/>
              <a:t>Tekrarlı erişimi </a:t>
            </a:r>
            <a:r>
              <a:rPr lang="tr-TR" altLang="tr-TR" sz="2844" u="sng" dirty="0"/>
              <a:t>kolay</a:t>
            </a:r>
          </a:p>
          <a:p>
            <a:pPr>
              <a:buFont typeface="Wingdings" panose="05000000000000000000" pitchFamily="2" charset="2"/>
              <a:buChar char="§"/>
            </a:pPr>
            <a:r>
              <a:rPr lang="tr-TR" altLang="tr-TR" sz="2844" u="sng" dirty="0"/>
              <a:t>Yeterli</a:t>
            </a:r>
            <a:r>
              <a:rPr lang="tr-TR" altLang="tr-TR" sz="2844" dirty="0"/>
              <a:t> kan akımı sağlayan</a:t>
            </a:r>
          </a:p>
          <a:p>
            <a:pPr>
              <a:buFont typeface="Wingdings" panose="05000000000000000000" pitchFamily="2" charset="2"/>
              <a:buChar char="§"/>
            </a:pPr>
            <a:r>
              <a:rPr lang="tr-TR" altLang="tr-TR" sz="2844" u="sng" dirty="0"/>
              <a:t>Güvenli</a:t>
            </a:r>
            <a:r>
              <a:rPr lang="tr-TR" altLang="tr-TR" sz="2844" dirty="0"/>
              <a:t>, işlem sonu kanama kontrolü kolay ve hızlı</a:t>
            </a:r>
            <a:endParaRPr lang="tr-TR" altLang="tr-TR" sz="2844" u="sng" dirty="0"/>
          </a:p>
          <a:p>
            <a:pPr>
              <a:buFont typeface="Wingdings" panose="05000000000000000000" pitchFamily="2" charset="2"/>
              <a:buChar char="§"/>
            </a:pPr>
            <a:r>
              <a:rPr lang="tr-TR" altLang="tr-TR" sz="2844" dirty="0"/>
              <a:t>Oluşturma ve kullanımında </a:t>
            </a:r>
            <a:r>
              <a:rPr lang="tr-TR" altLang="tr-TR" sz="2844" u="sng" dirty="0"/>
              <a:t>komplikasyon oranları düşük</a:t>
            </a:r>
          </a:p>
          <a:p>
            <a:pPr>
              <a:buFont typeface="Wingdings" panose="05000000000000000000" pitchFamily="2" charset="2"/>
              <a:buChar char="§"/>
            </a:pPr>
            <a:r>
              <a:rPr lang="tr-TR" sz="2844" dirty="0"/>
              <a:t>Uzun ömürlü olmalıdır</a:t>
            </a:r>
            <a:endParaRPr lang="tr-TR" altLang="tr-TR" sz="2844" u="sng" dirty="0"/>
          </a:p>
          <a:p>
            <a:pPr>
              <a:buFont typeface="Wingdings" panose="05000000000000000000" pitchFamily="2" charset="2"/>
              <a:buChar char="§"/>
            </a:pPr>
            <a:r>
              <a:rPr lang="tr-TR" altLang="tr-TR" sz="2844" dirty="0"/>
              <a:t>Hasta tercihlerine/beklentilerine </a:t>
            </a:r>
            <a:r>
              <a:rPr lang="tr-TR" altLang="tr-TR" sz="2844" u="sng" dirty="0"/>
              <a:t>uygun</a:t>
            </a:r>
          </a:p>
          <a:p>
            <a:endParaRPr lang="tr-TR" altLang="tr-TR" dirty="0"/>
          </a:p>
          <a:p>
            <a:endParaRPr lang="tr-TR" altLang="tr-TR" sz="4000" dirty="0"/>
          </a:p>
          <a:p>
            <a:endParaRPr lang="tr-TR" altLang="tr-TR" sz="4000" b="1" dirty="0"/>
          </a:p>
          <a:p>
            <a:endParaRPr lang="tr-TR" altLang="tr-TR" dirty="0"/>
          </a:p>
        </p:txBody>
      </p:sp>
    </p:spTree>
    <p:extLst>
      <p:ext uri="{BB962C8B-B14F-4D97-AF65-F5344CB8AC3E}">
        <p14:creationId xmlns:p14="http://schemas.microsoft.com/office/powerpoint/2010/main" val="1285318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Yuvarlatılmış Dikdörtgen"/>
          <p:cNvSpPr/>
          <p:nvPr/>
        </p:nvSpPr>
        <p:spPr>
          <a:xfrm>
            <a:off x="120650" y="3503979"/>
            <a:ext cx="4253905" cy="3354021"/>
          </a:xfrm>
          <a:prstGeom prst="roundRect">
            <a:avLst/>
          </a:prstGeom>
          <a:ln w="28575">
            <a:solidFill>
              <a:srgbClr val="990033"/>
            </a:solidFill>
          </a:ln>
        </p:spPr>
        <p:style>
          <a:lnRef idx="2">
            <a:schemeClr val="accent6"/>
          </a:lnRef>
          <a:fillRef idx="1">
            <a:schemeClr val="lt1"/>
          </a:fillRef>
          <a:effectRef idx="0">
            <a:schemeClr val="accent6"/>
          </a:effectRef>
          <a:fontRef idx="minor">
            <a:schemeClr val="dk1"/>
          </a:fontRef>
        </p:style>
        <p:txBody>
          <a:bodyPr anchor="ctr"/>
          <a:lstStyle/>
          <a:p>
            <a:pPr marL="338671" indent="-338671">
              <a:buFont typeface="Wingdings" panose="05000000000000000000" pitchFamily="2" charset="2"/>
              <a:buChar char="§"/>
              <a:defRPr/>
            </a:pPr>
            <a:r>
              <a:rPr lang="tr-TR" altLang="tr-TR" sz="2133" b="1" dirty="0" err="1">
                <a:solidFill>
                  <a:schemeClr val="tx1"/>
                </a:solidFill>
              </a:rPr>
              <a:t>Tromboz</a:t>
            </a:r>
            <a:r>
              <a:rPr lang="tr-TR" altLang="tr-TR" sz="2133" b="1" dirty="0">
                <a:solidFill>
                  <a:schemeClr val="tx1"/>
                </a:solidFill>
              </a:rPr>
              <a:t> oranı düşük</a:t>
            </a:r>
          </a:p>
          <a:p>
            <a:pPr marL="338671" indent="-338671">
              <a:buFont typeface="Wingdings" panose="05000000000000000000" pitchFamily="2" charset="2"/>
              <a:buChar char="§"/>
              <a:defRPr/>
            </a:pPr>
            <a:r>
              <a:rPr lang="tr-TR" altLang="tr-TR" sz="2133" b="1" dirty="0">
                <a:solidFill>
                  <a:schemeClr val="tx1"/>
                </a:solidFill>
              </a:rPr>
              <a:t>Enfeksiyon oranı düşük</a:t>
            </a:r>
          </a:p>
          <a:p>
            <a:pPr marL="338671" indent="-338671">
              <a:buFont typeface="Wingdings" panose="05000000000000000000" pitchFamily="2" charset="2"/>
              <a:buChar char="§"/>
              <a:defRPr/>
            </a:pPr>
            <a:r>
              <a:rPr lang="tr-TR" altLang="tr-TR" sz="2133" b="1" dirty="0">
                <a:solidFill>
                  <a:schemeClr val="tx1"/>
                </a:solidFill>
              </a:rPr>
              <a:t>Kullanılabilirlik oranı yüksek</a:t>
            </a:r>
          </a:p>
          <a:p>
            <a:pPr marL="338671" indent="-338671">
              <a:buFont typeface="Wingdings" panose="05000000000000000000" pitchFamily="2" charset="2"/>
              <a:buChar char="§"/>
              <a:defRPr/>
            </a:pPr>
            <a:r>
              <a:rPr lang="tr-TR" altLang="tr-TR" sz="2133" b="1" dirty="0">
                <a:solidFill>
                  <a:schemeClr val="tx1"/>
                </a:solidFill>
              </a:rPr>
              <a:t>İğne giriş yerleri iyileşme oranı yüksek</a:t>
            </a:r>
          </a:p>
          <a:p>
            <a:pPr marL="338671" indent="-338671">
              <a:buFont typeface="Wingdings" panose="05000000000000000000" pitchFamily="2" charset="2"/>
              <a:buChar char="§"/>
              <a:defRPr/>
            </a:pPr>
            <a:r>
              <a:rPr lang="tr-TR" altLang="tr-TR" sz="2133" b="1" dirty="0">
                <a:solidFill>
                  <a:schemeClr val="tx1"/>
                </a:solidFill>
              </a:rPr>
              <a:t>Aktivite kısıtlamasına neden olmaz</a:t>
            </a:r>
          </a:p>
          <a:p>
            <a:pPr marL="338671" indent="-338671">
              <a:buFont typeface="Wingdings" panose="05000000000000000000" pitchFamily="2" charset="2"/>
              <a:buChar char="§"/>
              <a:defRPr/>
            </a:pPr>
            <a:r>
              <a:rPr lang="tr-TR" altLang="tr-TR" sz="2133" b="1" dirty="0">
                <a:solidFill>
                  <a:schemeClr val="tx1"/>
                </a:solidFill>
              </a:rPr>
              <a:t>Düşük </a:t>
            </a:r>
            <a:r>
              <a:rPr lang="tr-TR" altLang="tr-TR" sz="2133" b="1" dirty="0" err="1">
                <a:solidFill>
                  <a:schemeClr val="tx1"/>
                </a:solidFill>
              </a:rPr>
              <a:t>mortalite</a:t>
            </a:r>
            <a:r>
              <a:rPr lang="tr-TR" altLang="tr-TR" sz="2133" b="1" dirty="0">
                <a:solidFill>
                  <a:schemeClr val="tx1"/>
                </a:solidFill>
              </a:rPr>
              <a:t> ve hastaneye yatış ilişkili</a:t>
            </a:r>
          </a:p>
          <a:p>
            <a:pPr>
              <a:defRPr/>
            </a:pPr>
            <a:endParaRPr lang="tr-TR" sz="2001" dirty="0">
              <a:solidFill>
                <a:schemeClr val="tx1"/>
              </a:solidFill>
            </a:endParaRPr>
          </a:p>
        </p:txBody>
      </p:sp>
      <p:sp>
        <p:nvSpPr>
          <p:cNvPr id="11" name="10 Yuvarlatılmış Dikdörtgen"/>
          <p:cNvSpPr/>
          <p:nvPr/>
        </p:nvSpPr>
        <p:spPr>
          <a:xfrm>
            <a:off x="4711001" y="3519554"/>
            <a:ext cx="3825579" cy="3354020"/>
          </a:xfrm>
          <a:prstGeom prst="roundRect">
            <a:avLst/>
          </a:prstGeom>
          <a:ln w="28575">
            <a:solidFill>
              <a:srgbClr val="990033"/>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3" name="12 Yuvarlatılmış Dikdörtgen"/>
          <p:cNvSpPr/>
          <p:nvPr/>
        </p:nvSpPr>
        <p:spPr>
          <a:xfrm>
            <a:off x="8835273" y="3470607"/>
            <a:ext cx="3304553" cy="3354020"/>
          </a:xfrm>
          <a:prstGeom prst="roundRect">
            <a:avLst/>
          </a:prstGeom>
          <a:ln w="28575">
            <a:solidFill>
              <a:srgbClr val="990033"/>
            </a:solidFill>
          </a:ln>
        </p:spPr>
        <p:style>
          <a:lnRef idx="2">
            <a:schemeClr val="accent6"/>
          </a:lnRef>
          <a:fillRef idx="1">
            <a:schemeClr val="lt1"/>
          </a:fillRef>
          <a:effectRef idx="0">
            <a:schemeClr val="accent6"/>
          </a:effectRef>
          <a:fontRef idx="minor">
            <a:schemeClr val="dk1"/>
          </a:fontRef>
        </p:style>
        <p:txBody>
          <a:bodyPr anchor="ctr"/>
          <a:lstStyle/>
          <a:p>
            <a:pPr marL="338671" indent="-338671">
              <a:buFont typeface="Wingdings" panose="05000000000000000000" pitchFamily="2" charset="2"/>
              <a:buChar char="§"/>
              <a:defRPr/>
            </a:pPr>
            <a:endParaRPr lang="tr-TR" altLang="tr-TR" sz="2133" b="1" dirty="0">
              <a:solidFill>
                <a:schemeClr val="tx1"/>
              </a:solidFill>
            </a:endParaRPr>
          </a:p>
          <a:p>
            <a:pPr marL="338671" indent="-338671">
              <a:buFont typeface="Wingdings" panose="05000000000000000000" pitchFamily="2" charset="2"/>
              <a:buChar char="§"/>
              <a:defRPr/>
            </a:pPr>
            <a:endParaRPr lang="tr-TR" altLang="tr-TR" sz="2133" b="1" dirty="0">
              <a:solidFill>
                <a:schemeClr val="tx1"/>
              </a:solidFill>
            </a:endParaRPr>
          </a:p>
          <a:p>
            <a:pPr marL="338671" indent="-338671">
              <a:buFont typeface="Wingdings" panose="05000000000000000000" pitchFamily="2" charset="2"/>
              <a:buChar char="§"/>
              <a:defRPr/>
            </a:pPr>
            <a:r>
              <a:rPr lang="tr-TR" altLang="tr-TR" sz="2133" b="1" dirty="0">
                <a:solidFill>
                  <a:schemeClr val="tx1"/>
                </a:solidFill>
              </a:rPr>
              <a:t>Olgunlaşma süreci !!</a:t>
            </a:r>
          </a:p>
          <a:p>
            <a:pPr marL="338671" indent="-338671">
              <a:buFont typeface="Wingdings" panose="05000000000000000000" pitchFamily="2" charset="2"/>
              <a:buChar char="§"/>
              <a:defRPr/>
            </a:pPr>
            <a:r>
              <a:rPr lang="tr-TR" altLang="tr-TR" sz="2133" b="1" dirty="0">
                <a:solidFill>
                  <a:schemeClr val="tx1"/>
                </a:solidFill>
              </a:rPr>
              <a:t>İğne </a:t>
            </a:r>
            <a:r>
              <a:rPr lang="tr-TR" altLang="tr-TR" sz="2133" b="1" dirty="0" err="1">
                <a:solidFill>
                  <a:schemeClr val="tx1"/>
                </a:solidFill>
              </a:rPr>
              <a:t>ponkiyonu</a:t>
            </a:r>
            <a:r>
              <a:rPr lang="tr-TR" altLang="tr-TR" sz="2133" b="1" dirty="0">
                <a:solidFill>
                  <a:schemeClr val="tx1"/>
                </a:solidFill>
              </a:rPr>
              <a:t> gerektirmez</a:t>
            </a:r>
          </a:p>
          <a:p>
            <a:pPr marL="338671" indent="-338671">
              <a:buFont typeface="Wingdings" panose="05000000000000000000" pitchFamily="2" charset="2"/>
              <a:buChar char="§"/>
              <a:defRPr/>
            </a:pPr>
            <a:r>
              <a:rPr lang="tr-TR" altLang="tr-TR" sz="2133" b="1" dirty="0">
                <a:solidFill>
                  <a:schemeClr val="tx1"/>
                </a:solidFill>
              </a:rPr>
              <a:t>Hemodinamik bozukluğa neden olmaz</a:t>
            </a:r>
          </a:p>
          <a:p>
            <a:pPr eaLnBrk="1" hangingPunct="1">
              <a:defRPr/>
            </a:pPr>
            <a:endParaRPr lang="tr-TR" altLang="tr-TR" sz="2133" b="1" dirty="0">
              <a:solidFill>
                <a:schemeClr val="tx1"/>
              </a:solidFill>
            </a:endParaRPr>
          </a:p>
          <a:p>
            <a:pPr marL="338671" indent="-338671">
              <a:buFont typeface="Wingdings" panose="05000000000000000000" pitchFamily="2" charset="2"/>
              <a:buChar char="§"/>
              <a:defRPr/>
            </a:pPr>
            <a:endParaRPr lang="tr-TR" altLang="tr-TR" sz="2133" b="1" dirty="0">
              <a:solidFill>
                <a:schemeClr val="tx1"/>
              </a:solidFill>
            </a:endParaRPr>
          </a:p>
          <a:p>
            <a:pPr>
              <a:defRPr/>
            </a:pPr>
            <a:endParaRPr lang="tr-TR" sz="2133" dirty="0">
              <a:solidFill>
                <a:schemeClr val="tx1"/>
              </a:solidFill>
            </a:endParaRPr>
          </a:p>
        </p:txBody>
      </p:sp>
      <p:sp>
        <p:nvSpPr>
          <p:cNvPr id="2" name="Dikdörtgen 1"/>
          <p:cNvSpPr/>
          <p:nvPr/>
        </p:nvSpPr>
        <p:spPr>
          <a:xfrm flipH="1">
            <a:off x="5028327" y="4167922"/>
            <a:ext cx="3657599" cy="2718180"/>
          </a:xfrm>
          <a:prstGeom prst="rect">
            <a:avLst/>
          </a:prstGeom>
        </p:spPr>
        <p:txBody>
          <a:bodyPr wrap="square">
            <a:spAutoFit/>
          </a:bodyPr>
          <a:lstStyle/>
          <a:p>
            <a:pPr marL="338671" indent="-338671" defTabSz="914466" eaLnBrk="0" fontAlgn="base" hangingPunct="0">
              <a:spcBef>
                <a:spcPct val="0"/>
              </a:spcBef>
              <a:spcAft>
                <a:spcPct val="0"/>
              </a:spcAft>
              <a:buFont typeface="Wingdings" panose="05000000000000000000" pitchFamily="2" charset="2"/>
              <a:buChar char="§"/>
              <a:defRPr/>
            </a:pPr>
            <a:r>
              <a:rPr lang="tr-TR" altLang="tr-TR" sz="2133" b="1" kern="0" dirty="0" err="1">
                <a:solidFill>
                  <a:prstClr val="black"/>
                </a:solidFill>
                <a:cs typeface="Arial" panose="020B0604020202020204" pitchFamily="34" charset="0"/>
              </a:rPr>
              <a:t>Kanulasyon</a:t>
            </a:r>
            <a:r>
              <a:rPr lang="tr-TR" altLang="tr-TR" sz="2133" b="1" kern="0" dirty="0">
                <a:solidFill>
                  <a:prstClr val="black"/>
                </a:solidFill>
                <a:cs typeface="Arial" panose="020B0604020202020204" pitchFamily="34" charset="0"/>
              </a:rPr>
              <a:t> için geniş yüzey alanı</a:t>
            </a:r>
          </a:p>
          <a:p>
            <a:pPr marL="338671" indent="-338671" defTabSz="914466" eaLnBrk="0" fontAlgn="base" hangingPunct="0">
              <a:spcBef>
                <a:spcPct val="0"/>
              </a:spcBef>
              <a:spcAft>
                <a:spcPct val="0"/>
              </a:spcAft>
              <a:buFont typeface="Wingdings" panose="05000000000000000000" pitchFamily="2" charset="2"/>
              <a:buChar char="§"/>
              <a:defRPr/>
            </a:pPr>
            <a:r>
              <a:rPr lang="tr-TR" altLang="tr-TR" sz="2133" b="1" kern="0" dirty="0">
                <a:solidFill>
                  <a:prstClr val="black"/>
                </a:solidFill>
                <a:cs typeface="Arial" panose="020B0604020202020204" pitchFamily="34" charset="0"/>
              </a:rPr>
              <a:t>Kanulasyonu teknik kolaydır</a:t>
            </a:r>
          </a:p>
          <a:p>
            <a:pPr marL="338671" indent="-338671" defTabSz="914466" eaLnBrk="0" fontAlgn="base" hangingPunct="0">
              <a:spcBef>
                <a:spcPct val="0"/>
              </a:spcBef>
              <a:spcAft>
                <a:spcPct val="0"/>
              </a:spcAft>
              <a:buFont typeface="Wingdings" panose="05000000000000000000" pitchFamily="2" charset="2"/>
              <a:buChar char="§"/>
              <a:defRPr/>
            </a:pPr>
            <a:r>
              <a:rPr lang="tr-TR" altLang="tr-TR" sz="2133" b="1" kern="0" dirty="0">
                <a:solidFill>
                  <a:prstClr val="black"/>
                </a:solidFill>
                <a:cs typeface="Arial" panose="020B0604020202020204" pitchFamily="34" charset="0"/>
              </a:rPr>
              <a:t>Maturasyon süresi kısadır </a:t>
            </a:r>
          </a:p>
          <a:p>
            <a:pPr marL="338671" indent="-338671" defTabSz="914466" eaLnBrk="0" fontAlgn="base" hangingPunct="0">
              <a:spcBef>
                <a:spcPct val="0"/>
              </a:spcBef>
              <a:spcAft>
                <a:spcPct val="0"/>
              </a:spcAft>
              <a:buFont typeface="Wingdings" panose="05000000000000000000" pitchFamily="2" charset="2"/>
              <a:buChar char="§"/>
              <a:defRPr/>
            </a:pPr>
            <a:r>
              <a:rPr lang="tr-TR" altLang="tr-TR" sz="2133" b="1" kern="0" dirty="0">
                <a:solidFill>
                  <a:prstClr val="black"/>
                </a:solidFill>
                <a:cs typeface="Arial" panose="020B0604020202020204" pitchFamily="34" charset="0"/>
              </a:rPr>
              <a:t>Çoklu giriş yeri sunar </a:t>
            </a:r>
          </a:p>
          <a:p>
            <a:pPr marL="338671" indent="-338671" defTabSz="914466" eaLnBrk="0" fontAlgn="base" hangingPunct="0">
              <a:spcBef>
                <a:spcPct val="0"/>
              </a:spcBef>
              <a:spcAft>
                <a:spcPct val="0"/>
              </a:spcAft>
              <a:buFont typeface="Wingdings" panose="05000000000000000000" pitchFamily="2" charset="2"/>
              <a:buChar char="§"/>
              <a:defRPr/>
            </a:pPr>
            <a:r>
              <a:rPr lang="tr-TR" altLang="tr-TR" sz="2133" b="1" kern="0" dirty="0">
                <a:solidFill>
                  <a:prstClr val="black"/>
                </a:solidFill>
                <a:cs typeface="Arial" panose="020B0604020202020204" pitchFamily="34" charset="0"/>
              </a:rPr>
              <a:t>Cerrahisi kolay- tamiri kolay</a:t>
            </a:r>
            <a:endParaRPr lang="tr-TR" sz="2133" b="1" kern="0" dirty="0">
              <a:solidFill>
                <a:sysClr val="windowText" lastClr="000000"/>
              </a:solidFill>
            </a:endParaRPr>
          </a:p>
        </p:txBody>
      </p:sp>
      <p:sp>
        <p:nvSpPr>
          <p:cNvPr id="4" name="Unvan 3"/>
          <p:cNvSpPr>
            <a:spLocks noGrp="1"/>
          </p:cNvSpPr>
          <p:nvPr>
            <p:ph type="title"/>
          </p:nvPr>
        </p:nvSpPr>
        <p:spPr>
          <a:xfrm>
            <a:off x="601543" y="49712"/>
            <a:ext cx="10988914" cy="1752671"/>
          </a:xfrm>
          <a:solidFill>
            <a:srgbClr val="660033"/>
          </a:solidFill>
          <a:ln w="38100">
            <a:solidFill>
              <a:srgbClr val="990033"/>
            </a:solidFill>
          </a:ln>
        </p:spPr>
        <p:txBody>
          <a:bodyPr>
            <a:normAutofit fontScale="90000"/>
          </a:bodyPr>
          <a:lstStyle/>
          <a:p>
            <a:pPr algn="ctr"/>
            <a:br>
              <a:rPr lang="tr-TR" dirty="0"/>
            </a:br>
            <a:r>
              <a:rPr lang="tr-TR" dirty="0"/>
              <a:t> </a:t>
            </a:r>
            <a:r>
              <a:rPr lang="tr-TR" sz="4741" b="1" dirty="0">
                <a:solidFill>
                  <a:schemeClr val="bg1"/>
                </a:solidFill>
                <a:latin typeface="+mn-lt"/>
              </a:rPr>
              <a:t>Damar Erişim Yolları </a:t>
            </a:r>
            <a:br>
              <a:rPr lang="tr-TR" sz="4741" b="1" dirty="0">
                <a:solidFill>
                  <a:schemeClr val="bg1"/>
                </a:solidFill>
                <a:latin typeface="+mn-lt"/>
              </a:rPr>
            </a:br>
            <a:r>
              <a:rPr lang="tr-TR" sz="4741" b="1" dirty="0">
                <a:solidFill>
                  <a:schemeClr val="bg1"/>
                </a:solidFill>
                <a:latin typeface="+mn-lt"/>
              </a:rPr>
              <a:t>Avantaj/Dezavantaj</a:t>
            </a:r>
            <a:br>
              <a:rPr lang="tr-TR" sz="4741" b="1" dirty="0">
                <a:solidFill>
                  <a:schemeClr val="bg1"/>
                </a:solidFill>
              </a:rPr>
            </a:br>
            <a:endParaRPr lang="tr-TR" sz="4741" dirty="0">
              <a:solidFill>
                <a:schemeClr val="bg1"/>
              </a:solidFill>
            </a:endParaRPr>
          </a:p>
        </p:txBody>
      </p:sp>
      <p:graphicFrame>
        <p:nvGraphicFramePr>
          <p:cNvPr id="15" name="İçerik Yer Tutucusu 14"/>
          <p:cNvGraphicFramePr>
            <a:graphicFrameLocks noGrp="1"/>
          </p:cNvGraphicFramePr>
          <p:nvPr>
            <p:ph idx="4294967295"/>
            <p:extLst>
              <p:ext uri="{D42A27DB-BD31-4B8C-83A1-F6EECF244321}">
                <p14:modId xmlns:p14="http://schemas.microsoft.com/office/powerpoint/2010/main" val="1688298533"/>
              </p:ext>
            </p:extLst>
          </p:nvPr>
        </p:nvGraphicFramePr>
        <p:xfrm>
          <a:off x="120650" y="1412875"/>
          <a:ext cx="12071350" cy="2498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Resim 7" descr="Ekran Kırpm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1712" y="2205335"/>
            <a:ext cx="9688576" cy="4560998"/>
          </a:xfrm>
          <a:prstGeom prst="rect">
            <a:avLst/>
          </a:prstGeom>
          <a:ln w="76200">
            <a:solidFill>
              <a:srgbClr val="7030A0"/>
            </a:solidFill>
          </a:ln>
        </p:spPr>
      </p:pic>
      <p:pic>
        <p:nvPicPr>
          <p:cNvPr id="9" name="Resim 8"/>
          <p:cNvPicPr>
            <a:picLocks noChangeAspect="1"/>
          </p:cNvPicPr>
          <p:nvPr/>
        </p:nvPicPr>
        <p:blipFill>
          <a:blip r:embed="rId9"/>
          <a:stretch>
            <a:fillRect/>
          </a:stretch>
        </p:blipFill>
        <p:spPr>
          <a:xfrm>
            <a:off x="3034454" y="2851714"/>
            <a:ext cx="6647823" cy="3757268"/>
          </a:xfrm>
          <a:prstGeom prst="rect">
            <a:avLst/>
          </a:prstGeom>
        </p:spPr>
      </p:pic>
    </p:spTree>
    <p:extLst>
      <p:ext uri="{BB962C8B-B14F-4D97-AF65-F5344CB8AC3E}">
        <p14:creationId xmlns:p14="http://schemas.microsoft.com/office/powerpoint/2010/main" val="2926850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2073" y="9427"/>
            <a:ext cx="11828462" cy="1220327"/>
          </a:xfrm>
          <a:solidFill>
            <a:schemeClr val="accent6">
              <a:lumMod val="20000"/>
              <a:lumOff val="80000"/>
            </a:schemeClr>
          </a:solidFill>
        </p:spPr>
        <p:txBody>
          <a:bodyPr>
            <a:noAutofit/>
          </a:bodyPr>
          <a:lstStyle/>
          <a:p>
            <a:pPr algn="ctr">
              <a:defRPr/>
            </a:pPr>
            <a:r>
              <a:rPr lang="tr-TR" sz="4267" b="1" dirty="0">
                <a:latin typeface="+mn-lt"/>
              </a:rPr>
              <a:t>Diyaliz hastasında damar erişim yolu </a:t>
            </a:r>
            <a:br>
              <a:rPr lang="tr-TR" sz="4267" b="1" dirty="0">
                <a:latin typeface="+mn-lt"/>
              </a:rPr>
            </a:br>
            <a:r>
              <a:rPr lang="tr-TR" sz="4267" b="1" dirty="0" err="1">
                <a:solidFill>
                  <a:srgbClr val="FF0000"/>
                </a:solidFill>
                <a:latin typeface="+mn-lt"/>
              </a:rPr>
              <a:t>mortalite</a:t>
            </a:r>
            <a:r>
              <a:rPr lang="tr-TR" sz="4267" b="1" dirty="0">
                <a:solidFill>
                  <a:srgbClr val="FF0000"/>
                </a:solidFill>
                <a:latin typeface="+mn-lt"/>
              </a:rPr>
              <a:t> </a:t>
            </a:r>
            <a:r>
              <a:rPr lang="tr-TR" sz="4267" b="1" dirty="0">
                <a:latin typeface="+mn-lt"/>
              </a:rPr>
              <a:t>ve</a:t>
            </a:r>
            <a:r>
              <a:rPr lang="tr-TR" sz="4267" b="1" dirty="0">
                <a:solidFill>
                  <a:srgbClr val="FF0000"/>
                </a:solidFill>
                <a:latin typeface="+mn-lt"/>
              </a:rPr>
              <a:t> </a:t>
            </a:r>
            <a:r>
              <a:rPr lang="tr-TR" sz="4267" b="1" dirty="0" err="1">
                <a:solidFill>
                  <a:srgbClr val="FF0000"/>
                </a:solidFill>
                <a:latin typeface="+mn-lt"/>
              </a:rPr>
              <a:t>morbidite</a:t>
            </a:r>
            <a:r>
              <a:rPr lang="tr-TR" sz="4267" b="1" dirty="0">
                <a:latin typeface="+mn-lt"/>
              </a:rPr>
              <a:t> ile ilişkilidir</a:t>
            </a:r>
          </a:p>
        </p:txBody>
      </p:sp>
      <p:pic>
        <p:nvPicPr>
          <p:cNvPr id="13315" name="Picture 2"/>
          <p:cNvPicPr>
            <a:picLocks noChangeAspect="1" noChangeArrowheads="1"/>
          </p:cNvPicPr>
          <p:nvPr/>
        </p:nvPicPr>
        <p:blipFill>
          <a:blip r:embed="rId3">
            <a:extLst>
              <a:ext uri="{28A0092B-C50C-407E-A947-70E740481C1C}">
                <a14:useLocalDpi xmlns:a14="http://schemas.microsoft.com/office/drawing/2010/main" val="0"/>
              </a:ext>
            </a:extLst>
          </a:blip>
          <a:srcRect l="13326" t="38815" r="16010" b="23000"/>
          <a:stretch>
            <a:fillRect/>
          </a:stretch>
        </p:blipFill>
        <p:spPr bwMode="auto">
          <a:xfrm>
            <a:off x="170378" y="1207347"/>
            <a:ext cx="4947433" cy="3080826"/>
          </a:xfrm>
          <a:prstGeom prst="rect">
            <a:avLst/>
          </a:prstGeom>
          <a:ln>
            <a:noFill/>
          </a:ln>
          <a:effectLst>
            <a:outerShdw blurRad="190500" algn="tl" rotWithShape="0">
              <a:srgbClr val="000000">
                <a:alpha val="70000"/>
              </a:srgbClr>
            </a:outerShdw>
          </a:effectLst>
        </p:spPr>
      </p:pic>
      <p:sp>
        <p:nvSpPr>
          <p:cNvPr id="16" name="15 Yuvarlatılmış Dikdörtgen"/>
          <p:cNvSpPr/>
          <p:nvPr/>
        </p:nvSpPr>
        <p:spPr>
          <a:xfrm>
            <a:off x="3681028" y="1990277"/>
            <a:ext cx="503238" cy="1645022"/>
          </a:xfrm>
          <a:prstGeom prst="round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tr-TR"/>
          </a:p>
        </p:txBody>
      </p:sp>
      <p:sp>
        <p:nvSpPr>
          <p:cNvPr id="19" name="18 Metin kutusu"/>
          <p:cNvSpPr txBox="1"/>
          <p:nvPr/>
        </p:nvSpPr>
        <p:spPr>
          <a:xfrm>
            <a:off x="9241687" y="6787384"/>
            <a:ext cx="2808288" cy="277127"/>
          </a:xfrm>
          <a:prstGeom prst="rect">
            <a:avLst/>
          </a:prstGeom>
          <a:noFill/>
        </p:spPr>
        <p:txBody>
          <a:bodyPr>
            <a:spAutoFit/>
          </a:bodyPr>
          <a:lstStyle/>
          <a:p>
            <a:pPr eaLnBrk="1" hangingPunct="1">
              <a:defRPr/>
            </a:pPr>
            <a:r>
              <a:rPr lang="en-US" sz="1201" dirty="0">
                <a:cs typeface="Arial" charset="0"/>
              </a:rPr>
              <a:t>Kidney International,</a:t>
            </a:r>
            <a:r>
              <a:rPr lang="tr-TR" sz="1201" dirty="0">
                <a:cs typeface="Arial" charset="0"/>
              </a:rPr>
              <a:t>2001;</a:t>
            </a:r>
            <a:r>
              <a:rPr lang="en-US" sz="1201" dirty="0">
                <a:cs typeface="Arial" charset="0"/>
              </a:rPr>
              <a:t> 60</a:t>
            </a:r>
            <a:r>
              <a:rPr lang="tr-TR" sz="1201" dirty="0">
                <a:cs typeface="Arial" charset="0"/>
              </a:rPr>
              <a:t>:</a:t>
            </a:r>
            <a:r>
              <a:rPr lang="en-US" sz="1201" dirty="0">
                <a:cs typeface="Arial" charset="0"/>
              </a:rPr>
              <a:t>1443–1451</a:t>
            </a:r>
            <a:endParaRPr lang="tr-TR" sz="1201" dirty="0">
              <a:cs typeface="Arial" charset="0"/>
            </a:endParaRPr>
          </a:p>
        </p:txBody>
      </p:sp>
      <p:sp>
        <p:nvSpPr>
          <p:cNvPr id="21" name="20 Yuvarlatılmış Dikdörtgen"/>
          <p:cNvSpPr/>
          <p:nvPr/>
        </p:nvSpPr>
        <p:spPr>
          <a:xfrm rot="10800000" flipH="1" flipV="1">
            <a:off x="8792778" y="4856274"/>
            <a:ext cx="1008062" cy="287337"/>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400" dirty="0" err="1">
                <a:solidFill>
                  <a:schemeClr val="tx1"/>
                </a:solidFill>
              </a:rPr>
              <a:t>Non</a:t>
            </a:r>
            <a:r>
              <a:rPr lang="tr-TR" sz="1400" dirty="0">
                <a:solidFill>
                  <a:schemeClr val="tx1"/>
                </a:solidFill>
              </a:rPr>
              <a:t>-DM</a:t>
            </a:r>
          </a:p>
        </p:txBody>
      </p:sp>
      <p:pic>
        <p:nvPicPr>
          <p:cNvPr id="13319" name="Picture 3"/>
          <p:cNvPicPr>
            <a:picLocks noChangeAspect="1" noChangeArrowheads="1"/>
          </p:cNvPicPr>
          <p:nvPr/>
        </p:nvPicPr>
        <p:blipFill>
          <a:blip r:embed="rId4">
            <a:extLst>
              <a:ext uri="{28A0092B-C50C-407E-A947-70E740481C1C}">
                <a14:useLocalDpi xmlns:a14="http://schemas.microsoft.com/office/drawing/2010/main" val="0"/>
              </a:ext>
            </a:extLst>
          </a:blip>
          <a:srcRect l="16794" t="54430" r="50830" b="8656"/>
          <a:stretch>
            <a:fillRect/>
          </a:stretch>
        </p:blipFill>
        <p:spPr bwMode="auto">
          <a:xfrm>
            <a:off x="5404009" y="1171273"/>
            <a:ext cx="3122990" cy="30808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3320" name="Picture 4"/>
          <p:cNvPicPr>
            <a:picLocks noChangeAspect="1" noChangeArrowheads="1"/>
          </p:cNvPicPr>
          <p:nvPr/>
        </p:nvPicPr>
        <p:blipFill>
          <a:blip r:embed="rId5">
            <a:extLst>
              <a:ext uri="{28A0092B-C50C-407E-A947-70E740481C1C}">
                <a14:useLocalDpi xmlns:a14="http://schemas.microsoft.com/office/drawing/2010/main" val="0"/>
              </a:ext>
            </a:extLst>
          </a:blip>
          <a:srcRect l="16794" t="48523" r="50000" b="14563"/>
          <a:stretch>
            <a:fillRect/>
          </a:stretch>
        </p:blipFill>
        <p:spPr bwMode="auto">
          <a:xfrm>
            <a:off x="8961087" y="1066470"/>
            <a:ext cx="3088888" cy="31241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 name="14 Dikdörtgen"/>
          <p:cNvSpPr/>
          <p:nvPr/>
        </p:nvSpPr>
        <p:spPr>
          <a:xfrm>
            <a:off x="7242406" y="1207347"/>
            <a:ext cx="766383" cy="35763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067" b="1" dirty="0">
                <a:solidFill>
                  <a:srgbClr val="FF0000"/>
                </a:solidFill>
              </a:rPr>
              <a:t>AVF vs SVK</a:t>
            </a:r>
          </a:p>
        </p:txBody>
      </p:sp>
      <p:sp>
        <p:nvSpPr>
          <p:cNvPr id="17" name="16 Dikdörtgen"/>
          <p:cNvSpPr/>
          <p:nvPr/>
        </p:nvSpPr>
        <p:spPr>
          <a:xfrm>
            <a:off x="10840993" y="1120649"/>
            <a:ext cx="830815" cy="30481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067" b="1" dirty="0">
                <a:solidFill>
                  <a:srgbClr val="FF0000"/>
                </a:solidFill>
              </a:rPr>
              <a:t>AVF vs AVG</a:t>
            </a:r>
          </a:p>
        </p:txBody>
      </p:sp>
      <p:sp>
        <p:nvSpPr>
          <p:cNvPr id="22" name="21 Metin kutusu"/>
          <p:cNvSpPr txBox="1"/>
          <p:nvPr/>
        </p:nvSpPr>
        <p:spPr>
          <a:xfrm>
            <a:off x="9440482" y="4134977"/>
            <a:ext cx="2580533" cy="277127"/>
          </a:xfrm>
          <a:prstGeom prst="rect">
            <a:avLst/>
          </a:prstGeom>
          <a:noFill/>
        </p:spPr>
        <p:txBody>
          <a:bodyPr wrap="square">
            <a:spAutoFit/>
          </a:bodyPr>
          <a:lstStyle/>
          <a:p>
            <a:pPr eaLnBrk="1" hangingPunct="1">
              <a:defRPr/>
            </a:pPr>
            <a:r>
              <a:rPr lang="en-US" sz="1201" dirty="0">
                <a:cs typeface="Arial" charset="0"/>
              </a:rPr>
              <a:t>J Am Soc </a:t>
            </a:r>
            <a:r>
              <a:rPr lang="en-US" sz="1201" dirty="0" err="1">
                <a:cs typeface="Arial" charset="0"/>
              </a:rPr>
              <a:t>Nephrol</a:t>
            </a:r>
            <a:r>
              <a:rPr lang="en-US" sz="1201" dirty="0">
                <a:cs typeface="Arial" charset="0"/>
              </a:rPr>
              <a:t> 15: 477–486, 2004</a:t>
            </a:r>
            <a:endParaRPr lang="tr-TR" sz="1201" dirty="0">
              <a:cs typeface="Arial" charset="0"/>
            </a:endParaRPr>
          </a:p>
        </p:txBody>
      </p:sp>
      <p:pic>
        <p:nvPicPr>
          <p:cNvPr id="13324" name="Picture 4"/>
          <p:cNvPicPr>
            <a:picLocks noChangeAspect="1" noChangeArrowheads="1"/>
          </p:cNvPicPr>
          <p:nvPr/>
        </p:nvPicPr>
        <p:blipFill rotWithShape="1">
          <a:blip r:embed="rId6">
            <a:extLst>
              <a:ext uri="{28A0092B-C50C-407E-A947-70E740481C1C}">
                <a14:useLocalDpi xmlns:a14="http://schemas.microsoft.com/office/drawing/2010/main" val="0"/>
              </a:ext>
            </a:extLst>
          </a:blip>
          <a:srcRect l="30077" t="32281" r="1021" b="29313"/>
          <a:stretch/>
        </p:blipFill>
        <p:spPr bwMode="auto">
          <a:xfrm>
            <a:off x="1641642" y="4429150"/>
            <a:ext cx="8569325" cy="229693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3" name="22 Yuvarlatılmış Dikdörtgen"/>
          <p:cNvSpPr/>
          <p:nvPr/>
        </p:nvSpPr>
        <p:spPr>
          <a:xfrm>
            <a:off x="3608004" y="4783249"/>
            <a:ext cx="576262" cy="2159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400" dirty="0">
                <a:solidFill>
                  <a:schemeClr val="tx1"/>
                </a:solidFill>
              </a:rPr>
              <a:t>DM</a:t>
            </a:r>
          </a:p>
        </p:txBody>
      </p:sp>
      <p:sp>
        <p:nvSpPr>
          <p:cNvPr id="25" name="24 Yuvarlatılmış Dikdörtgen"/>
          <p:cNvSpPr/>
          <p:nvPr/>
        </p:nvSpPr>
        <p:spPr>
          <a:xfrm>
            <a:off x="8287956" y="4783250"/>
            <a:ext cx="1152525" cy="28892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tr-TR" sz="1400" dirty="0" err="1">
                <a:solidFill>
                  <a:schemeClr val="tx1"/>
                </a:solidFill>
              </a:rPr>
              <a:t>Non</a:t>
            </a:r>
            <a:r>
              <a:rPr lang="tr-TR" sz="1400" dirty="0">
                <a:solidFill>
                  <a:schemeClr val="tx1"/>
                </a:solidFill>
              </a:rPr>
              <a:t>-DM</a:t>
            </a:r>
          </a:p>
        </p:txBody>
      </p:sp>
    </p:spTree>
    <p:extLst>
      <p:ext uri="{BB962C8B-B14F-4D97-AF65-F5344CB8AC3E}">
        <p14:creationId xmlns:p14="http://schemas.microsoft.com/office/powerpoint/2010/main" val="3986205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4 Metin kutusu"/>
          <p:cNvSpPr txBox="1">
            <a:spLocks noChangeArrowheads="1"/>
          </p:cNvSpPr>
          <p:nvPr/>
        </p:nvSpPr>
        <p:spPr bwMode="auto">
          <a:xfrm>
            <a:off x="8453121" y="7200392"/>
            <a:ext cx="348206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tr-TR" altLang="tr-TR" sz="1000" b="1" dirty="0">
                <a:solidFill>
                  <a:srgbClr val="FF0000"/>
                </a:solidFill>
                <a:latin typeface="Arial" panose="020B0604020202020204" pitchFamily="34" charset="0"/>
              </a:rPr>
              <a:t>J Am </a:t>
            </a:r>
            <a:r>
              <a:rPr lang="tr-TR" altLang="tr-TR" sz="1000" b="1" dirty="0" err="1">
                <a:solidFill>
                  <a:srgbClr val="FF0000"/>
                </a:solidFill>
                <a:latin typeface="Arial" panose="020B0604020202020204" pitchFamily="34" charset="0"/>
              </a:rPr>
              <a:t>Soc</a:t>
            </a:r>
            <a:r>
              <a:rPr lang="tr-TR" altLang="tr-TR" sz="1000" b="1" dirty="0">
                <a:solidFill>
                  <a:srgbClr val="FF0000"/>
                </a:solidFill>
                <a:latin typeface="Arial" panose="020B0604020202020204" pitchFamily="34" charset="0"/>
              </a:rPr>
              <a:t> </a:t>
            </a:r>
            <a:r>
              <a:rPr lang="tr-TR" altLang="tr-TR" sz="1000" b="1" dirty="0" err="1">
                <a:solidFill>
                  <a:srgbClr val="FF0000"/>
                </a:solidFill>
                <a:latin typeface="Arial" panose="020B0604020202020204" pitchFamily="34" charset="0"/>
              </a:rPr>
              <a:t>Nephrol</a:t>
            </a:r>
            <a:r>
              <a:rPr lang="tr-TR" altLang="tr-TR" sz="1000" b="1" dirty="0">
                <a:solidFill>
                  <a:srgbClr val="FF0000"/>
                </a:solidFill>
                <a:latin typeface="Arial" panose="020B0604020202020204" pitchFamily="34" charset="0"/>
              </a:rPr>
              <a:t>. 2013; 24(3)</a:t>
            </a:r>
            <a:r>
              <a:rPr lang="en-US" altLang="tr-TR" sz="1000" b="1" dirty="0">
                <a:solidFill>
                  <a:srgbClr val="FF0000"/>
                </a:solidFill>
                <a:latin typeface="Arial" panose="020B0604020202020204" pitchFamily="34" charset="0"/>
              </a:rPr>
              <a:t>: 465–473</a:t>
            </a:r>
            <a:r>
              <a:rPr lang="en-US" altLang="tr-TR" sz="1000" dirty="0">
                <a:latin typeface="Arial" panose="020B0604020202020204" pitchFamily="34" charset="0"/>
              </a:rPr>
              <a:t>.</a:t>
            </a:r>
            <a:endParaRPr lang="tr-TR" altLang="tr-TR" sz="1000" dirty="0">
              <a:latin typeface="Arial" panose="020B0604020202020204" pitchFamily="34" charset="0"/>
            </a:endParaRPr>
          </a:p>
        </p:txBody>
      </p:sp>
      <p:pic>
        <p:nvPicPr>
          <p:cNvPr id="15365" name="Picture 4"/>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tretch/>
        </p:blipFill>
        <p:spPr>
          <a:xfrm>
            <a:off x="2226254" y="2277881"/>
            <a:ext cx="7739489" cy="4351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9 Yuvarlatılmış Dikdörtgen"/>
          <p:cNvSpPr/>
          <p:nvPr/>
        </p:nvSpPr>
        <p:spPr>
          <a:xfrm>
            <a:off x="744489" y="2745222"/>
            <a:ext cx="3928398" cy="3771393"/>
          </a:xfrm>
          <a:prstGeom prst="roundRect">
            <a:avLst/>
          </a:prstGeom>
          <a:ln/>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tr-TR" sz="1201" dirty="0"/>
          </a:p>
          <a:p>
            <a:pPr algn="ctr" eaLnBrk="1" hangingPunct="1">
              <a:defRPr/>
            </a:pPr>
            <a:endParaRPr lang="tr-TR" sz="1201" dirty="0"/>
          </a:p>
          <a:p>
            <a:pPr algn="ctr" eaLnBrk="1" hangingPunct="1">
              <a:defRPr/>
            </a:pPr>
            <a:endParaRPr lang="tr-TR" sz="1201" dirty="0"/>
          </a:p>
          <a:p>
            <a:pPr algn="ctr" eaLnBrk="1" hangingPunct="1">
              <a:defRPr/>
            </a:pPr>
            <a:r>
              <a:rPr lang="tr-TR" sz="2133" b="1" dirty="0"/>
              <a:t>Tüm nedenli </a:t>
            </a:r>
            <a:r>
              <a:rPr lang="tr-TR" sz="2133" b="1" dirty="0" err="1"/>
              <a:t>mortalite</a:t>
            </a:r>
            <a:endParaRPr lang="tr-TR" sz="2133" b="1" dirty="0"/>
          </a:p>
          <a:p>
            <a:pPr algn="ctr" eaLnBrk="1" hangingPunct="1">
              <a:defRPr/>
            </a:pPr>
            <a:r>
              <a:rPr lang="tr-TR" sz="2133" dirty="0"/>
              <a:t> SVK&gt; AVG&gt; AVF</a:t>
            </a:r>
          </a:p>
          <a:p>
            <a:pPr algn="ctr" eaLnBrk="1" hangingPunct="1">
              <a:defRPr/>
            </a:pPr>
            <a:endParaRPr lang="tr-TR" sz="2133" dirty="0"/>
          </a:p>
          <a:p>
            <a:pPr algn="ctr" eaLnBrk="1" hangingPunct="1">
              <a:defRPr/>
            </a:pPr>
            <a:r>
              <a:rPr lang="tr-TR" sz="2133" b="1" dirty="0" err="1"/>
              <a:t>Major</a:t>
            </a:r>
            <a:r>
              <a:rPr lang="tr-TR" sz="2133" b="1" dirty="0"/>
              <a:t> KVO</a:t>
            </a:r>
          </a:p>
          <a:p>
            <a:pPr algn="ctr" eaLnBrk="1" hangingPunct="1">
              <a:defRPr/>
            </a:pPr>
            <a:r>
              <a:rPr lang="tr-TR" sz="2133" dirty="0"/>
              <a:t>SVK&gt; AVF= AVG</a:t>
            </a:r>
          </a:p>
          <a:p>
            <a:pPr algn="ctr" eaLnBrk="1" hangingPunct="1">
              <a:defRPr/>
            </a:pPr>
            <a:endParaRPr lang="tr-TR" sz="2133" dirty="0"/>
          </a:p>
          <a:p>
            <a:pPr algn="ctr" eaLnBrk="1" hangingPunct="1">
              <a:defRPr/>
            </a:pPr>
            <a:r>
              <a:rPr lang="tr-TR" sz="2133" b="1" dirty="0"/>
              <a:t>Enfeksiyon riski</a:t>
            </a:r>
          </a:p>
          <a:p>
            <a:pPr algn="ctr" eaLnBrk="1" hangingPunct="1">
              <a:defRPr/>
            </a:pPr>
            <a:r>
              <a:rPr lang="tr-TR" sz="2133" dirty="0"/>
              <a:t>SVK&gt; AVG&gt; AVF</a:t>
            </a:r>
          </a:p>
          <a:p>
            <a:pPr algn="ctr" eaLnBrk="1" hangingPunct="1">
              <a:defRPr/>
            </a:pPr>
            <a:endParaRPr lang="tr-TR" b="1" dirty="0"/>
          </a:p>
          <a:p>
            <a:pPr algn="ctr" eaLnBrk="1" hangingPunct="1">
              <a:defRPr/>
            </a:pPr>
            <a:endParaRPr lang="tr-TR" b="1" dirty="0"/>
          </a:p>
        </p:txBody>
      </p:sp>
      <p:sp>
        <p:nvSpPr>
          <p:cNvPr id="7" name="6 Sağ Ok"/>
          <p:cNvSpPr/>
          <p:nvPr/>
        </p:nvSpPr>
        <p:spPr>
          <a:xfrm>
            <a:off x="4853189" y="3426779"/>
            <a:ext cx="288924" cy="215900"/>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1" name="10 Sağ Ok"/>
          <p:cNvSpPr/>
          <p:nvPr/>
        </p:nvSpPr>
        <p:spPr>
          <a:xfrm>
            <a:off x="4848433" y="4453550"/>
            <a:ext cx="288924" cy="215900"/>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sp>
        <p:nvSpPr>
          <p:cNvPr id="12" name="11 Sağ Ok"/>
          <p:cNvSpPr/>
          <p:nvPr/>
        </p:nvSpPr>
        <p:spPr>
          <a:xfrm>
            <a:off x="4864355" y="5318433"/>
            <a:ext cx="288924" cy="215900"/>
          </a:xfrm>
          <a:prstGeom prst="rightArrow">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tr-TR"/>
          </a:p>
        </p:txBody>
      </p:sp>
      <p:pic>
        <p:nvPicPr>
          <p:cNvPr id="13" name="Resim 12"/>
          <p:cNvPicPr/>
          <p:nvPr/>
        </p:nvPicPr>
        <p:blipFill rotWithShape="1">
          <a:blip r:embed="rId4">
            <a:extLst>
              <a:ext uri="{28A0092B-C50C-407E-A947-70E740481C1C}">
                <a14:useLocalDpi xmlns:a14="http://schemas.microsoft.com/office/drawing/2010/main" val="0"/>
              </a:ext>
            </a:extLst>
          </a:blip>
          <a:srcRect l="1032" t="7897" r="1471" b="18709"/>
          <a:stretch/>
        </p:blipFill>
        <p:spPr>
          <a:xfrm>
            <a:off x="955485" y="59520"/>
            <a:ext cx="10281026" cy="24001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94946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Yuvarlatılmış Dikdörtgen 5"/>
          <p:cNvSpPr/>
          <p:nvPr/>
        </p:nvSpPr>
        <p:spPr>
          <a:xfrm>
            <a:off x="679303" y="32416"/>
            <a:ext cx="10587232" cy="1917780"/>
          </a:xfrm>
          <a:prstGeom prst="roundRect">
            <a:avLst/>
          </a:prstGeom>
          <a:solidFill>
            <a:srgbClr val="660033"/>
          </a:solidFill>
          <a:ln w="38100">
            <a:solidFill>
              <a:srgbClr val="660033"/>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tr-TR" sz="4267" b="1" dirty="0">
                <a:solidFill>
                  <a:schemeClr val="bg1"/>
                </a:solidFill>
              </a:rPr>
              <a:t>Damar Erişim Yolu </a:t>
            </a:r>
          </a:p>
          <a:p>
            <a:pPr algn="ctr"/>
            <a:r>
              <a:rPr lang="tr-TR" sz="4267" b="1" dirty="0">
                <a:solidFill>
                  <a:schemeClr val="bg1"/>
                </a:solidFill>
              </a:rPr>
              <a:t>Hasta Değişkenleri?</a:t>
            </a:r>
          </a:p>
        </p:txBody>
      </p:sp>
      <p:sp>
        <p:nvSpPr>
          <p:cNvPr id="7" name="4 Metin kutusu"/>
          <p:cNvSpPr txBox="1"/>
          <p:nvPr/>
        </p:nvSpPr>
        <p:spPr>
          <a:xfrm>
            <a:off x="797011" y="2301633"/>
            <a:ext cx="6461112" cy="1405385"/>
          </a:xfrm>
          <a:prstGeom prst="rect">
            <a:avLst/>
          </a:prstGeom>
          <a:ln w="38100">
            <a:solidFill>
              <a:schemeClr val="tx1"/>
            </a:solidFill>
          </a:ln>
        </p:spPr>
        <p:style>
          <a:lnRef idx="2">
            <a:schemeClr val="accent6"/>
          </a:lnRef>
          <a:fillRef idx="1">
            <a:schemeClr val="lt1"/>
          </a:fillRef>
          <a:effectRef idx="0">
            <a:schemeClr val="accent6"/>
          </a:effectRef>
          <a:fontRef idx="minor">
            <a:schemeClr val="dk1"/>
          </a:fontRef>
        </p:style>
        <p:txBody>
          <a:bodyPr wrap="square">
            <a:spAutoFit/>
          </a:bodyPr>
          <a:lstStyle/>
          <a:p>
            <a:pPr eaLnBrk="1" hangingPunct="1">
              <a:defRPr/>
            </a:pPr>
            <a:r>
              <a:rPr lang="tr-TR" sz="2844" b="1" dirty="0">
                <a:cs typeface="Arial" charset="0"/>
              </a:rPr>
              <a:t>Doğru hasta?</a:t>
            </a:r>
          </a:p>
          <a:p>
            <a:pPr eaLnBrk="1" hangingPunct="1">
              <a:defRPr/>
            </a:pPr>
            <a:r>
              <a:rPr lang="tr-TR" sz="2844" b="1" dirty="0">
                <a:cs typeface="Arial" charset="0"/>
              </a:rPr>
              <a:t>              Doğru zaman?</a:t>
            </a:r>
          </a:p>
          <a:p>
            <a:pPr eaLnBrk="1" hangingPunct="1">
              <a:defRPr/>
            </a:pPr>
            <a:r>
              <a:rPr lang="tr-TR" sz="2844" b="1" dirty="0">
                <a:cs typeface="Arial" charset="0"/>
              </a:rPr>
              <a:t>                           Doğru tercih ?</a:t>
            </a:r>
          </a:p>
        </p:txBody>
      </p:sp>
      <p:pic>
        <p:nvPicPr>
          <p:cNvPr id="2" name="Resim 1"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81868" y="2301631"/>
            <a:ext cx="4054488" cy="411447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 name="Dikdörtgen 2"/>
          <p:cNvSpPr/>
          <p:nvPr/>
        </p:nvSpPr>
        <p:spPr>
          <a:xfrm>
            <a:off x="3048000" y="2828836"/>
            <a:ext cx="6096000" cy="369332"/>
          </a:xfrm>
          <a:prstGeom prst="rect">
            <a:avLst/>
          </a:prstGeom>
        </p:spPr>
        <p:txBody>
          <a:bodyPr>
            <a:spAutoFit/>
          </a:bodyPr>
          <a:lstStyle/>
          <a:p>
            <a:endParaRPr lang="tr-TR" dirty="0"/>
          </a:p>
        </p:txBody>
      </p:sp>
      <p:sp>
        <p:nvSpPr>
          <p:cNvPr id="9" name="Tek Köşesi Kesik Dikdörtgen 8"/>
          <p:cNvSpPr/>
          <p:nvPr/>
        </p:nvSpPr>
        <p:spPr>
          <a:xfrm>
            <a:off x="755589" y="5121755"/>
            <a:ext cx="6584748" cy="1372695"/>
          </a:xfrm>
          <a:prstGeom prst="snip1Rect">
            <a:avLst/>
          </a:prstGeom>
          <a:solidFill>
            <a:schemeClr val="bg1"/>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400" b="1" dirty="0">
              <a:solidFill>
                <a:srgbClr val="7030A0"/>
              </a:solidFill>
            </a:endParaRPr>
          </a:p>
          <a:p>
            <a:pPr algn="ctr"/>
            <a:r>
              <a:rPr lang="tr-TR" sz="2400" b="1" dirty="0">
                <a:solidFill>
                  <a:srgbClr val="7030A0"/>
                </a:solidFill>
              </a:rPr>
              <a:t>Fistül Kullanım %65</a:t>
            </a:r>
          </a:p>
          <a:p>
            <a:pPr algn="ctr"/>
            <a:endParaRPr lang="tr-TR" sz="2400" b="1" dirty="0">
              <a:solidFill>
                <a:srgbClr val="7030A0"/>
              </a:solidFill>
            </a:endParaRPr>
          </a:p>
          <a:p>
            <a:pPr algn="ctr"/>
            <a:r>
              <a:rPr lang="tr-TR" sz="2400" b="1" dirty="0">
                <a:solidFill>
                  <a:srgbClr val="7030A0"/>
                </a:solidFill>
              </a:rPr>
              <a:t>SVK Kullanım % 10</a:t>
            </a:r>
          </a:p>
          <a:p>
            <a:pPr algn="ctr"/>
            <a:endParaRPr lang="tr-TR" sz="2400" b="1" dirty="0">
              <a:solidFill>
                <a:srgbClr val="7030A0"/>
              </a:solidFill>
            </a:endParaRPr>
          </a:p>
        </p:txBody>
      </p:sp>
      <p:sp>
        <p:nvSpPr>
          <p:cNvPr id="11" name="Yukarı Ok 10"/>
          <p:cNvSpPr/>
          <p:nvPr/>
        </p:nvSpPr>
        <p:spPr>
          <a:xfrm>
            <a:off x="5325623" y="5212611"/>
            <a:ext cx="359992" cy="400469"/>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solidFill>
                <a:srgbClr val="FF0000"/>
              </a:solidFill>
            </a:endParaRPr>
          </a:p>
        </p:txBody>
      </p:sp>
      <p:sp>
        <p:nvSpPr>
          <p:cNvPr id="13" name="Aşağı Ok 12"/>
          <p:cNvSpPr/>
          <p:nvPr/>
        </p:nvSpPr>
        <p:spPr>
          <a:xfrm>
            <a:off x="5325622" y="6046160"/>
            <a:ext cx="359992" cy="38780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Dikdörtgen 14"/>
          <p:cNvSpPr/>
          <p:nvPr/>
        </p:nvSpPr>
        <p:spPr>
          <a:xfrm>
            <a:off x="679303" y="6416105"/>
            <a:ext cx="10280308" cy="677108"/>
          </a:xfrm>
          <a:prstGeom prst="rect">
            <a:avLst/>
          </a:prstGeom>
        </p:spPr>
        <p:txBody>
          <a:bodyPr wrap="square">
            <a:spAutoFit/>
          </a:bodyPr>
          <a:lstStyle/>
          <a:p>
            <a:r>
              <a:rPr lang="tr-TR" dirty="0"/>
              <a:t> </a:t>
            </a:r>
            <a:r>
              <a:rPr lang="tr-TR" sz="1000" b="1" i="1" dirty="0" err="1"/>
              <a:t>Vasculer</a:t>
            </a:r>
            <a:r>
              <a:rPr lang="tr-TR" sz="1000" b="1" i="1" dirty="0"/>
              <a:t> </a:t>
            </a:r>
            <a:r>
              <a:rPr lang="tr-TR" sz="1000" b="1" i="1" dirty="0" err="1"/>
              <a:t>transportation</a:t>
            </a:r>
            <a:r>
              <a:rPr lang="tr-TR" sz="1000" b="1" i="1" dirty="0"/>
              <a:t> in </a:t>
            </a:r>
            <a:r>
              <a:rPr lang="tr-TR" sz="1000" b="1" i="1" dirty="0" err="1"/>
              <a:t>hemodialysis</a:t>
            </a:r>
            <a:r>
              <a:rPr lang="tr-TR" sz="1000" b="1" i="1" dirty="0"/>
              <a:t> 1. Baskı. Ankara: Güneş Tıp Kitabevi; 2009. p.81-98</a:t>
            </a:r>
          </a:p>
          <a:p>
            <a:r>
              <a:rPr lang="tr-TR" sz="1000" b="1" i="1" dirty="0"/>
              <a:t> </a:t>
            </a:r>
            <a:r>
              <a:rPr lang="tr-TR" sz="1000" b="1" i="1" dirty="0" err="1"/>
              <a:t>Establishment</a:t>
            </a:r>
            <a:r>
              <a:rPr lang="tr-TR" sz="1000" b="1" i="1" dirty="0"/>
              <a:t> </a:t>
            </a:r>
            <a:r>
              <a:rPr lang="tr-TR" sz="1000" b="1" i="1" dirty="0" err="1"/>
              <a:t>and</a:t>
            </a:r>
            <a:r>
              <a:rPr lang="tr-TR" sz="1000" b="1" i="1" dirty="0"/>
              <a:t> </a:t>
            </a:r>
            <a:r>
              <a:rPr lang="tr-TR" sz="1000" b="1" i="1" dirty="0" err="1"/>
              <a:t>maintenance</a:t>
            </a:r>
            <a:r>
              <a:rPr lang="tr-TR" sz="1000" b="1" i="1" dirty="0"/>
              <a:t> of </a:t>
            </a:r>
            <a:r>
              <a:rPr lang="tr-TR" sz="1000" b="1" i="1" dirty="0" err="1"/>
              <a:t>vascular</a:t>
            </a:r>
            <a:r>
              <a:rPr lang="tr-TR" sz="1000" b="1" i="1" dirty="0"/>
              <a:t> </a:t>
            </a:r>
            <a:r>
              <a:rPr lang="tr-TR" sz="1000" b="1" i="1" dirty="0" err="1"/>
              <a:t>access</a:t>
            </a:r>
            <a:r>
              <a:rPr lang="tr-TR" sz="1000" b="1" i="1" dirty="0"/>
              <a:t> in </a:t>
            </a:r>
            <a:r>
              <a:rPr lang="tr-TR" sz="1000" b="1" i="1" dirty="0" err="1"/>
              <a:t>incident</a:t>
            </a:r>
            <a:r>
              <a:rPr lang="tr-TR" sz="1000" b="1" i="1" dirty="0"/>
              <a:t> </a:t>
            </a:r>
            <a:r>
              <a:rPr lang="tr-TR" sz="1000" b="1" i="1" dirty="0" err="1"/>
              <a:t>hemodialysis</a:t>
            </a:r>
            <a:r>
              <a:rPr lang="tr-TR" sz="1000" b="1" i="1" dirty="0"/>
              <a:t> </a:t>
            </a:r>
            <a:r>
              <a:rPr lang="tr-TR" sz="1000" b="1" i="1" dirty="0" err="1"/>
              <a:t>patients</a:t>
            </a:r>
            <a:r>
              <a:rPr lang="tr-TR" sz="1000" b="1" i="1" dirty="0"/>
              <a:t>: a </a:t>
            </a:r>
            <a:r>
              <a:rPr lang="tr-TR" sz="1000" b="1" i="1" dirty="0" err="1"/>
              <a:t>prospective</a:t>
            </a:r>
            <a:r>
              <a:rPr lang="tr-TR" sz="1000" b="1" i="1" dirty="0"/>
              <a:t> </a:t>
            </a:r>
            <a:r>
              <a:rPr lang="tr-TR" sz="1000" b="1" i="1" dirty="0" err="1"/>
              <a:t>cost</a:t>
            </a:r>
            <a:r>
              <a:rPr lang="tr-TR" sz="1000" b="1" i="1" dirty="0"/>
              <a:t> </a:t>
            </a:r>
            <a:r>
              <a:rPr lang="tr-TR" sz="1000" b="1" i="1" dirty="0" err="1"/>
              <a:t>analysis</a:t>
            </a:r>
            <a:r>
              <a:rPr lang="tr-TR" sz="1000" b="1" i="1" dirty="0"/>
              <a:t>. J Am </a:t>
            </a:r>
            <a:r>
              <a:rPr lang="tr-TR" sz="1000" b="1" i="1" dirty="0" err="1"/>
              <a:t>Soc</a:t>
            </a:r>
            <a:r>
              <a:rPr lang="tr-TR" sz="1000" b="1" i="1" dirty="0"/>
              <a:t> </a:t>
            </a:r>
            <a:r>
              <a:rPr lang="tr-TR" sz="1000" b="1" i="1" dirty="0" err="1"/>
              <a:t>Nephrol</a:t>
            </a:r>
            <a:r>
              <a:rPr lang="tr-TR" sz="1000" b="1" i="1" dirty="0"/>
              <a:t> 2005;16(1):201-9. 12.</a:t>
            </a:r>
          </a:p>
          <a:p>
            <a:r>
              <a:rPr lang="tr-TR" sz="1000" b="1" i="1" dirty="0"/>
              <a:t>[</a:t>
            </a:r>
            <a:r>
              <a:rPr lang="tr-TR" sz="1000" b="1" i="1" dirty="0" err="1"/>
              <a:t>Vasculer</a:t>
            </a:r>
            <a:r>
              <a:rPr lang="tr-TR" sz="1000" b="1" i="1" dirty="0"/>
              <a:t> </a:t>
            </a:r>
            <a:r>
              <a:rPr lang="tr-TR" sz="1000" b="1" i="1" dirty="0" err="1"/>
              <a:t>access</a:t>
            </a:r>
            <a:r>
              <a:rPr lang="tr-TR" sz="1000" b="1" i="1" dirty="0"/>
              <a:t>]. </a:t>
            </a:r>
            <a:r>
              <a:rPr lang="tr-TR" sz="1000" b="1" i="1" dirty="0" err="1"/>
              <a:t>Turk</a:t>
            </a:r>
            <a:r>
              <a:rPr lang="tr-TR" sz="1000" b="1" i="1" dirty="0"/>
              <a:t> </a:t>
            </a:r>
            <a:r>
              <a:rPr lang="tr-TR" sz="1000" b="1" i="1" dirty="0" err="1"/>
              <a:t>Neph</a:t>
            </a:r>
            <a:r>
              <a:rPr lang="tr-TR" sz="1000" b="1" i="1" dirty="0"/>
              <a:t> Dial </a:t>
            </a:r>
            <a:r>
              <a:rPr lang="tr-TR" sz="1000" b="1" i="1" dirty="0" err="1"/>
              <a:t>Transpl</a:t>
            </a:r>
            <a:r>
              <a:rPr lang="tr-TR" sz="1000" b="1" i="1" dirty="0"/>
              <a:t> 2011;20(3):209-13.</a:t>
            </a:r>
          </a:p>
        </p:txBody>
      </p:sp>
      <p:sp>
        <p:nvSpPr>
          <p:cNvPr id="23" name="Çentikli Sağ Ok 22"/>
          <p:cNvSpPr/>
          <p:nvPr/>
        </p:nvSpPr>
        <p:spPr>
          <a:xfrm>
            <a:off x="1087496" y="5412847"/>
            <a:ext cx="1767768" cy="914400"/>
          </a:xfrm>
          <a:prstGeom prst="notched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600" b="1" dirty="0">
                <a:solidFill>
                  <a:schemeClr val="tx1"/>
                </a:solidFill>
              </a:rPr>
              <a:t>NKFK/DOQI</a:t>
            </a:r>
          </a:p>
        </p:txBody>
      </p:sp>
      <p:sp>
        <p:nvSpPr>
          <p:cNvPr id="4" name="Dikdörtgen 3"/>
          <p:cNvSpPr/>
          <p:nvPr/>
        </p:nvSpPr>
        <p:spPr>
          <a:xfrm>
            <a:off x="797011" y="3901038"/>
            <a:ext cx="6543327" cy="1083733"/>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133" b="1" dirty="0">
                <a:ln>
                  <a:solidFill>
                    <a:schemeClr val="bg1"/>
                  </a:solidFill>
                </a:ln>
                <a:solidFill>
                  <a:schemeClr val="tx1">
                    <a:lumMod val="95000"/>
                    <a:lumOff val="5000"/>
                  </a:schemeClr>
                </a:solidFill>
              </a:rPr>
              <a:t>Hastanın </a:t>
            </a:r>
            <a:r>
              <a:rPr lang="tr-TR" sz="2133" b="1" dirty="0" err="1">
                <a:ln>
                  <a:solidFill>
                    <a:schemeClr val="bg1"/>
                  </a:solidFill>
                </a:ln>
                <a:solidFill>
                  <a:schemeClr val="tx1">
                    <a:lumMod val="95000"/>
                    <a:lumOff val="5000"/>
                  </a:schemeClr>
                </a:solidFill>
              </a:rPr>
              <a:t>arteriyel,venöz</a:t>
            </a:r>
            <a:r>
              <a:rPr lang="tr-TR" sz="2133" b="1" dirty="0">
                <a:ln>
                  <a:solidFill>
                    <a:schemeClr val="bg1"/>
                  </a:solidFill>
                </a:ln>
                <a:solidFill>
                  <a:schemeClr val="tx1">
                    <a:lumMod val="95000"/>
                    <a:lumOff val="5000"/>
                  </a:schemeClr>
                </a:solidFill>
              </a:rPr>
              <a:t> ve </a:t>
            </a:r>
            <a:r>
              <a:rPr lang="tr-TR" sz="2133" b="1" dirty="0" err="1">
                <a:ln>
                  <a:solidFill>
                    <a:schemeClr val="bg1"/>
                  </a:solidFill>
                </a:ln>
                <a:solidFill>
                  <a:schemeClr val="tx1">
                    <a:lumMod val="95000"/>
                    <a:lumOff val="5000"/>
                  </a:schemeClr>
                </a:solidFill>
              </a:rPr>
              <a:t>kardiyopulmoner</a:t>
            </a:r>
            <a:r>
              <a:rPr lang="tr-TR" sz="2133" b="1" dirty="0">
                <a:ln>
                  <a:solidFill>
                    <a:schemeClr val="bg1"/>
                  </a:solidFill>
                </a:ln>
                <a:solidFill>
                  <a:schemeClr val="tx1">
                    <a:lumMod val="95000"/>
                    <a:lumOff val="5000"/>
                  </a:schemeClr>
                </a:solidFill>
              </a:rPr>
              <a:t> sistem </a:t>
            </a:r>
            <a:r>
              <a:rPr lang="tr-TR" sz="2133" b="1" dirty="0" err="1">
                <a:ln>
                  <a:solidFill>
                    <a:schemeClr val="bg1"/>
                  </a:solidFill>
                </a:ln>
                <a:solidFill>
                  <a:schemeClr val="tx1">
                    <a:lumMod val="95000"/>
                    <a:lumOff val="5000"/>
                  </a:schemeClr>
                </a:solidFill>
              </a:rPr>
              <a:t>özellilkleri</a:t>
            </a:r>
            <a:r>
              <a:rPr lang="tr-TR" sz="2133" b="1" dirty="0">
                <a:ln>
                  <a:solidFill>
                    <a:schemeClr val="bg1"/>
                  </a:solidFill>
                </a:ln>
                <a:solidFill>
                  <a:schemeClr val="tx1">
                    <a:lumMod val="95000"/>
                    <a:lumOff val="5000"/>
                  </a:schemeClr>
                </a:solidFill>
              </a:rPr>
              <a:t> hasta için uygun</a:t>
            </a:r>
          </a:p>
          <a:p>
            <a:pPr algn="ctr"/>
            <a:r>
              <a:rPr lang="tr-TR" sz="2133" b="1" dirty="0">
                <a:ln>
                  <a:solidFill>
                    <a:schemeClr val="bg1"/>
                  </a:solidFill>
                </a:ln>
                <a:solidFill>
                  <a:schemeClr val="tx1">
                    <a:lumMod val="95000"/>
                    <a:lumOff val="5000"/>
                  </a:schemeClr>
                </a:solidFill>
              </a:rPr>
              <a:t> DAMAR ERİŞİM YOLU ve LOKALİZASYONUNU belirler</a:t>
            </a:r>
          </a:p>
        </p:txBody>
      </p:sp>
    </p:spTree>
    <p:extLst>
      <p:ext uri="{BB962C8B-B14F-4D97-AF65-F5344CB8AC3E}">
        <p14:creationId xmlns:p14="http://schemas.microsoft.com/office/powerpoint/2010/main" val="12794298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Unvan 1"/>
          <p:cNvSpPr>
            <a:spLocks noGrp="1"/>
          </p:cNvSpPr>
          <p:nvPr>
            <p:ph type="title"/>
          </p:nvPr>
        </p:nvSpPr>
        <p:spPr>
          <a:xfrm>
            <a:off x="350825" y="8861"/>
            <a:ext cx="11490349" cy="1571038"/>
          </a:xfrm>
          <a:solidFill>
            <a:schemeClr val="bg1"/>
          </a:solidFill>
          <a:ln w="28575">
            <a:solidFill>
              <a:srgbClr val="660033"/>
            </a:solidFill>
          </a:ln>
        </p:spPr>
        <p:txBody>
          <a:bodyPr>
            <a:normAutofit/>
          </a:bodyPr>
          <a:lstStyle/>
          <a:p>
            <a:pPr algn="ctr"/>
            <a:r>
              <a:rPr lang="tr-TR" sz="3601" b="1" dirty="0">
                <a:latin typeface="+mn-lt"/>
              </a:rPr>
              <a:t>	</a:t>
            </a:r>
            <a:r>
              <a:rPr lang="tr-TR" sz="3319" b="1" dirty="0">
                <a:latin typeface="+mn-lt"/>
              </a:rPr>
              <a:t>TND REGİSTRY 2020</a:t>
            </a:r>
            <a:br>
              <a:rPr lang="tr-TR" sz="3319" b="1" dirty="0">
                <a:latin typeface="+mn-lt"/>
              </a:rPr>
            </a:br>
            <a:r>
              <a:rPr lang="tr-TR" sz="3319" b="1" dirty="0">
                <a:latin typeface="+mn-lt"/>
              </a:rPr>
              <a:t>HD hastalarında damar erişim yoluna göre dağılım</a:t>
            </a:r>
          </a:p>
        </p:txBody>
      </p:sp>
      <p:pic>
        <p:nvPicPr>
          <p:cNvPr id="4" name="İçerik Yer Tutucusu 3" descr="Ekran Kırpm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64365" y="1546165"/>
            <a:ext cx="5760664" cy="2065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Dikdörtgen 4"/>
          <p:cNvSpPr/>
          <p:nvPr/>
        </p:nvSpPr>
        <p:spPr>
          <a:xfrm>
            <a:off x="1100898" y="3611547"/>
            <a:ext cx="3596177" cy="748859"/>
          </a:xfrm>
          <a:prstGeom prst="rect">
            <a:avLst/>
          </a:prstGeom>
        </p:spPr>
        <p:txBody>
          <a:bodyPr wrap="none">
            <a:spAutoFit/>
          </a:bodyPr>
          <a:lstStyle/>
          <a:p>
            <a:pPr algn="ctr"/>
            <a:r>
              <a:rPr lang="tr-TR" sz="1422" b="1" i="1" dirty="0"/>
              <a:t>İNSİDANS</a:t>
            </a:r>
          </a:p>
          <a:p>
            <a:r>
              <a:rPr lang="tr-TR" sz="1422" b="1" i="1" dirty="0"/>
              <a:t>Hemodiyaliz Hastalarında Damar Erişim Yolu </a:t>
            </a:r>
          </a:p>
          <a:p>
            <a:pPr algn="ctr"/>
            <a:r>
              <a:rPr lang="tr-TR" sz="1422" b="1" i="1" dirty="0"/>
              <a:t>               </a:t>
            </a:r>
          </a:p>
        </p:txBody>
      </p:sp>
      <p:pic>
        <p:nvPicPr>
          <p:cNvPr id="7" name="Resim 6" descr="Ekran Kırpma"/>
          <p:cNvPicPr>
            <a:picLocks noChangeAspect="1"/>
          </p:cNvPicPr>
          <p:nvPr/>
        </p:nvPicPr>
        <p:blipFill rotWithShape="1">
          <a:blip r:embed="rId3">
            <a:extLst>
              <a:ext uri="{28A0092B-C50C-407E-A947-70E740481C1C}">
                <a14:useLocalDpi xmlns:a14="http://schemas.microsoft.com/office/drawing/2010/main" val="0"/>
              </a:ext>
            </a:extLst>
          </a:blip>
          <a:srcRect t="2866" r="3069"/>
          <a:stretch/>
        </p:blipFill>
        <p:spPr>
          <a:xfrm>
            <a:off x="6292629" y="1639768"/>
            <a:ext cx="5585518" cy="197177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Dikdörtgen 7"/>
          <p:cNvSpPr/>
          <p:nvPr/>
        </p:nvSpPr>
        <p:spPr>
          <a:xfrm flipH="1">
            <a:off x="6845214" y="3611546"/>
            <a:ext cx="4644571" cy="748859"/>
          </a:xfrm>
          <a:prstGeom prst="rect">
            <a:avLst/>
          </a:prstGeom>
        </p:spPr>
        <p:txBody>
          <a:bodyPr wrap="square">
            <a:spAutoFit/>
          </a:bodyPr>
          <a:lstStyle/>
          <a:p>
            <a:pPr algn="ctr"/>
            <a:r>
              <a:rPr lang="tr-TR" sz="1422" b="1" i="1" dirty="0"/>
              <a:t>PREVALANS</a:t>
            </a:r>
          </a:p>
          <a:p>
            <a:r>
              <a:rPr lang="tr-TR" sz="1422" b="1" i="1" dirty="0"/>
              <a:t>           Hemodiyaliz Hastalarında Damar Erişim Yolu </a:t>
            </a:r>
          </a:p>
          <a:p>
            <a:pPr algn="ctr"/>
            <a:r>
              <a:rPr lang="tr-TR" sz="1422" b="1" i="1" dirty="0"/>
              <a:t>               </a:t>
            </a:r>
          </a:p>
        </p:txBody>
      </p:sp>
      <p:pic>
        <p:nvPicPr>
          <p:cNvPr id="9" name="Resim 8" descr="Ekran Kırpma"/>
          <p:cNvPicPr>
            <a:picLocks noChangeAspect="1"/>
          </p:cNvPicPr>
          <p:nvPr/>
        </p:nvPicPr>
        <p:blipFill rotWithShape="1">
          <a:blip r:embed="rId4">
            <a:extLst>
              <a:ext uri="{28A0092B-C50C-407E-A947-70E740481C1C}">
                <a14:useLocalDpi xmlns:a14="http://schemas.microsoft.com/office/drawing/2010/main" val="0"/>
              </a:ext>
            </a:extLst>
          </a:blip>
          <a:srcRect l="1888" t="5114" r="1332"/>
          <a:stretch/>
        </p:blipFill>
        <p:spPr>
          <a:xfrm>
            <a:off x="3401421" y="4311545"/>
            <a:ext cx="5611807" cy="20996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Dikdörtgen 13"/>
          <p:cNvSpPr/>
          <p:nvPr/>
        </p:nvSpPr>
        <p:spPr>
          <a:xfrm flipH="1">
            <a:off x="3757895" y="6411173"/>
            <a:ext cx="4513343" cy="748859"/>
          </a:xfrm>
          <a:prstGeom prst="rect">
            <a:avLst/>
          </a:prstGeom>
        </p:spPr>
        <p:txBody>
          <a:bodyPr wrap="square">
            <a:spAutoFit/>
          </a:bodyPr>
          <a:lstStyle/>
          <a:p>
            <a:pPr algn="ctr"/>
            <a:r>
              <a:rPr lang="tr-TR" sz="1422" b="1" i="1" dirty="0"/>
              <a:t>2020 Yılı İçinde Kateter Yerleştirilen Tüm Hastaların </a:t>
            </a:r>
          </a:p>
          <a:p>
            <a:r>
              <a:rPr lang="tr-TR" sz="1422" b="1" i="1" dirty="0"/>
              <a:t>           Kateter Yerleştirme Yerine Göre Dağılımı </a:t>
            </a:r>
          </a:p>
          <a:p>
            <a:pPr algn="ctr"/>
            <a:r>
              <a:rPr lang="tr-TR" sz="1422" b="1" i="1" dirty="0"/>
              <a:t>               </a:t>
            </a:r>
          </a:p>
        </p:txBody>
      </p:sp>
    </p:spTree>
    <p:extLst>
      <p:ext uri="{BB962C8B-B14F-4D97-AF65-F5344CB8AC3E}">
        <p14:creationId xmlns:p14="http://schemas.microsoft.com/office/powerpoint/2010/main" val="708423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1038225" y="-200025"/>
            <a:ext cx="11153775" cy="7107238"/>
          </a:xfrm>
          <a:prstGeom prst="rect">
            <a:avLst/>
          </a:prstGeom>
          <a:solidFill>
            <a:schemeClr val="bg1"/>
          </a:solidFill>
          <a:ln w="19050">
            <a:solidFill>
              <a:srgbClr val="990033"/>
            </a:solidFill>
          </a:ln>
        </p:spPr>
        <p:style>
          <a:lnRef idx="2">
            <a:schemeClr val="accent6"/>
          </a:lnRef>
          <a:fillRef idx="1">
            <a:schemeClr val="lt1"/>
          </a:fillRef>
          <a:effectRef idx="0">
            <a:schemeClr val="accent6"/>
          </a:effectRef>
          <a:fontRef idx="minor">
            <a:schemeClr val="dk1"/>
          </a:fontRef>
        </p:style>
        <p:txBody>
          <a:bodyPr>
            <a:normAutofit lnSpcReduction="10000"/>
          </a:bodyPr>
          <a:lstStyle/>
          <a:p>
            <a:pPr marL="0" indent="0">
              <a:buNone/>
            </a:pPr>
            <a:endParaRPr lang="tr-TR" sz="2400" dirty="0"/>
          </a:p>
          <a:p>
            <a:pPr marL="0" indent="0">
              <a:buNone/>
            </a:pPr>
            <a:r>
              <a:rPr lang="tr-TR" sz="2607" dirty="0"/>
              <a:t>Hemşireler HD hastalarına, hastaların bilişsel ve fiziksel yeterliliklerini göz önünde bulundurarak damar yolu girişimi seçenekleri ve </a:t>
            </a:r>
            <a:r>
              <a:rPr lang="tr-TR" sz="2607" dirty="0">
                <a:solidFill>
                  <a:schemeClr val="tx1">
                    <a:lumMod val="95000"/>
                    <a:lumOff val="5000"/>
                  </a:schemeClr>
                </a:solidFill>
              </a:rPr>
              <a:t>damar yolunun </a:t>
            </a:r>
            <a:r>
              <a:rPr lang="tr-TR" sz="2607" u="sng" dirty="0">
                <a:solidFill>
                  <a:srgbClr val="FF0000"/>
                </a:solidFill>
              </a:rPr>
              <a:t>korunması </a:t>
            </a:r>
            <a:r>
              <a:rPr lang="tr-TR" sz="2607" dirty="0">
                <a:solidFill>
                  <a:schemeClr val="tx1">
                    <a:lumMod val="95000"/>
                    <a:lumOff val="5000"/>
                  </a:schemeClr>
                </a:solidFill>
              </a:rPr>
              <a:t>ve</a:t>
            </a:r>
            <a:r>
              <a:rPr lang="tr-TR" sz="2607" dirty="0">
                <a:solidFill>
                  <a:srgbClr val="FF0000"/>
                </a:solidFill>
              </a:rPr>
              <a:t> </a:t>
            </a:r>
            <a:r>
              <a:rPr lang="tr-TR" sz="2607" u="sng" dirty="0">
                <a:solidFill>
                  <a:srgbClr val="FF0000"/>
                </a:solidFill>
              </a:rPr>
              <a:t>komplikasyonlarını önlemeye yönelik eğitim vermelidir </a:t>
            </a:r>
            <a:r>
              <a:rPr lang="tr-TR" sz="1185" b="1" dirty="0">
                <a:solidFill>
                  <a:srgbClr val="FF0000"/>
                </a:solidFill>
              </a:rPr>
              <a:t>(1,2)</a:t>
            </a:r>
            <a:endParaRPr lang="tr-TR" sz="1185" b="1" dirty="0">
              <a:solidFill>
                <a:schemeClr val="tx1">
                  <a:lumMod val="95000"/>
                  <a:lumOff val="5000"/>
                </a:schemeClr>
              </a:solidFill>
            </a:endParaRPr>
          </a:p>
          <a:p>
            <a:pPr marL="0" indent="0">
              <a:buNone/>
            </a:pPr>
            <a:r>
              <a:rPr lang="tr-TR" sz="2607" dirty="0">
                <a:solidFill>
                  <a:schemeClr val="tx1">
                    <a:lumMod val="95000"/>
                    <a:lumOff val="5000"/>
                  </a:schemeClr>
                </a:solidFill>
              </a:rPr>
              <a:t>Hemşireler AVF bakımında hastaların beceri kazanabilmesinde gerekli bilgileri sağlama ve </a:t>
            </a:r>
            <a:r>
              <a:rPr lang="tr-TR" sz="2607" dirty="0" err="1">
                <a:solidFill>
                  <a:schemeClr val="tx1">
                    <a:lumMod val="95000"/>
                    <a:lumOff val="5000"/>
                  </a:schemeClr>
                </a:solidFill>
              </a:rPr>
              <a:t>özbakım</a:t>
            </a:r>
            <a:r>
              <a:rPr lang="tr-TR" sz="2607" dirty="0">
                <a:solidFill>
                  <a:schemeClr val="tx1">
                    <a:lumMod val="95000"/>
                    <a:lumOff val="5000"/>
                  </a:schemeClr>
                </a:solidFill>
              </a:rPr>
              <a:t> davranışlarının geliştirilmesinde </a:t>
            </a:r>
            <a:r>
              <a:rPr lang="tr-TR" sz="2607" u="sng" dirty="0">
                <a:solidFill>
                  <a:srgbClr val="FF0000"/>
                </a:solidFill>
              </a:rPr>
              <a:t>anahtar role sahiptirler</a:t>
            </a:r>
            <a:r>
              <a:rPr lang="tr-TR" sz="1185" u="sng" dirty="0">
                <a:solidFill>
                  <a:srgbClr val="FF0000"/>
                </a:solidFill>
              </a:rPr>
              <a:t>(1)</a:t>
            </a:r>
          </a:p>
          <a:p>
            <a:pPr marL="0" indent="0">
              <a:buNone/>
            </a:pPr>
            <a:endParaRPr lang="tr-TR" sz="3082" dirty="0"/>
          </a:p>
          <a:p>
            <a:pPr marL="0" indent="0">
              <a:buNone/>
            </a:pPr>
            <a:endParaRPr lang="tr-TR" sz="3082" b="1" i="1" dirty="0"/>
          </a:p>
          <a:p>
            <a:pPr marL="0" indent="0">
              <a:buNone/>
            </a:pPr>
            <a:endParaRPr lang="tr-TR" sz="2844" b="1" i="1" dirty="0"/>
          </a:p>
          <a:p>
            <a:pPr marL="0" indent="0">
              <a:buNone/>
            </a:pPr>
            <a:endParaRPr lang="tr-TR" sz="2844" b="1" i="1" dirty="0"/>
          </a:p>
          <a:p>
            <a:pPr marL="0" indent="0">
              <a:buNone/>
            </a:pPr>
            <a:endParaRPr lang="tr-TR" sz="2844" b="1" i="1" dirty="0"/>
          </a:p>
          <a:p>
            <a:pPr marL="0" indent="0">
              <a:buNone/>
            </a:pPr>
            <a:endParaRPr lang="tr-TR" sz="2844" b="1" i="1" dirty="0"/>
          </a:p>
          <a:p>
            <a:pPr marL="0" indent="0">
              <a:buNone/>
            </a:pPr>
            <a:endParaRPr lang="tr-TR" sz="2844" b="1" i="1" dirty="0"/>
          </a:p>
          <a:p>
            <a:pPr marL="0" indent="0">
              <a:buNone/>
            </a:pPr>
            <a:endParaRPr lang="tr-TR" sz="1000" b="1" i="1" dirty="0"/>
          </a:p>
          <a:p>
            <a:pPr marL="0" indent="0">
              <a:buNone/>
            </a:pPr>
            <a:endParaRPr lang="tr-TR" sz="1000" b="1" i="1" dirty="0"/>
          </a:p>
          <a:p>
            <a:pPr marL="0" indent="0">
              <a:buNone/>
            </a:pPr>
            <a:r>
              <a:rPr lang="tr-TR" sz="1000" b="1" i="1" dirty="0"/>
              <a:t>1.Beben T, </a:t>
            </a:r>
            <a:r>
              <a:rPr lang="tr-TR" sz="1000" b="1" i="1" dirty="0" err="1"/>
              <a:t>Rifkin</a:t>
            </a:r>
            <a:r>
              <a:rPr lang="tr-TR" sz="1000" b="1" i="1" dirty="0"/>
              <a:t> DE: </a:t>
            </a:r>
            <a:r>
              <a:rPr lang="tr-TR" sz="1000" b="1" i="1" dirty="0" err="1"/>
              <a:t>The</a:t>
            </a:r>
            <a:r>
              <a:rPr lang="tr-TR" sz="1000" b="1" i="1" dirty="0"/>
              <a:t> </a:t>
            </a:r>
            <a:r>
              <a:rPr lang="tr-TR" sz="1000" b="1" i="1" dirty="0" err="1"/>
              <a:t>elderly</a:t>
            </a:r>
            <a:r>
              <a:rPr lang="tr-TR" sz="1000" b="1" i="1" dirty="0"/>
              <a:t> </a:t>
            </a:r>
            <a:r>
              <a:rPr lang="tr-TR" sz="1000" b="1" i="1" dirty="0" err="1"/>
              <a:t>are</a:t>
            </a:r>
            <a:r>
              <a:rPr lang="tr-TR" sz="1000" b="1" i="1" dirty="0"/>
              <a:t> </a:t>
            </a:r>
            <a:r>
              <a:rPr lang="tr-TR" sz="1000" b="1" i="1" dirty="0" err="1"/>
              <a:t>different</a:t>
            </a:r>
            <a:r>
              <a:rPr lang="tr-TR" sz="1000" b="1" i="1" dirty="0"/>
              <a:t>: </a:t>
            </a:r>
            <a:r>
              <a:rPr lang="tr-TR" sz="1000" b="1" i="1" dirty="0" err="1"/>
              <a:t>Initiating</a:t>
            </a:r>
            <a:r>
              <a:rPr lang="tr-TR" sz="1000" b="1" i="1" dirty="0"/>
              <a:t> </a:t>
            </a:r>
            <a:r>
              <a:rPr lang="tr-TR" sz="1000" b="1" i="1" dirty="0" err="1"/>
              <a:t>dialysis</a:t>
            </a:r>
            <a:r>
              <a:rPr lang="tr-TR" sz="1000" b="1" i="1" dirty="0"/>
              <a:t> in </a:t>
            </a:r>
            <a:r>
              <a:rPr lang="tr-TR" sz="1000" b="1" i="1" dirty="0" err="1"/>
              <a:t>frail</a:t>
            </a:r>
            <a:r>
              <a:rPr lang="tr-TR" sz="1000" b="1" i="1" dirty="0"/>
              <a:t> </a:t>
            </a:r>
            <a:r>
              <a:rPr lang="tr-TR" sz="1000" b="1" i="1" dirty="0" err="1"/>
              <a:t>geriatric</a:t>
            </a:r>
            <a:r>
              <a:rPr lang="tr-TR" sz="1000" b="1" i="1" dirty="0"/>
              <a:t> </a:t>
            </a:r>
            <a:r>
              <a:rPr lang="tr-TR" sz="1000" b="1" i="1" dirty="0" err="1"/>
              <a:t>patients</a:t>
            </a:r>
            <a:r>
              <a:rPr lang="tr-TR" sz="1000" b="1" i="1" dirty="0"/>
              <a:t>, </a:t>
            </a:r>
            <a:r>
              <a:rPr lang="tr-TR" sz="1000" b="1" i="1" dirty="0" err="1"/>
              <a:t>Seminars</a:t>
            </a:r>
            <a:r>
              <a:rPr lang="tr-TR" sz="1000" b="1" i="1" dirty="0"/>
              <a:t> in </a:t>
            </a:r>
            <a:r>
              <a:rPr lang="tr-TR" sz="1000" b="1" i="1" dirty="0" err="1"/>
              <a:t>Dialysis</a:t>
            </a:r>
            <a:r>
              <a:rPr lang="tr-TR" sz="1000" b="1" i="1" dirty="0"/>
              <a:t> 2015; 28 (3):221-223. 9. </a:t>
            </a:r>
          </a:p>
          <a:p>
            <a:pPr marL="0" indent="0">
              <a:buNone/>
            </a:pPr>
            <a:r>
              <a:rPr lang="tr-TR" sz="1000" b="1" i="1" dirty="0"/>
              <a:t>2.DeSilva RN, </a:t>
            </a:r>
            <a:r>
              <a:rPr lang="tr-TR" sz="1000" b="1" i="1" dirty="0" err="1"/>
              <a:t>Patibandla</a:t>
            </a:r>
            <a:r>
              <a:rPr lang="tr-TR" sz="1000" b="1" i="1" dirty="0"/>
              <a:t> BK, </a:t>
            </a:r>
            <a:r>
              <a:rPr lang="tr-TR" sz="1000" b="1" i="1" dirty="0" err="1"/>
              <a:t>Vin</a:t>
            </a:r>
            <a:r>
              <a:rPr lang="tr-TR" sz="1000" b="1" i="1" dirty="0"/>
              <a:t> Y, </a:t>
            </a:r>
            <a:r>
              <a:rPr lang="tr-TR" sz="1000" b="1" i="1" dirty="0" err="1"/>
              <a:t>Narra</a:t>
            </a:r>
            <a:r>
              <a:rPr lang="tr-TR" sz="1000" b="1" i="1" dirty="0"/>
              <a:t> A, </a:t>
            </a:r>
            <a:r>
              <a:rPr lang="tr-TR" sz="1000" b="1" i="1" dirty="0" err="1"/>
              <a:t>Chawla</a:t>
            </a:r>
            <a:r>
              <a:rPr lang="tr-TR" sz="1000" b="1" i="1" dirty="0"/>
              <a:t> V, Brown RS, </a:t>
            </a:r>
            <a:r>
              <a:rPr lang="tr-TR" sz="1000" b="1" i="1" dirty="0" err="1"/>
              <a:t>Goldfarb-Rumyantzev</a:t>
            </a:r>
            <a:r>
              <a:rPr lang="tr-TR" sz="1000" b="1" i="1" dirty="0"/>
              <a:t> AS: Fistula </a:t>
            </a:r>
            <a:r>
              <a:rPr lang="tr-TR" sz="1000" b="1" i="1" dirty="0" err="1"/>
              <a:t>first</a:t>
            </a:r>
            <a:r>
              <a:rPr lang="tr-TR" sz="1000" b="1" i="1" dirty="0"/>
              <a:t> is not </a:t>
            </a:r>
            <a:r>
              <a:rPr lang="tr-TR" sz="1000" b="1" i="1" dirty="0" err="1"/>
              <a:t>always</a:t>
            </a:r>
            <a:r>
              <a:rPr lang="tr-TR" sz="1000" b="1" i="1" dirty="0"/>
              <a:t> </a:t>
            </a:r>
            <a:r>
              <a:rPr lang="tr-TR" sz="1000" b="1" i="1" dirty="0" err="1"/>
              <a:t>the</a:t>
            </a:r>
            <a:r>
              <a:rPr lang="tr-TR" sz="1000" b="1" i="1" dirty="0"/>
              <a:t> </a:t>
            </a:r>
            <a:r>
              <a:rPr lang="tr-TR" sz="1000" b="1" i="1" dirty="0" err="1"/>
              <a:t>best</a:t>
            </a:r>
            <a:r>
              <a:rPr lang="tr-TR" sz="1000" b="1" i="1" dirty="0"/>
              <a:t> </a:t>
            </a:r>
            <a:r>
              <a:rPr lang="tr-TR" sz="1000" b="1" i="1" dirty="0" err="1"/>
              <a:t>strategy</a:t>
            </a:r>
            <a:r>
              <a:rPr lang="tr-TR" sz="1000" b="1" i="1" dirty="0"/>
              <a:t> </a:t>
            </a:r>
            <a:r>
              <a:rPr lang="tr-TR" sz="1000" b="1" i="1" dirty="0" err="1"/>
              <a:t>for</a:t>
            </a:r>
            <a:r>
              <a:rPr lang="tr-TR" sz="1000" b="1" i="1" dirty="0"/>
              <a:t> </a:t>
            </a:r>
            <a:r>
              <a:rPr lang="tr-TR" sz="1000" b="1" i="1" dirty="0" err="1"/>
              <a:t>the</a:t>
            </a:r>
            <a:r>
              <a:rPr lang="tr-TR" sz="1000" b="1" i="1" dirty="0"/>
              <a:t> </a:t>
            </a:r>
            <a:r>
              <a:rPr lang="tr-TR" sz="1000" b="1" i="1" dirty="0" err="1"/>
              <a:t>elderly</a:t>
            </a:r>
            <a:r>
              <a:rPr lang="tr-TR" sz="1000" b="1" i="1" dirty="0"/>
              <a:t>. J Am </a:t>
            </a:r>
            <a:r>
              <a:rPr lang="tr-TR" sz="1000" b="1" i="1" dirty="0" err="1"/>
              <a:t>Soc</a:t>
            </a:r>
            <a:r>
              <a:rPr lang="tr-TR" sz="1000" b="1" i="1" dirty="0"/>
              <a:t> </a:t>
            </a:r>
            <a:r>
              <a:rPr lang="tr-TR" sz="1000" b="1" i="1" dirty="0" err="1"/>
              <a:t>Nephrol</a:t>
            </a:r>
            <a:r>
              <a:rPr lang="tr-TR" sz="1000" b="1" i="1" dirty="0"/>
              <a:t> 2013; 24:1297–1304 </a:t>
            </a:r>
          </a:p>
        </p:txBody>
      </p:sp>
      <p:pic>
        <p:nvPicPr>
          <p:cNvPr id="2" name="Resim 1"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8724" y="2450458"/>
            <a:ext cx="4930987" cy="3348736"/>
          </a:xfrm>
          <a:prstGeom prst="rect">
            <a:avLst/>
          </a:prstGeom>
        </p:spPr>
      </p:pic>
      <p:sp>
        <p:nvSpPr>
          <p:cNvPr id="6" name="Yuvarlatılmış Dikdörtgen 5"/>
          <p:cNvSpPr/>
          <p:nvPr/>
        </p:nvSpPr>
        <p:spPr>
          <a:xfrm>
            <a:off x="2149325" y="2450458"/>
            <a:ext cx="7757369" cy="3095002"/>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44" b="1" dirty="0">
                <a:solidFill>
                  <a:schemeClr val="tx1"/>
                </a:solidFill>
              </a:rPr>
              <a:t>Hemodiyaliz hastalarında </a:t>
            </a:r>
            <a:r>
              <a:rPr lang="tr-TR" sz="2844" b="1" dirty="0" err="1">
                <a:solidFill>
                  <a:schemeClr val="tx1"/>
                </a:solidFill>
              </a:rPr>
              <a:t>hospitalizasyonların</a:t>
            </a:r>
            <a:r>
              <a:rPr lang="tr-TR" sz="2844" b="1" dirty="0">
                <a:solidFill>
                  <a:schemeClr val="tx1"/>
                </a:solidFill>
              </a:rPr>
              <a:t> %15-16’sı damar giriş yolu ilişkili</a:t>
            </a:r>
          </a:p>
          <a:p>
            <a:pPr algn="ctr"/>
            <a:r>
              <a:rPr lang="en-US" sz="1201" b="1" i="1" dirty="0" err="1">
                <a:solidFill>
                  <a:schemeClr val="tx1"/>
                </a:solidFill>
              </a:rPr>
              <a:t>Butterly</a:t>
            </a:r>
            <a:r>
              <a:rPr lang="en-US" sz="1201" b="1" i="1" dirty="0">
                <a:solidFill>
                  <a:schemeClr val="tx1"/>
                </a:solidFill>
              </a:rPr>
              <a:t> DW and Schwab SJ. Current opinion in nephrology and hypertension. 2000; 9: 631</a:t>
            </a:r>
            <a:endParaRPr lang="tr-TR" sz="1201" b="1" i="1" dirty="0">
              <a:solidFill>
                <a:schemeClr val="tx1"/>
              </a:solidFill>
            </a:endParaRPr>
          </a:p>
          <a:p>
            <a:pPr algn="ctr"/>
            <a:r>
              <a:rPr lang="tr-TR" sz="2844" b="1" i="1" dirty="0">
                <a:solidFill>
                  <a:srgbClr val="FF0000"/>
                </a:solidFill>
              </a:rPr>
              <a:t>Uygun ve yerinde önlemler ve takip uygulanarak damar giriş yoluna ait</a:t>
            </a:r>
            <a:r>
              <a:rPr lang="tr-TR" sz="2844" b="1" dirty="0">
                <a:solidFill>
                  <a:srgbClr val="FF0000"/>
                </a:solidFill>
              </a:rPr>
              <a:t> komplikasyonlar azaltılabilir ve damar giriş yolunun ömrü uzatılabilir</a:t>
            </a:r>
            <a:endParaRPr lang="tr-TR" sz="2844" b="1" i="1" dirty="0">
              <a:solidFill>
                <a:srgbClr val="FF0000"/>
              </a:solidFill>
            </a:endParaRPr>
          </a:p>
        </p:txBody>
      </p:sp>
    </p:spTree>
    <p:extLst>
      <p:ext uri="{BB962C8B-B14F-4D97-AF65-F5344CB8AC3E}">
        <p14:creationId xmlns:p14="http://schemas.microsoft.com/office/powerpoint/2010/main" val="1539072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İçerik Yer Tutucusu 2"/>
          <p:cNvSpPr>
            <a:spLocks noGrp="1"/>
          </p:cNvSpPr>
          <p:nvPr>
            <p:ph idx="4294967295"/>
          </p:nvPr>
        </p:nvSpPr>
        <p:spPr>
          <a:xfrm>
            <a:off x="1038225" y="-200025"/>
            <a:ext cx="11153775" cy="7107238"/>
          </a:xfrm>
          <a:prstGeom prst="rect">
            <a:avLst/>
          </a:prstGeom>
          <a:solidFill>
            <a:schemeClr val="bg1"/>
          </a:solidFill>
          <a:ln w="19050">
            <a:solidFill>
              <a:srgbClr val="990033"/>
            </a:solidFill>
          </a:ln>
        </p:spPr>
        <p:style>
          <a:lnRef idx="2">
            <a:schemeClr val="accent6"/>
          </a:lnRef>
          <a:fillRef idx="1">
            <a:schemeClr val="lt1"/>
          </a:fillRef>
          <a:effectRef idx="0">
            <a:schemeClr val="accent6"/>
          </a:effectRef>
          <a:fontRef idx="minor">
            <a:schemeClr val="dk1"/>
          </a:fontRef>
        </p:style>
        <p:txBody>
          <a:bodyPr>
            <a:normAutofit lnSpcReduction="10000"/>
          </a:bodyPr>
          <a:lstStyle/>
          <a:p>
            <a:pPr marL="0" indent="0">
              <a:buNone/>
            </a:pPr>
            <a:endParaRPr lang="tr-TR" sz="2400" dirty="0"/>
          </a:p>
          <a:p>
            <a:pPr marL="0" indent="0">
              <a:buNone/>
            </a:pPr>
            <a:r>
              <a:rPr lang="tr-TR" sz="2607" dirty="0"/>
              <a:t>Hemşireler HD hastalarına, hastaların bilişsel ve fiziksel yeterliliklerini göz önünde bulundurarak damar yolu girişimi seçenekleri ve </a:t>
            </a:r>
            <a:r>
              <a:rPr lang="tr-TR" sz="2607" dirty="0">
                <a:solidFill>
                  <a:schemeClr val="tx1">
                    <a:lumMod val="95000"/>
                    <a:lumOff val="5000"/>
                  </a:schemeClr>
                </a:solidFill>
              </a:rPr>
              <a:t>damar yolunun </a:t>
            </a:r>
            <a:r>
              <a:rPr lang="tr-TR" sz="2607" u="sng" dirty="0">
                <a:solidFill>
                  <a:srgbClr val="FF0000"/>
                </a:solidFill>
              </a:rPr>
              <a:t>korunması </a:t>
            </a:r>
            <a:r>
              <a:rPr lang="tr-TR" sz="2607" dirty="0">
                <a:solidFill>
                  <a:schemeClr val="tx1">
                    <a:lumMod val="95000"/>
                    <a:lumOff val="5000"/>
                  </a:schemeClr>
                </a:solidFill>
              </a:rPr>
              <a:t>ve</a:t>
            </a:r>
            <a:r>
              <a:rPr lang="tr-TR" sz="2607" dirty="0">
                <a:solidFill>
                  <a:srgbClr val="FF0000"/>
                </a:solidFill>
              </a:rPr>
              <a:t> </a:t>
            </a:r>
            <a:r>
              <a:rPr lang="tr-TR" sz="2607" u="sng" dirty="0">
                <a:solidFill>
                  <a:srgbClr val="FF0000"/>
                </a:solidFill>
              </a:rPr>
              <a:t>komplikasyonlarını önlemeye yönelik eğitim vermelidir </a:t>
            </a:r>
            <a:r>
              <a:rPr lang="tr-TR" sz="1185" b="1" dirty="0">
                <a:solidFill>
                  <a:srgbClr val="FF0000"/>
                </a:solidFill>
              </a:rPr>
              <a:t>(1,2)</a:t>
            </a:r>
            <a:endParaRPr lang="tr-TR" sz="1185" b="1" dirty="0">
              <a:solidFill>
                <a:schemeClr val="tx1">
                  <a:lumMod val="95000"/>
                  <a:lumOff val="5000"/>
                </a:schemeClr>
              </a:solidFill>
            </a:endParaRPr>
          </a:p>
          <a:p>
            <a:pPr marL="0" indent="0">
              <a:buNone/>
            </a:pPr>
            <a:r>
              <a:rPr lang="tr-TR" sz="2607" dirty="0">
                <a:solidFill>
                  <a:schemeClr val="tx1">
                    <a:lumMod val="95000"/>
                    <a:lumOff val="5000"/>
                  </a:schemeClr>
                </a:solidFill>
              </a:rPr>
              <a:t>Hemşireler AVF bakımında hastaların beceri kazanabilmesinde gerekli bilgileri sağlama ve </a:t>
            </a:r>
            <a:r>
              <a:rPr lang="tr-TR" sz="2607" dirty="0" err="1">
                <a:solidFill>
                  <a:schemeClr val="tx1">
                    <a:lumMod val="95000"/>
                    <a:lumOff val="5000"/>
                  </a:schemeClr>
                </a:solidFill>
              </a:rPr>
              <a:t>özbakım</a:t>
            </a:r>
            <a:r>
              <a:rPr lang="tr-TR" sz="2607" dirty="0">
                <a:solidFill>
                  <a:schemeClr val="tx1">
                    <a:lumMod val="95000"/>
                    <a:lumOff val="5000"/>
                  </a:schemeClr>
                </a:solidFill>
              </a:rPr>
              <a:t> davranışlarının geliştirilmesinde </a:t>
            </a:r>
            <a:r>
              <a:rPr lang="tr-TR" sz="2607" u="sng" dirty="0">
                <a:solidFill>
                  <a:srgbClr val="FF0000"/>
                </a:solidFill>
              </a:rPr>
              <a:t>anahtar role sahiptirler</a:t>
            </a:r>
            <a:r>
              <a:rPr lang="tr-TR" sz="1185" u="sng" dirty="0">
                <a:solidFill>
                  <a:srgbClr val="FF0000"/>
                </a:solidFill>
              </a:rPr>
              <a:t>(1)</a:t>
            </a:r>
          </a:p>
          <a:p>
            <a:pPr marL="0" indent="0">
              <a:buNone/>
            </a:pPr>
            <a:endParaRPr lang="tr-TR" sz="3082" dirty="0"/>
          </a:p>
          <a:p>
            <a:pPr marL="0" indent="0">
              <a:buNone/>
            </a:pPr>
            <a:endParaRPr lang="tr-TR" sz="3082" b="1" i="1" dirty="0"/>
          </a:p>
          <a:p>
            <a:pPr marL="0" indent="0">
              <a:buNone/>
            </a:pPr>
            <a:endParaRPr lang="tr-TR" sz="2844" b="1" i="1" dirty="0"/>
          </a:p>
          <a:p>
            <a:pPr marL="0" indent="0">
              <a:buNone/>
            </a:pPr>
            <a:endParaRPr lang="tr-TR" sz="2844" b="1" i="1" dirty="0"/>
          </a:p>
          <a:p>
            <a:pPr marL="0" indent="0">
              <a:buNone/>
            </a:pPr>
            <a:endParaRPr lang="tr-TR" sz="2844" b="1" i="1" dirty="0"/>
          </a:p>
          <a:p>
            <a:pPr marL="0" indent="0">
              <a:buNone/>
            </a:pPr>
            <a:endParaRPr lang="tr-TR" sz="2844" b="1" i="1" dirty="0"/>
          </a:p>
          <a:p>
            <a:pPr marL="0" indent="0">
              <a:buNone/>
            </a:pPr>
            <a:endParaRPr lang="tr-TR" sz="2844" b="1" i="1" dirty="0"/>
          </a:p>
          <a:p>
            <a:pPr marL="0" indent="0">
              <a:buNone/>
            </a:pPr>
            <a:endParaRPr lang="tr-TR" sz="1000" b="1" i="1" dirty="0"/>
          </a:p>
          <a:p>
            <a:pPr marL="0" indent="0">
              <a:buNone/>
            </a:pPr>
            <a:endParaRPr lang="tr-TR" sz="1000" b="1" i="1" dirty="0"/>
          </a:p>
          <a:p>
            <a:pPr marL="0" indent="0">
              <a:buNone/>
            </a:pPr>
            <a:r>
              <a:rPr lang="tr-TR" sz="1000" b="1" i="1" dirty="0"/>
              <a:t>1.Beben T, </a:t>
            </a:r>
            <a:r>
              <a:rPr lang="tr-TR" sz="1000" b="1" i="1" dirty="0" err="1"/>
              <a:t>Rifkin</a:t>
            </a:r>
            <a:r>
              <a:rPr lang="tr-TR" sz="1000" b="1" i="1" dirty="0"/>
              <a:t> DE: </a:t>
            </a:r>
            <a:r>
              <a:rPr lang="tr-TR" sz="1000" b="1" i="1" dirty="0" err="1"/>
              <a:t>The</a:t>
            </a:r>
            <a:r>
              <a:rPr lang="tr-TR" sz="1000" b="1" i="1" dirty="0"/>
              <a:t> </a:t>
            </a:r>
            <a:r>
              <a:rPr lang="tr-TR" sz="1000" b="1" i="1" dirty="0" err="1"/>
              <a:t>elderly</a:t>
            </a:r>
            <a:r>
              <a:rPr lang="tr-TR" sz="1000" b="1" i="1" dirty="0"/>
              <a:t> </a:t>
            </a:r>
            <a:r>
              <a:rPr lang="tr-TR" sz="1000" b="1" i="1" dirty="0" err="1"/>
              <a:t>are</a:t>
            </a:r>
            <a:r>
              <a:rPr lang="tr-TR" sz="1000" b="1" i="1" dirty="0"/>
              <a:t> </a:t>
            </a:r>
            <a:r>
              <a:rPr lang="tr-TR" sz="1000" b="1" i="1" dirty="0" err="1"/>
              <a:t>different</a:t>
            </a:r>
            <a:r>
              <a:rPr lang="tr-TR" sz="1000" b="1" i="1" dirty="0"/>
              <a:t>: </a:t>
            </a:r>
            <a:r>
              <a:rPr lang="tr-TR" sz="1000" b="1" i="1" dirty="0" err="1"/>
              <a:t>Initiating</a:t>
            </a:r>
            <a:r>
              <a:rPr lang="tr-TR" sz="1000" b="1" i="1" dirty="0"/>
              <a:t> </a:t>
            </a:r>
            <a:r>
              <a:rPr lang="tr-TR" sz="1000" b="1" i="1" dirty="0" err="1"/>
              <a:t>dialysis</a:t>
            </a:r>
            <a:r>
              <a:rPr lang="tr-TR" sz="1000" b="1" i="1" dirty="0"/>
              <a:t> in </a:t>
            </a:r>
            <a:r>
              <a:rPr lang="tr-TR" sz="1000" b="1" i="1" dirty="0" err="1"/>
              <a:t>frail</a:t>
            </a:r>
            <a:r>
              <a:rPr lang="tr-TR" sz="1000" b="1" i="1" dirty="0"/>
              <a:t> </a:t>
            </a:r>
            <a:r>
              <a:rPr lang="tr-TR" sz="1000" b="1" i="1" dirty="0" err="1"/>
              <a:t>geriatric</a:t>
            </a:r>
            <a:r>
              <a:rPr lang="tr-TR" sz="1000" b="1" i="1" dirty="0"/>
              <a:t> </a:t>
            </a:r>
            <a:r>
              <a:rPr lang="tr-TR" sz="1000" b="1" i="1" dirty="0" err="1"/>
              <a:t>patients</a:t>
            </a:r>
            <a:r>
              <a:rPr lang="tr-TR" sz="1000" b="1" i="1" dirty="0"/>
              <a:t>, </a:t>
            </a:r>
            <a:r>
              <a:rPr lang="tr-TR" sz="1000" b="1" i="1" dirty="0" err="1"/>
              <a:t>Seminars</a:t>
            </a:r>
            <a:r>
              <a:rPr lang="tr-TR" sz="1000" b="1" i="1" dirty="0"/>
              <a:t> in </a:t>
            </a:r>
            <a:r>
              <a:rPr lang="tr-TR" sz="1000" b="1" i="1" dirty="0" err="1"/>
              <a:t>Dialysis</a:t>
            </a:r>
            <a:r>
              <a:rPr lang="tr-TR" sz="1000" b="1" i="1" dirty="0"/>
              <a:t> 2015; 28 (3):221-223. 9. </a:t>
            </a:r>
          </a:p>
          <a:p>
            <a:pPr marL="0" indent="0">
              <a:buNone/>
            </a:pPr>
            <a:r>
              <a:rPr lang="tr-TR" sz="1000" b="1" i="1" dirty="0"/>
              <a:t>2.DeSilva RN, </a:t>
            </a:r>
            <a:r>
              <a:rPr lang="tr-TR" sz="1000" b="1" i="1" dirty="0" err="1"/>
              <a:t>Patibandla</a:t>
            </a:r>
            <a:r>
              <a:rPr lang="tr-TR" sz="1000" b="1" i="1" dirty="0"/>
              <a:t> BK, </a:t>
            </a:r>
            <a:r>
              <a:rPr lang="tr-TR" sz="1000" b="1" i="1" dirty="0" err="1"/>
              <a:t>Vin</a:t>
            </a:r>
            <a:r>
              <a:rPr lang="tr-TR" sz="1000" b="1" i="1" dirty="0"/>
              <a:t> Y, </a:t>
            </a:r>
            <a:r>
              <a:rPr lang="tr-TR" sz="1000" b="1" i="1" dirty="0" err="1"/>
              <a:t>Narra</a:t>
            </a:r>
            <a:r>
              <a:rPr lang="tr-TR" sz="1000" b="1" i="1" dirty="0"/>
              <a:t> A, </a:t>
            </a:r>
            <a:r>
              <a:rPr lang="tr-TR" sz="1000" b="1" i="1" dirty="0" err="1"/>
              <a:t>Chawla</a:t>
            </a:r>
            <a:r>
              <a:rPr lang="tr-TR" sz="1000" b="1" i="1" dirty="0"/>
              <a:t> V, Brown RS, </a:t>
            </a:r>
            <a:r>
              <a:rPr lang="tr-TR" sz="1000" b="1" i="1" dirty="0" err="1"/>
              <a:t>Goldfarb-Rumyantzev</a:t>
            </a:r>
            <a:r>
              <a:rPr lang="tr-TR" sz="1000" b="1" i="1" dirty="0"/>
              <a:t> AS: Fistula </a:t>
            </a:r>
            <a:r>
              <a:rPr lang="tr-TR" sz="1000" b="1" i="1" dirty="0" err="1"/>
              <a:t>first</a:t>
            </a:r>
            <a:r>
              <a:rPr lang="tr-TR" sz="1000" b="1" i="1" dirty="0"/>
              <a:t> is not </a:t>
            </a:r>
            <a:r>
              <a:rPr lang="tr-TR" sz="1000" b="1" i="1" dirty="0" err="1"/>
              <a:t>always</a:t>
            </a:r>
            <a:r>
              <a:rPr lang="tr-TR" sz="1000" b="1" i="1" dirty="0"/>
              <a:t> </a:t>
            </a:r>
            <a:r>
              <a:rPr lang="tr-TR" sz="1000" b="1" i="1" dirty="0" err="1"/>
              <a:t>the</a:t>
            </a:r>
            <a:r>
              <a:rPr lang="tr-TR" sz="1000" b="1" i="1" dirty="0"/>
              <a:t> </a:t>
            </a:r>
            <a:r>
              <a:rPr lang="tr-TR" sz="1000" b="1" i="1" dirty="0" err="1"/>
              <a:t>best</a:t>
            </a:r>
            <a:r>
              <a:rPr lang="tr-TR" sz="1000" b="1" i="1" dirty="0"/>
              <a:t> </a:t>
            </a:r>
            <a:r>
              <a:rPr lang="tr-TR" sz="1000" b="1" i="1" dirty="0" err="1"/>
              <a:t>strategy</a:t>
            </a:r>
            <a:r>
              <a:rPr lang="tr-TR" sz="1000" b="1" i="1" dirty="0"/>
              <a:t> </a:t>
            </a:r>
            <a:r>
              <a:rPr lang="tr-TR" sz="1000" b="1" i="1" dirty="0" err="1"/>
              <a:t>for</a:t>
            </a:r>
            <a:r>
              <a:rPr lang="tr-TR" sz="1000" b="1" i="1" dirty="0"/>
              <a:t> </a:t>
            </a:r>
            <a:r>
              <a:rPr lang="tr-TR" sz="1000" b="1" i="1" dirty="0" err="1"/>
              <a:t>the</a:t>
            </a:r>
            <a:r>
              <a:rPr lang="tr-TR" sz="1000" b="1" i="1" dirty="0"/>
              <a:t> </a:t>
            </a:r>
            <a:r>
              <a:rPr lang="tr-TR" sz="1000" b="1" i="1" dirty="0" err="1"/>
              <a:t>elderly</a:t>
            </a:r>
            <a:r>
              <a:rPr lang="tr-TR" sz="1000" b="1" i="1" dirty="0"/>
              <a:t>. J Am </a:t>
            </a:r>
            <a:r>
              <a:rPr lang="tr-TR" sz="1000" b="1" i="1" dirty="0" err="1"/>
              <a:t>Soc</a:t>
            </a:r>
            <a:r>
              <a:rPr lang="tr-TR" sz="1000" b="1" i="1" dirty="0"/>
              <a:t> </a:t>
            </a:r>
            <a:r>
              <a:rPr lang="tr-TR" sz="1000" b="1" i="1" dirty="0" err="1"/>
              <a:t>Nephrol</a:t>
            </a:r>
            <a:r>
              <a:rPr lang="tr-TR" sz="1000" b="1" i="1" dirty="0"/>
              <a:t> 2013; 24:1297–1304 </a:t>
            </a:r>
          </a:p>
        </p:txBody>
      </p:sp>
      <p:pic>
        <p:nvPicPr>
          <p:cNvPr id="2" name="Resim 1"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8724" y="2450458"/>
            <a:ext cx="4930987" cy="3348736"/>
          </a:xfrm>
          <a:prstGeom prst="rect">
            <a:avLst/>
          </a:prstGeom>
        </p:spPr>
      </p:pic>
      <p:sp>
        <p:nvSpPr>
          <p:cNvPr id="6" name="Yuvarlatılmış Dikdörtgen 5"/>
          <p:cNvSpPr/>
          <p:nvPr/>
        </p:nvSpPr>
        <p:spPr>
          <a:xfrm>
            <a:off x="2242732" y="1342873"/>
            <a:ext cx="7757369" cy="3095002"/>
          </a:xfrm>
          <a:prstGeom prst="round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44" b="1" dirty="0">
                <a:solidFill>
                  <a:schemeClr val="tx1"/>
                </a:solidFill>
              </a:rPr>
              <a:t>Hemodiyaliz hastalarında </a:t>
            </a:r>
            <a:r>
              <a:rPr lang="tr-TR" sz="2844" b="1" dirty="0" err="1">
                <a:solidFill>
                  <a:schemeClr val="tx1"/>
                </a:solidFill>
              </a:rPr>
              <a:t>hospitalizasyonların</a:t>
            </a:r>
            <a:r>
              <a:rPr lang="tr-TR" sz="2844" b="1" dirty="0">
                <a:solidFill>
                  <a:schemeClr val="tx1"/>
                </a:solidFill>
              </a:rPr>
              <a:t> %15-16’sı damar giriş yolu ilişkili</a:t>
            </a:r>
          </a:p>
          <a:p>
            <a:pPr algn="ctr"/>
            <a:r>
              <a:rPr lang="en-US" sz="1201" b="1" i="1" dirty="0" err="1">
                <a:solidFill>
                  <a:schemeClr val="tx1"/>
                </a:solidFill>
              </a:rPr>
              <a:t>Butterly</a:t>
            </a:r>
            <a:r>
              <a:rPr lang="en-US" sz="1201" b="1" i="1" dirty="0">
                <a:solidFill>
                  <a:schemeClr val="tx1"/>
                </a:solidFill>
              </a:rPr>
              <a:t> DW and Schwab SJ. Current opinion in nephrology and hypertension. 2000; 9: 631</a:t>
            </a:r>
            <a:endParaRPr lang="tr-TR" sz="1201" b="1" i="1" dirty="0">
              <a:solidFill>
                <a:schemeClr val="tx1"/>
              </a:solidFill>
            </a:endParaRPr>
          </a:p>
          <a:p>
            <a:pPr algn="ctr"/>
            <a:r>
              <a:rPr lang="tr-TR" sz="2844" b="1" i="1" dirty="0">
                <a:solidFill>
                  <a:srgbClr val="FF0000"/>
                </a:solidFill>
              </a:rPr>
              <a:t>Uygun ve yerinde önlemler ve takip uygulanarak damar giriş yoluna ait</a:t>
            </a:r>
            <a:r>
              <a:rPr lang="tr-TR" sz="2844" b="1" dirty="0">
                <a:solidFill>
                  <a:srgbClr val="FF0000"/>
                </a:solidFill>
              </a:rPr>
              <a:t> komplikasyonlar azaltılabilir ve damar giriş yolunun ömrü uzatılabilir</a:t>
            </a:r>
            <a:endParaRPr lang="tr-TR" sz="2844" b="1" i="1" dirty="0">
              <a:solidFill>
                <a:srgbClr val="FF0000"/>
              </a:solidFill>
            </a:endParaRPr>
          </a:p>
        </p:txBody>
      </p:sp>
    </p:spTree>
    <p:extLst>
      <p:ext uri="{BB962C8B-B14F-4D97-AF65-F5344CB8AC3E}">
        <p14:creationId xmlns:p14="http://schemas.microsoft.com/office/powerpoint/2010/main" val="101898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Unvan 5"/>
          <p:cNvSpPr>
            <a:spLocks noGrp="1"/>
          </p:cNvSpPr>
          <p:nvPr>
            <p:ph type="ctrTitle"/>
          </p:nvPr>
        </p:nvSpPr>
        <p:spPr>
          <a:xfrm>
            <a:off x="1059423" y="759589"/>
            <a:ext cx="10073154" cy="2039022"/>
          </a:xfrm>
          <a:solidFill>
            <a:srgbClr val="660033"/>
          </a:solidFill>
          <a:ln>
            <a:solidFill>
              <a:srgbClr val="990033"/>
            </a:solidFill>
          </a:ln>
        </p:spPr>
        <p:txBody>
          <a:bodyPr>
            <a:normAutofit/>
          </a:bodyPr>
          <a:lstStyle/>
          <a:p>
            <a:r>
              <a:rPr lang="tr-TR" sz="3793" b="1" dirty="0">
                <a:solidFill>
                  <a:schemeClr val="bg1"/>
                </a:solidFill>
                <a:latin typeface="+mn-lt"/>
              </a:rPr>
              <a:t>Damar Yolu Takibinde </a:t>
            </a:r>
            <a:br>
              <a:rPr lang="tr-TR" sz="3793" b="1" dirty="0">
                <a:solidFill>
                  <a:schemeClr val="bg1"/>
                </a:solidFill>
                <a:latin typeface="+mn-lt"/>
              </a:rPr>
            </a:br>
            <a:r>
              <a:rPr lang="tr-TR" sz="3793" b="1" dirty="0">
                <a:solidFill>
                  <a:schemeClr val="bg1"/>
                </a:solidFill>
                <a:latin typeface="+mn-lt"/>
              </a:rPr>
              <a:t>Hemşirelik Yönetimi</a:t>
            </a:r>
            <a:br>
              <a:rPr lang="tr-TR" sz="4267" b="1" dirty="0">
                <a:solidFill>
                  <a:schemeClr val="bg1"/>
                </a:solidFill>
                <a:latin typeface="+mn-lt"/>
              </a:rPr>
            </a:br>
            <a:endParaRPr lang="tr-TR" sz="4267" dirty="0">
              <a:solidFill>
                <a:schemeClr val="bg1"/>
              </a:solidFill>
              <a:latin typeface="+mn-lt"/>
            </a:endParaRPr>
          </a:p>
        </p:txBody>
      </p:sp>
      <p:sp>
        <p:nvSpPr>
          <p:cNvPr id="7" name="Alt Başlık 6"/>
          <p:cNvSpPr>
            <a:spLocks noGrp="1"/>
          </p:cNvSpPr>
          <p:nvPr>
            <p:ph type="subTitle" idx="1"/>
          </p:nvPr>
        </p:nvSpPr>
        <p:spPr>
          <a:xfrm>
            <a:off x="3948651" y="2916641"/>
            <a:ext cx="3927193" cy="1555854"/>
          </a:xfrm>
          <a:solidFill>
            <a:srgbClr val="660033"/>
          </a:solidFill>
        </p:spPr>
        <p:txBody>
          <a:bodyPr>
            <a:normAutofit/>
          </a:bodyPr>
          <a:lstStyle/>
          <a:p>
            <a:endParaRPr lang="tr-TR" sz="3319" b="1" dirty="0">
              <a:solidFill>
                <a:schemeClr val="bg1"/>
              </a:solidFill>
            </a:endParaRPr>
          </a:p>
          <a:p>
            <a:r>
              <a:rPr lang="tr-TR" sz="3319" b="1" dirty="0">
                <a:solidFill>
                  <a:schemeClr val="bg1"/>
                </a:solidFill>
              </a:rPr>
              <a:t>Nasıl Olmalı???</a:t>
            </a:r>
            <a:endParaRPr lang="tr-TR" sz="3319" dirty="0">
              <a:solidFill>
                <a:schemeClr val="bg1"/>
              </a:solidFill>
            </a:endParaRPr>
          </a:p>
        </p:txBody>
      </p:sp>
    </p:spTree>
    <p:extLst>
      <p:ext uri="{BB962C8B-B14F-4D97-AF65-F5344CB8AC3E}">
        <p14:creationId xmlns:p14="http://schemas.microsoft.com/office/powerpoint/2010/main" val="21619022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Resim 1"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5353" y="190512"/>
            <a:ext cx="5116486" cy="311927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3" name="Resim 2" descr="Ekran Kırpma"/>
          <p:cNvPicPr>
            <a:picLocks noChangeAspect="1"/>
          </p:cNvPicPr>
          <p:nvPr/>
        </p:nvPicPr>
        <p:blipFill rotWithShape="1">
          <a:blip r:embed="rId3">
            <a:extLst>
              <a:ext uri="{28A0092B-C50C-407E-A947-70E740481C1C}">
                <a14:useLocalDpi xmlns:a14="http://schemas.microsoft.com/office/drawing/2010/main" val="0"/>
              </a:ext>
            </a:extLst>
          </a:blip>
          <a:srcRect l="1691" t="17089" r="2203" b="9421"/>
          <a:stretch/>
        </p:blipFill>
        <p:spPr>
          <a:xfrm>
            <a:off x="6131924" y="190512"/>
            <a:ext cx="5875857" cy="208102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Resim 4" descr="Ekran Kırpma"/>
          <p:cNvPicPr>
            <a:picLocks noChangeAspect="1"/>
          </p:cNvPicPr>
          <p:nvPr/>
        </p:nvPicPr>
        <p:blipFill rotWithShape="1">
          <a:blip r:embed="rId4">
            <a:extLst>
              <a:ext uri="{28A0092B-C50C-407E-A947-70E740481C1C}">
                <a14:useLocalDpi xmlns:a14="http://schemas.microsoft.com/office/drawing/2010/main" val="0"/>
              </a:ext>
            </a:extLst>
          </a:blip>
          <a:srcRect t="4764" r="1217"/>
          <a:stretch/>
        </p:blipFill>
        <p:spPr>
          <a:xfrm>
            <a:off x="261781" y="3893683"/>
            <a:ext cx="5401265" cy="260472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Resim 3" descr="Ekran Kırpma"/>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93894" y="2187616"/>
            <a:ext cx="5650577" cy="1706066"/>
          </a:xfrm>
          <a:prstGeom prst="round2DiagRect">
            <a:avLst>
              <a:gd name="adj1" fmla="val 16667"/>
              <a:gd name="adj2" fmla="val 0"/>
            </a:avLst>
          </a:prstGeom>
          <a:solidFill>
            <a:srgbClr val="FF0000"/>
          </a:solidFill>
          <a:ln w="88900" cap="sq">
            <a:solidFill>
              <a:srgbClr val="FFFFFF"/>
            </a:solidFill>
            <a:miter lim="800000"/>
          </a:ln>
          <a:effectLst>
            <a:outerShdw blurRad="254000" algn="tl" rotWithShape="0">
              <a:srgbClr val="000000">
                <a:alpha val="43000"/>
              </a:srgbClr>
            </a:outerShdw>
          </a:effectLst>
        </p:spPr>
      </p:pic>
      <p:pic>
        <p:nvPicPr>
          <p:cNvPr id="6" name="Resim 5" descr="Ekran Kırpma"/>
          <p:cNvPicPr>
            <a:picLocks noChangeAspect="1"/>
          </p:cNvPicPr>
          <p:nvPr/>
        </p:nvPicPr>
        <p:blipFill rotWithShape="1">
          <a:blip r:embed="rId6">
            <a:extLst>
              <a:ext uri="{28A0092B-C50C-407E-A947-70E740481C1C}">
                <a14:useLocalDpi xmlns:a14="http://schemas.microsoft.com/office/drawing/2010/main" val="0"/>
              </a:ext>
            </a:extLst>
          </a:blip>
          <a:srcRect r="2985" b="30835"/>
          <a:stretch/>
        </p:blipFill>
        <p:spPr>
          <a:xfrm>
            <a:off x="5819339" y="4268639"/>
            <a:ext cx="5725132" cy="2210176"/>
          </a:xfrm>
          <a:prstGeom prst="rect">
            <a:avLst/>
          </a:prstGeom>
        </p:spPr>
      </p:pic>
      <p:sp>
        <p:nvSpPr>
          <p:cNvPr id="7" name="5-Nokta Yıldız 6"/>
          <p:cNvSpPr/>
          <p:nvPr/>
        </p:nvSpPr>
        <p:spPr>
          <a:xfrm>
            <a:off x="3165518" y="1984637"/>
            <a:ext cx="2966406" cy="1879041"/>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AVF HAZIRLIK</a:t>
            </a:r>
          </a:p>
        </p:txBody>
      </p:sp>
      <p:sp>
        <p:nvSpPr>
          <p:cNvPr id="9" name="Dikdörtgen 8"/>
          <p:cNvSpPr/>
          <p:nvPr/>
        </p:nvSpPr>
        <p:spPr>
          <a:xfrm>
            <a:off x="1397597" y="786672"/>
            <a:ext cx="8762161" cy="1075174"/>
          </a:xfrm>
          <a:prstGeom prst="rect">
            <a:avLst/>
          </a:prstGeom>
          <a:solidFill>
            <a:srgbClr val="660033"/>
          </a:solidFill>
          <a:ln w="3810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3601" b="1" dirty="0">
                <a:solidFill>
                  <a:schemeClr val="bg1"/>
                </a:solidFill>
              </a:rPr>
              <a:t>Kılavuzlar Ne Diyor?</a:t>
            </a:r>
          </a:p>
        </p:txBody>
      </p:sp>
      <p:sp>
        <p:nvSpPr>
          <p:cNvPr id="12" name="5-Nokta Yıldız 11"/>
          <p:cNvSpPr/>
          <p:nvPr/>
        </p:nvSpPr>
        <p:spPr>
          <a:xfrm>
            <a:off x="335353" y="3779539"/>
            <a:ext cx="3180395" cy="1952009"/>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1400" b="1" dirty="0"/>
              <a:t>KANİLASYON ZAMANI</a:t>
            </a:r>
            <a:endParaRPr lang="tr-TR" sz="1400" dirty="0"/>
          </a:p>
        </p:txBody>
      </p:sp>
      <p:sp>
        <p:nvSpPr>
          <p:cNvPr id="11" name="5-Nokta Yıldız 10"/>
          <p:cNvSpPr/>
          <p:nvPr/>
        </p:nvSpPr>
        <p:spPr>
          <a:xfrm>
            <a:off x="7070241" y="3893683"/>
            <a:ext cx="3845909" cy="2121500"/>
          </a:xfrm>
          <a:prstGeom prst="star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t>KANİLASYON</a:t>
            </a:r>
          </a:p>
          <a:p>
            <a:pPr algn="ctr"/>
            <a:r>
              <a:rPr lang="tr-TR" b="1" dirty="0"/>
              <a:t>TEKNİKLERİ</a:t>
            </a:r>
          </a:p>
        </p:txBody>
      </p:sp>
    </p:spTree>
    <p:extLst>
      <p:ext uri="{BB962C8B-B14F-4D97-AF65-F5344CB8AC3E}">
        <p14:creationId xmlns:p14="http://schemas.microsoft.com/office/powerpoint/2010/main" val="196344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2" grpId="0" animBg="1"/>
      <p:bldP spid="11" grpId="0" animBg="1"/>
      <p:bldP spid="11"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56905" y="232947"/>
            <a:ext cx="9820657" cy="1664983"/>
          </a:xfrm>
          <a:solidFill>
            <a:srgbClr val="660033"/>
          </a:solidFill>
          <a:ln w="38100">
            <a:solidFill>
              <a:srgbClr val="990033"/>
            </a:solidFill>
          </a:ln>
        </p:spPr>
        <p:txBody>
          <a:bodyPr/>
          <a:lstStyle/>
          <a:p>
            <a:pPr algn="ctr"/>
            <a:r>
              <a:rPr lang="tr-TR" dirty="0"/>
              <a:t> </a:t>
            </a:r>
            <a:r>
              <a:rPr lang="tr-TR" sz="3793" b="1" dirty="0">
                <a:solidFill>
                  <a:schemeClr val="bg1"/>
                </a:solidFill>
                <a:latin typeface="+mn-lt"/>
              </a:rPr>
              <a:t>AVF Hazırlık</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473493232"/>
              </p:ext>
            </p:extLst>
          </p:nvPr>
        </p:nvGraphicFramePr>
        <p:xfrm>
          <a:off x="1216152" y="2609385"/>
          <a:ext cx="9820657" cy="2660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81853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p:spPr>
        <p:txBody>
          <a:bodyPr>
            <a:normAutofit fontScale="90000"/>
          </a:bodyPr>
          <a:lstStyle/>
          <a:p>
            <a:pPr lvl="0" algn="ctr"/>
            <a:br>
              <a:rPr lang="tr-TR" sz="4267" b="1" dirty="0">
                <a:solidFill>
                  <a:schemeClr val="bg1"/>
                </a:solidFill>
                <a:latin typeface="+mn-lt"/>
              </a:rPr>
            </a:br>
            <a:r>
              <a:rPr lang="tr-TR" sz="4267" b="1" dirty="0">
                <a:solidFill>
                  <a:schemeClr val="bg1"/>
                </a:solidFill>
                <a:latin typeface="+mn-lt"/>
              </a:rPr>
              <a:t>AVF Oluşturulması Öncesi Takip</a:t>
            </a:r>
            <a:br>
              <a:rPr lang="tr-TR" sz="4267" b="1" dirty="0">
                <a:solidFill>
                  <a:schemeClr val="bg1"/>
                </a:solidFill>
                <a:latin typeface="+mn-lt"/>
              </a:rPr>
            </a:br>
            <a:endParaRPr lang="tr-TR" sz="4267" b="1" dirty="0">
              <a:solidFill>
                <a:schemeClr val="bg1"/>
              </a:solidFill>
              <a:latin typeface="+mn-lt"/>
            </a:endParaRPr>
          </a:p>
        </p:txBody>
      </p:sp>
      <p:sp>
        <p:nvSpPr>
          <p:cNvPr id="5" name="İçerik Yer Tutucusu 4"/>
          <p:cNvSpPr>
            <a:spLocks noGrp="1"/>
          </p:cNvSpPr>
          <p:nvPr>
            <p:ph idx="1"/>
          </p:nvPr>
        </p:nvSpPr>
        <p:spPr>
          <a:ln>
            <a:solidFill>
              <a:schemeClr val="bg1"/>
            </a:solidFill>
          </a:ln>
        </p:spPr>
        <p:txBody>
          <a:bodyPr/>
          <a:lstStyle/>
          <a:p>
            <a:pPr marL="0" indent="0">
              <a:buNone/>
            </a:pPr>
            <a:r>
              <a:rPr lang="tr-TR" dirty="0"/>
              <a:t>  </a:t>
            </a:r>
          </a:p>
          <a:p>
            <a:pPr marL="0" indent="0" algn="just">
              <a:buNone/>
            </a:pPr>
            <a:r>
              <a:rPr lang="tr-TR" sz="2844" b="1" dirty="0"/>
              <a:t>Evre 4 veya 5 </a:t>
            </a:r>
            <a:r>
              <a:rPr lang="tr-TR" sz="2844" b="1" dirty="0" err="1"/>
              <a:t>KBH’da</a:t>
            </a:r>
            <a:r>
              <a:rPr lang="tr-TR" sz="2844" b="1" dirty="0"/>
              <a:t> !!!!</a:t>
            </a:r>
          </a:p>
          <a:p>
            <a:pPr marL="0" indent="0" algn="just">
              <a:buNone/>
            </a:pPr>
            <a:r>
              <a:rPr lang="tr-TR" sz="2844" b="1" dirty="0">
                <a:solidFill>
                  <a:srgbClr val="FF0000"/>
                </a:solidFill>
              </a:rPr>
              <a:t>Fistül oluşturulacak kol kan alınması ve damar yolu açılması amacıyla kullanılmamalı !!!</a:t>
            </a:r>
          </a:p>
          <a:p>
            <a:pPr marL="0" indent="0" algn="just">
              <a:buNone/>
            </a:pPr>
            <a:r>
              <a:rPr lang="tr-TR" sz="2844" b="1" dirty="0">
                <a:solidFill>
                  <a:schemeClr val="accent1">
                    <a:lumMod val="50000"/>
                  </a:schemeClr>
                </a:solidFill>
              </a:rPr>
              <a:t>Aynı tarafa </a:t>
            </a:r>
            <a:r>
              <a:rPr lang="tr-TR" sz="2844" b="1" dirty="0" err="1">
                <a:solidFill>
                  <a:schemeClr val="accent1">
                    <a:lumMod val="50000"/>
                  </a:schemeClr>
                </a:solidFill>
              </a:rPr>
              <a:t>subklavyen</a:t>
            </a:r>
            <a:r>
              <a:rPr lang="tr-TR" sz="2844" b="1" dirty="0">
                <a:solidFill>
                  <a:schemeClr val="accent1">
                    <a:lumMod val="50000"/>
                  </a:schemeClr>
                </a:solidFill>
              </a:rPr>
              <a:t> </a:t>
            </a:r>
            <a:r>
              <a:rPr lang="tr-TR" sz="2844" b="1" dirty="0" err="1">
                <a:solidFill>
                  <a:schemeClr val="accent1">
                    <a:lumMod val="50000"/>
                  </a:schemeClr>
                </a:solidFill>
              </a:rPr>
              <a:t>katater</a:t>
            </a:r>
            <a:r>
              <a:rPr lang="tr-TR" sz="2844" b="1" dirty="0">
                <a:solidFill>
                  <a:schemeClr val="accent1">
                    <a:lumMod val="50000"/>
                  </a:schemeClr>
                </a:solidFill>
              </a:rPr>
              <a:t> veya </a:t>
            </a:r>
            <a:r>
              <a:rPr lang="tr-TR" sz="2844" b="1" dirty="0" err="1">
                <a:solidFill>
                  <a:schemeClr val="accent1">
                    <a:lumMod val="50000"/>
                  </a:schemeClr>
                </a:solidFill>
              </a:rPr>
              <a:t>periferik</a:t>
            </a:r>
            <a:r>
              <a:rPr lang="tr-TR" sz="2844" b="1" dirty="0">
                <a:solidFill>
                  <a:schemeClr val="accent1">
                    <a:lumMod val="50000"/>
                  </a:schemeClr>
                </a:solidFill>
              </a:rPr>
              <a:t> yerleştirilen santral </a:t>
            </a:r>
            <a:r>
              <a:rPr lang="tr-TR" sz="2844" b="1" dirty="0" err="1">
                <a:solidFill>
                  <a:schemeClr val="accent1">
                    <a:lumMod val="50000"/>
                  </a:schemeClr>
                </a:solidFill>
              </a:rPr>
              <a:t>venöz</a:t>
            </a:r>
            <a:r>
              <a:rPr lang="tr-TR" sz="2844" b="1" dirty="0">
                <a:solidFill>
                  <a:schemeClr val="accent1">
                    <a:lumMod val="50000"/>
                  </a:schemeClr>
                </a:solidFill>
              </a:rPr>
              <a:t> </a:t>
            </a:r>
            <a:r>
              <a:rPr lang="tr-TR" sz="2844" b="1" dirty="0" err="1">
                <a:solidFill>
                  <a:schemeClr val="accent1">
                    <a:lumMod val="50000"/>
                  </a:schemeClr>
                </a:solidFill>
              </a:rPr>
              <a:t>katater</a:t>
            </a:r>
            <a:r>
              <a:rPr lang="tr-TR" sz="2844" b="1" dirty="0">
                <a:solidFill>
                  <a:schemeClr val="accent1">
                    <a:lumMod val="50000"/>
                  </a:schemeClr>
                </a:solidFill>
              </a:rPr>
              <a:t> takılmamalı !!!</a:t>
            </a:r>
          </a:p>
          <a:p>
            <a:pPr marL="0" indent="0" algn="just">
              <a:buNone/>
            </a:pPr>
            <a:r>
              <a:rPr lang="tr-TR" sz="2844" b="1" dirty="0">
                <a:solidFill>
                  <a:srgbClr val="7030A0"/>
                </a:solidFill>
              </a:rPr>
              <a:t>Hasta da bu konuda bilinçlendirilmeli!!!</a:t>
            </a:r>
          </a:p>
        </p:txBody>
      </p:sp>
    </p:spTree>
    <p:extLst>
      <p:ext uri="{BB962C8B-B14F-4D97-AF65-F5344CB8AC3E}">
        <p14:creationId xmlns:p14="http://schemas.microsoft.com/office/powerpoint/2010/main" val="3400455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p:spPr>
        <p:txBody>
          <a:bodyPr>
            <a:normAutofit fontScale="90000"/>
          </a:bodyPr>
          <a:lstStyle/>
          <a:p>
            <a:pPr algn="ctr"/>
            <a:r>
              <a:rPr lang="tr-TR" dirty="0"/>
              <a:t> </a:t>
            </a:r>
            <a:br>
              <a:rPr lang="tr-TR" dirty="0"/>
            </a:br>
            <a:r>
              <a:rPr lang="tr-TR" sz="4267" b="1" dirty="0">
                <a:solidFill>
                  <a:schemeClr val="bg1"/>
                </a:solidFill>
                <a:latin typeface="+mn-lt"/>
              </a:rPr>
              <a:t>AVF </a:t>
            </a:r>
            <a:br>
              <a:rPr lang="tr-TR" sz="4267" b="1" dirty="0">
                <a:solidFill>
                  <a:schemeClr val="bg1"/>
                </a:solidFill>
                <a:latin typeface="+mn-lt"/>
              </a:rPr>
            </a:br>
            <a:r>
              <a:rPr lang="tr-TR" sz="4267" b="1" dirty="0">
                <a:solidFill>
                  <a:schemeClr val="bg1"/>
                </a:solidFill>
                <a:latin typeface="+mn-lt"/>
              </a:rPr>
              <a:t>    Sonraki Takip</a:t>
            </a:r>
            <a:br>
              <a:rPr lang="tr-TR" sz="4267" b="1" dirty="0">
                <a:solidFill>
                  <a:schemeClr val="bg1"/>
                </a:solidFill>
                <a:latin typeface="+mn-lt"/>
              </a:rPr>
            </a:br>
            <a:endParaRPr lang="tr-TR" sz="4267" b="1" dirty="0">
              <a:solidFill>
                <a:schemeClr val="bg1"/>
              </a:solidFill>
              <a:latin typeface="+mn-lt"/>
            </a:endParaRPr>
          </a:p>
        </p:txBody>
      </p:sp>
      <p:sp>
        <p:nvSpPr>
          <p:cNvPr id="3" name="İçerik Yer Tutucusu 2"/>
          <p:cNvSpPr>
            <a:spLocks noGrp="1"/>
          </p:cNvSpPr>
          <p:nvPr>
            <p:ph idx="1"/>
          </p:nvPr>
        </p:nvSpPr>
        <p:spPr>
          <a:xfrm>
            <a:off x="838200" y="1696038"/>
            <a:ext cx="10385415" cy="4573956"/>
          </a:xfrm>
          <a:ln>
            <a:solidFill>
              <a:schemeClr val="bg1"/>
            </a:solidFill>
          </a:ln>
        </p:spPr>
        <p:txBody>
          <a:bodyPr>
            <a:normAutofit/>
          </a:bodyPr>
          <a:lstStyle/>
          <a:p>
            <a:pPr marL="0" indent="0">
              <a:buNone/>
            </a:pPr>
            <a:endParaRPr lang="tr-TR" sz="2607" dirty="0"/>
          </a:p>
          <a:p>
            <a:pPr>
              <a:buFont typeface="Wingdings" panose="05000000000000000000" pitchFamily="2" charset="2"/>
              <a:buChar char="§"/>
            </a:pPr>
            <a:r>
              <a:rPr lang="tr-TR" sz="2844" dirty="0"/>
              <a:t>Yara çevresinde </a:t>
            </a:r>
            <a:r>
              <a:rPr lang="tr-TR" sz="2844" dirty="0" err="1"/>
              <a:t>kızarıklık,ödem</a:t>
            </a:r>
            <a:r>
              <a:rPr lang="tr-TR" sz="2844" dirty="0"/>
              <a:t> </a:t>
            </a:r>
          </a:p>
          <a:p>
            <a:pPr>
              <a:buFont typeface="Wingdings" panose="05000000000000000000" pitchFamily="2" charset="2"/>
              <a:buChar char="§"/>
            </a:pPr>
            <a:r>
              <a:rPr lang="tr-TR" sz="2844" dirty="0"/>
              <a:t>Ateş </a:t>
            </a:r>
          </a:p>
          <a:p>
            <a:pPr>
              <a:buFont typeface="Wingdings" panose="05000000000000000000" pitchFamily="2" charset="2"/>
              <a:buChar char="§"/>
            </a:pPr>
            <a:r>
              <a:rPr lang="tr-TR" sz="2844" dirty="0"/>
              <a:t>İlaçlara cevap vermeyen şiddetli ağrılar</a:t>
            </a:r>
          </a:p>
          <a:p>
            <a:pPr>
              <a:buFont typeface="Wingdings" panose="05000000000000000000" pitchFamily="2" charset="2"/>
              <a:buChar char="§"/>
            </a:pPr>
            <a:r>
              <a:rPr lang="tr-TR" sz="2844" dirty="0"/>
              <a:t>Elinde ve parmaklarında soğukluk, ağrı ve his kaybı</a:t>
            </a:r>
          </a:p>
          <a:p>
            <a:pPr>
              <a:buFont typeface="Wingdings" panose="05000000000000000000" pitchFamily="2" charset="2"/>
              <a:buChar char="§"/>
            </a:pPr>
            <a:r>
              <a:rPr lang="tr-TR" sz="2844" dirty="0" err="1"/>
              <a:t>Thrill</a:t>
            </a:r>
            <a:r>
              <a:rPr lang="tr-TR" sz="2844" dirty="0"/>
              <a:t>  de azalma veya kaybolmaya karşı dikkatli olmalıyız </a:t>
            </a:r>
          </a:p>
          <a:p>
            <a:pPr marL="0" indent="0">
              <a:buNone/>
            </a:pPr>
            <a:r>
              <a:rPr lang="tr-TR" sz="2844" b="1" dirty="0"/>
              <a:t>                Bu eğitimi hastalarımıza da vermeliyiz</a:t>
            </a:r>
          </a:p>
          <a:p>
            <a:endParaRPr lang="tr-TR" dirty="0"/>
          </a:p>
        </p:txBody>
      </p:sp>
      <p:sp>
        <p:nvSpPr>
          <p:cNvPr id="4" name="Yukarı Ok 3"/>
          <p:cNvSpPr/>
          <p:nvPr/>
        </p:nvSpPr>
        <p:spPr>
          <a:xfrm>
            <a:off x="1916041" y="2881586"/>
            <a:ext cx="309637" cy="241902"/>
          </a:xfrm>
          <a:prstGeom prst="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133"/>
          </a:p>
        </p:txBody>
      </p:sp>
    </p:spTree>
    <p:extLst>
      <p:ext uri="{BB962C8B-B14F-4D97-AF65-F5344CB8AC3E}">
        <p14:creationId xmlns:p14="http://schemas.microsoft.com/office/powerpoint/2010/main" val="8970806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p:spPr>
        <p:txBody>
          <a:bodyPr>
            <a:normAutofit fontScale="90000"/>
          </a:bodyPr>
          <a:lstStyle/>
          <a:p>
            <a:pPr lvl="0" algn="ctr"/>
            <a:br>
              <a:rPr lang="tr-TR" sz="4267" b="1" dirty="0">
                <a:solidFill>
                  <a:schemeClr val="bg1"/>
                </a:solidFill>
                <a:latin typeface="+mn-lt"/>
              </a:rPr>
            </a:br>
            <a:r>
              <a:rPr lang="tr-TR" sz="4267" b="1" dirty="0">
                <a:solidFill>
                  <a:schemeClr val="bg1"/>
                </a:solidFill>
                <a:latin typeface="+mn-lt"/>
              </a:rPr>
              <a:t>Hasta Eğitimi</a:t>
            </a:r>
            <a:br>
              <a:rPr lang="tr-TR" sz="4267" dirty="0">
                <a:solidFill>
                  <a:schemeClr val="bg1"/>
                </a:solidFill>
              </a:rPr>
            </a:br>
            <a:endParaRPr lang="tr-TR" sz="4267" dirty="0">
              <a:solidFill>
                <a:schemeClr val="bg1"/>
              </a:solidFill>
            </a:endParaRPr>
          </a:p>
        </p:txBody>
      </p:sp>
      <p:sp>
        <p:nvSpPr>
          <p:cNvPr id="3" name="İçerik Yer Tutucusu 2"/>
          <p:cNvSpPr>
            <a:spLocks noGrp="1"/>
          </p:cNvSpPr>
          <p:nvPr>
            <p:ph idx="1"/>
          </p:nvPr>
        </p:nvSpPr>
        <p:spPr/>
        <p:txBody>
          <a:bodyPr/>
          <a:lstStyle/>
          <a:p>
            <a:pPr algn="just">
              <a:buFont typeface="Wingdings" panose="05000000000000000000" pitchFamily="2" charset="2"/>
              <a:buChar char="§"/>
            </a:pPr>
            <a:r>
              <a:rPr lang="tr-TR" sz="2844" dirty="0"/>
              <a:t>İlk günlerde AVF açılan kolun kalp hizasının üstünde olacak şekilde yüksekte tutulması </a:t>
            </a:r>
          </a:p>
          <a:p>
            <a:pPr algn="just">
              <a:buFont typeface="Wingdings" panose="05000000000000000000" pitchFamily="2" charset="2"/>
              <a:buChar char="§"/>
            </a:pPr>
            <a:r>
              <a:rPr lang="tr-TR" sz="2844" dirty="0"/>
              <a:t>Günlük pansuman yapılması ve 48 saat op. bölgesinin kuru tutulması </a:t>
            </a:r>
          </a:p>
          <a:p>
            <a:pPr algn="just">
              <a:buFont typeface="Wingdings" panose="05000000000000000000" pitchFamily="2" charset="2"/>
              <a:buChar char="§"/>
            </a:pPr>
            <a:r>
              <a:rPr lang="tr-TR" sz="2844" dirty="0"/>
              <a:t>Fistül açılan kol ile ağır iş yapılmaması ve ağırlık kaldırılmaması</a:t>
            </a:r>
          </a:p>
          <a:p>
            <a:pPr marL="0" indent="0">
              <a:buNone/>
            </a:pPr>
            <a:endParaRPr lang="tr-TR" sz="2844" dirty="0"/>
          </a:p>
          <a:p>
            <a:endParaRPr lang="tr-TR" dirty="0"/>
          </a:p>
        </p:txBody>
      </p:sp>
      <p:sp>
        <p:nvSpPr>
          <p:cNvPr id="4" name="Yuvarlatılmış Dikdörtgen 3"/>
          <p:cNvSpPr/>
          <p:nvPr/>
        </p:nvSpPr>
        <p:spPr>
          <a:xfrm>
            <a:off x="965031" y="3796696"/>
            <a:ext cx="9850362" cy="1335314"/>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44" b="1" dirty="0"/>
              <a:t>Egzersiz AVF olgunlaşmasına olumlu katkıda bulunur mu?</a:t>
            </a:r>
          </a:p>
        </p:txBody>
      </p:sp>
      <p:sp>
        <p:nvSpPr>
          <p:cNvPr id="5" name="Yuvarlatılmış Dikdörtgen 4"/>
          <p:cNvSpPr/>
          <p:nvPr/>
        </p:nvSpPr>
        <p:spPr>
          <a:xfrm>
            <a:off x="2351313" y="5383591"/>
            <a:ext cx="7605486" cy="1325638"/>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370" b="1" dirty="0"/>
              <a:t>5-7 gün 15 dakika  </a:t>
            </a:r>
          </a:p>
          <a:p>
            <a:pPr algn="ctr"/>
            <a:r>
              <a:rPr lang="tr-TR" sz="2370" b="1" dirty="0"/>
              <a:t>4 kez/gün </a:t>
            </a:r>
          </a:p>
        </p:txBody>
      </p:sp>
      <p:pic>
        <p:nvPicPr>
          <p:cNvPr id="7" name="Resim 6"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94016" y="5443881"/>
            <a:ext cx="1424156" cy="1205056"/>
          </a:xfrm>
          <a:prstGeom prst="rect">
            <a:avLst/>
          </a:prstGeom>
        </p:spPr>
      </p:pic>
    </p:spTree>
    <p:extLst>
      <p:ext uri="{BB962C8B-B14F-4D97-AF65-F5344CB8AC3E}">
        <p14:creationId xmlns:p14="http://schemas.microsoft.com/office/powerpoint/2010/main" val="2997921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solidFill>
            <a:srgbClr val="660033"/>
          </a:solidFill>
        </p:spPr>
        <p:txBody>
          <a:bodyPr>
            <a:normAutofit/>
          </a:bodyPr>
          <a:lstStyle/>
          <a:p>
            <a:pPr lvl="0" algn="ctr"/>
            <a:r>
              <a:rPr lang="tr-TR" sz="4267" b="1" dirty="0">
                <a:solidFill>
                  <a:schemeClr val="bg1"/>
                </a:solidFill>
                <a:latin typeface="+mn-lt"/>
              </a:rPr>
              <a:t>Genel Prensipler</a:t>
            </a:r>
            <a:endParaRPr lang="tr-TR" sz="4267" dirty="0">
              <a:solidFill>
                <a:schemeClr val="bg1"/>
              </a:solidFill>
            </a:endParaRPr>
          </a:p>
        </p:txBody>
      </p:sp>
      <p:sp>
        <p:nvSpPr>
          <p:cNvPr id="3" name="İçerik Yer Tutucusu 2"/>
          <p:cNvSpPr>
            <a:spLocks noGrp="1"/>
          </p:cNvSpPr>
          <p:nvPr>
            <p:ph idx="1"/>
          </p:nvPr>
        </p:nvSpPr>
        <p:spPr>
          <a:xfrm>
            <a:off x="838200" y="1861459"/>
            <a:ext cx="10515601" cy="4824386"/>
          </a:xfrm>
          <a:ln>
            <a:solidFill>
              <a:schemeClr val="bg1"/>
            </a:solidFill>
          </a:ln>
        </p:spPr>
        <p:txBody>
          <a:bodyPr>
            <a:normAutofit/>
          </a:bodyPr>
          <a:lstStyle/>
          <a:p>
            <a:pPr marL="0" indent="0">
              <a:buNone/>
            </a:pPr>
            <a:r>
              <a:rPr lang="tr-TR" sz="2844" b="1" u="sng" dirty="0"/>
              <a:t>Diyaliz Ekibinin Dikkat Etmesi Gereken Noktalar </a:t>
            </a:r>
          </a:p>
          <a:p>
            <a:pPr>
              <a:buFont typeface="Wingdings" panose="05000000000000000000" pitchFamily="2" charset="2"/>
              <a:buChar char="§"/>
            </a:pPr>
            <a:r>
              <a:rPr lang="tr-TR" sz="2844" dirty="0"/>
              <a:t>AVF hakkında hastayı ve aileyi bilgilendirmek </a:t>
            </a:r>
          </a:p>
          <a:p>
            <a:pPr>
              <a:buFont typeface="Wingdings" panose="05000000000000000000" pitchFamily="2" charset="2"/>
              <a:buChar char="§"/>
            </a:pPr>
            <a:r>
              <a:rPr lang="tr-TR" sz="2844" dirty="0"/>
              <a:t>AVF sağlanması için hastayı en kısa sürede yönlendirmek </a:t>
            </a:r>
          </a:p>
          <a:p>
            <a:pPr>
              <a:buFont typeface="Wingdings" panose="05000000000000000000" pitchFamily="2" charset="2"/>
              <a:buChar char="§"/>
            </a:pPr>
            <a:r>
              <a:rPr lang="tr-TR" sz="2844" dirty="0"/>
              <a:t>AVF uygun zamanda ve uygun şekilde kullanmak </a:t>
            </a:r>
          </a:p>
          <a:p>
            <a:pPr>
              <a:buFont typeface="Wingdings" panose="05000000000000000000" pitchFamily="2" charset="2"/>
              <a:buChar char="§"/>
            </a:pPr>
            <a:r>
              <a:rPr lang="tr-TR" sz="2844" dirty="0"/>
              <a:t>AVF </a:t>
            </a:r>
            <a:r>
              <a:rPr lang="tr-TR" sz="2844" dirty="0" err="1"/>
              <a:t>korumak,gelişebilecek</a:t>
            </a:r>
            <a:r>
              <a:rPr lang="tr-TR" sz="2844" dirty="0"/>
              <a:t> sorunları önlemek için düzenli takip </a:t>
            </a:r>
          </a:p>
          <a:p>
            <a:pPr>
              <a:buFont typeface="Wingdings" panose="05000000000000000000" pitchFamily="2" charset="2"/>
              <a:buChar char="§"/>
            </a:pPr>
            <a:r>
              <a:rPr lang="tr-TR" sz="2844" dirty="0"/>
              <a:t>AVF kayıtlarını düzenli bir şekilde tutmak </a:t>
            </a:r>
          </a:p>
          <a:p>
            <a:pPr>
              <a:buFont typeface="Wingdings" panose="05000000000000000000" pitchFamily="2" charset="2"/>
              <a:buChar char="§"/>
            </a:pPr>
            <a:endParaRPr lang="tr-TR" sz="2844" dirty="0"/>
          </a:p>
        </p:txBody>
      </p:sp>
    </p:spTree>
    <p:extLst>
      <p:ext uri="{BB962C8B-B14F-4D97-AF65-F5344CB8AC3E}">
        <p14:creationId xmlns:p14="http://schemas.microsoft.com/office/powerpoint/2010/main" val="566637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9788" y="-49745"/>
            <a:ext cx="10832020" cy="1246254"/>
          </a:xfrm>
          <a:solidFill>
            <a:srgbClr val="660033"/>
          </a:solidFill>
          <a:ln w="57150">
            <a:solidFill>
              <a:srgbClr val="660033"/>
            </a:solidFill>
          </a:ln>
        </p:spPr>
        <p:txBody>
          <a:bodyPr>
            <a:noAutofit/>
          </a:bodyPr>
          <a:lstStyle/>
          <a:p>
            <a:pPr algn="ctr"/>
            <a:r>
              <a:rPr lang="tr-TR" sz="3793" b="1" dirty="0">
                <a:solidFill>
                  <a:schemeClr val="bg1"/>
                </a:solidFill>
                <a:latin typeface="+mn-lt"/>
              </a:rPr>
              <a:t>Kılavuzlar Ne Diyor?</a:t>
            </a:r>
            <a:br>
              <a:rPr lang="tr-TR" sz="3793" b="1" dirty="0">
                <a:solidFill>
                  <a:schemeClr val="bg1"/>
                </a:solidFill>
                <a:latin typeface="+mn-lt"/>
              </a:rPr>
            </a:br>
            <a:r>
              <a:rPr lang="tr-TR" sz="3793" b="1" dirty="0">
                <a:solidFill>
                  <a:schemeClr val="bg1"/>
                </a:solidFill>
                <a:latin typeface="+mn-lt"/>
              </a:rPr>
              <a:t>İdeal AVF  </a:t>
            </a:r>
          </a:p>
        </p:txBody>
      </p:sp>
      <p:sp>
        <p:nvSpPr>
          <p:cNvPr id="4" name="Metin Yer Tutucusu 3"/>
          <p:cNvSpPr>
            <a:spLocks noGrp="1"/>
          </p:cNvSpPr>
          <p:nvPr>
            <p:ph type="body" idx="1"/>
          </p:nvPr>
        </p:nvSpPr>
        <p:spPr>
          <a:xfrm>
            <a:off x="839790" y="1196509"/>
            <a:ext cx="5157787" cy="1365504"/>
          </a:xfrm>
          <a:solidFill>
            <a:srgbClr val="660033"/>
          </a:solidFill>
          <a:ln w="57150">
            <a:solidFill>
              <a:srgbClr val="660033"/>
            </a:solidFill>
          </a:ln>
        </p:spPr>
        <p:txBody>
          <a:bodyPr>
            <a:normAutofit/>
          </a:bodyPr>
          <a:lstStyle/>
          <a:p>
            <a:pPr algn="ctr"/>
            <a:r>
              <a:rPr lang="tr-TR" sz="3319" dirty="0">
                <a:solidFill>
                  <a:schemeClr val="bg1"/>
                </a:solidFill>
              </a:rPr>
              <a:t>NKF-KDOQI</a:t>
            </a:r>
          </a:p>
          <a:p>
            <a:pPr algn="ctr"/>
            <a:endParaRPr lang="tr-TR" sz="3319" dirty="0">
              <a:solidFill>
                <a:srgbClr val="FF0000"/>
              </a:solidFill>
            </a:endParaRPr>
          </a:p>
        </p:txBody>
      </p:sp>
      <p:sp>
        <p:nvSpPr>
          <p:cNvPr id="3" name="İçerik Yer Tutucusu 2"/>
          <p:cNvSpPr>
            <a:spLocks noGrp="1"/>
          </p:cNvSpPr>
          <p:nvPr>
            <p:ph sz="half" idx="2"/>
          </p:nvPr>
        </p:nvSpPr>
        <p:spPr>
          <a:xfrm>
            <a:off x="839789" y="2814636"/>
            <a:ext cx="5157787" cy="3908913"/>
          </a:xfrm>
          <a:ln w="38100">
            <a:solidFill>
              <a:schemeClr val="bg1"/>
            </a:solidFill>
          </a:ln>
        </p:spPr>
        <p:txBody>
          <a:bodyPr>
            <a:normAutofit/>
          </a:bodyPr>
          <a:lstStyle/>
          <a:p>
            <a:pPr>
              <a:buFont typeface="Wingdings" panose="05000000000000000000" pitchFamily="2" charset="2"/>
              <a:buChar char="§"/>
            </a:pPr>
            <a:r>
              <a:rPr lang="tr-TR" sz="2607" dirty="0"/>
              <a:t>Fistül oluşturulduktan 6 hafta sonra</a:t>
            </a:r>
          </a:p>
          <a:p>
            <a:pPr>
              <a:buFont typeface="Wingdings" panose="05000000000000000000" pitchFamily="2" charset="2"/>
              <a:buChar char="§"/>
            </a:pPr>
            <a:r>
              <a:rPr lang="tr-TR" sz="2607" dirty="0"/>
              <a:t>Akım &gt;600 </a:t>
            </a:r>
            <a:r>
              <a:rPr lang="tr-TR" sz="2607" dirty="0" err="1"/>
              <a:t>mL</a:t>
            </a:r>
            <a:r>
              <a:rPr lang="tr-TR" sz="2607" dirty="0"/>
              <a:t>/</a:t>
            </a:r>
            <a:r>
              <a:rPr lang="tr-TR" sz="2607" dirty="0" err="1"/>
              <a:t>dak</a:t>
            </a:r>
            <a:endParaRPr lang="tr-TR" sz="2607" dirty="0"/>
          </a:p>
          <a:p>
            <a:pPr>
              <a:buFont typeface="Wingdings" panose="05000000000000000000" pitchFamily="2" charset="2"/>
              <a:buChar char="§"/>
            </a:pPr>
            <a:r>
              <a:rPr lang="tr-TR" sz="2607" dirty="0"/>
              <a:t>Çapı &gt;0.6 mm</a:t>
            </a:r>
          </a:p>
          <a:p>
            <a:pPr>
              <a:buFont typeface="Wingdings" panose="05000000000000000000" pitchFamily="2" charset="2"/>
              <a:buChar char="§"/>
            </a:pPr>
            <a:r>
              <a:rPr lang="tr-TR" sz="2607" dirty="0"/>
              <a:t>Derinlik &lt; 0.6 mm, </a:t>
            </a:r>
          </a:p>
          <a:p>
            <a:pPr>
              <a:buFont typeface="Wingdings" panose="05000000000000000000" pitchFamily="2" charset="2"/>
              <a:buChar char="§"/>
            </a:pPr>
            <a:r>
              <a:rPr lang="tr-TR" sz="2607" dirty="0"/>
              <a:t>Sınırları ayırt edilebilir olmalı</a:t>
            </a:r>
          </a:p>
          <a:p>
            <a:endParaRPr lang="tr-TR" dirty="0"/>
          </a:p>
        </p:txBody>
      </p:sp>
      <p:sp>
        <p:nvSpPr>
          <p:cNvPr id="5" name="Metin Yer Tutucusu 4"/>
          <p:cNvSpPr>
            <a:spLocks noGrp="1"/>
          </p:cNvSpPr>
          <p:nvPr>
            <p:ph type="body" sz="quarter" idx="3"/>
          </p:nvPr>
        </p:nvSpPr>
        <p:spPr>
          <a:xfrm>
            <a:off x="6172200" y="1196509"/>
            <a:ext cx="5499608" cy="1365504"/>
          </a:xfrm>
          <a:solidFill>
            <a:srgbClr val="660033"/>
          </a:solidFill>
          <a:ln w="38100">
            <a:solidFill>
              <a:srgbClr val="660033"/>
            </a:solidFill>
          </a:ln>
        </p:spPr>
        <p:txBody>
          <a:bodyPr/>
          <a:lstStyle/>
          <a:p>
            <a:pPr algn="ctr"/>
            <a:r>
              <a:rPr lang="tr-TR" sz="3319" dirty="0" err="1">
                <a:solidFill>
                  <a:schemeClr val="bg1"/>
                </a:solidFill>
              </a:rPr>
              <a:t>UpToDate</a:t>
            </a:r>
            <a:r>
              <a:rPr lang="tr-TR" sz="3319" dirty="0">
                <a:solidFill>
                  <a:schemeClr val="bg1"/>
                </a:solidFill>
              </a:rPr>
              <a:t> Önerisi</a:t>
            </a:r>
          </a:p>
          <a:p>
            <a:endParaRPr lang="tr-TR" dirty="0"/>
          </a:p>
        </p:txBody>
      </p:sp>
      <p:sp>
        <p:nvSpPr>
          <p:cNvPr id="6" name="İçerik Yer Tutucusu 5"/>
          <p:cNvSpPr>
            <a:spLocks noGrp="1"/>
          </p:cNvSpPr>
          <p:nvPr>
            <p:ph sz="quarter" idx="4"/>
          </p:nvPr>
        </p:nvSpPr>
        <p:spPr>
          <a:xfrm>
            <a:off x="6172200" y="2814639"/>
            <a:ext cx="5499608" cy="3908910"/>
          </a:xfrm>
          <a:solidFill>
            <a:schemeClr val="bg1"/>
          </a:solidFill>
          <a:ln w="38100">
            <a:solidFill>
              <a:schemeClr val="bg1"/>
            </a:solidFill>
          </a:ln>
        </p:spPr>
        <p:txBody>
          <a:bodyPr>
            <a:normAutofit/>
          </a:bodyPr>
          <a:lstStyle/>
          <a:p>
            <a:pPr>
              <a:buFont typeface="Wingdings" panose="05000000000000000000" pitchFamily="2" charset="2"/>
              <a:buChar char="§"/>
            </a:pPr>
            <a:r>
              <a:rPr lang="tr-TR" sz="2607" dirty="0"/>
              <a:t>Minimum Çap &gt;0.4 mm</a:t>
            </a:r>
          </a:p>
          <a:p>
            <a:pPr>
              <a:buFont typeface="Wingdings" panose="05000000000000000000" pitchFamily="2" charset="2"/>
              <a:buChar char="§"/>
            </a:pPr>
            <a:r>
              <a:rPr lang="nn-NO" sz="2607" dirty="0"/>
              <a:t>Minimum kan akım hızı &gt;500 mL/dak</a:t>
            </a:r>
          </a:p>
          <a:p>
            <a:pPr>
              <a:buFont typeface="Wingdings" panose="05000000000000000000" pitchFamily="2" charset="2"/>
              <a:buChar char="§"/>
            </a:pPr>
            <a:r>
              <a:rPr lang="nn-NO" sz="2607" dirty="0"/>
              <a:t>Derinlik 1 cm, ideal olarak 0.5 cm</a:t>
            </a:r>
          </a:p>
          <a:p>
            <a:pPr>
              <a:buFont typeface="Wingdings" panose="05000000000000000000" pitchFamily="2" charset="2"/>
              <a:buChar char="§"/>
            </a:pPr>
            <a:r>
              <a:rPr lang="fr-FR" sz="2607" dirty="0" err="1"/>
              <a:t>Düz</a:t>
            </a:r>
            <a:r>
              <a:rPr lang="fr-FR" sz="2607" dirty="0"/>
              <a:t> </a:t>
            </a:r>
            <a:r>
              <a:rPr lang="fr-FR" sz="2607" dirty="0" err="1"/>
              <a:t>uzun</a:t>
            </a:r>
            <a:r>
              <a:rPr lang="fr-FR" sz="2607" dirty="0"/>
              <a:t> segment 6-10 cm</a:t>
            </a:r>
            <a:endParaRPr lang="tr-TR" sz="2607" dirty="0"/>
          </a:p>
        </p:txBody>
      </p:sp>
      <p:sp>
        <p:nvSpPr>
          <p:cNvPr id="7" name="Tek Köşesi Kesik Dikdörtgen 6"/>
          <p:cNvSpPr/>
          <p:nvPr/>
        </p:nvSpPr>
        <p:spPr>
          <a:xfrm>
            <a:off x="1018763" y="1755733"/>
            <a:ext cx="3220043" cy="1865186"/>
          </a:xfrm>
          <a:prstGeom prst="snip1Rect">
            <a:avLst/>
          </a:prstGeom>
          <a:solidFill>
            <a:srgbClr val="FF99CC"/>
          </a:solidFill>
          <a:ln>
            <a:solidFill>
              <a:srgbClr val="FF99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370" b="1" dirty="0">
                <a:solidFill>
                  <a:schemeClr val="tx1"/>
                </a:solidFill>
              </a:rPr>
              <a:t>Kanıta dayalı değil !!!</a:t>
            </a:r>
          </a:p>
          <a:p>
            <a:r>
              <a:rPr lang="tr-TR" sz="2370" b="1" dirty="0">
                <a:solidFill>
                  <a:schemeClr val="tx1"/>
                </a:solidFill>
              </a:rPr>
              <a:t>Bu kriterleri sağlayamayan AVF de kullanılabilmekte</a:t>
            </a:r>
          </a:p>
        </p:txBody>
      </p:sp>
    </p:spTree>
    <p:extLst>
      <p:ext uri="{BB962C8B-B14F-4D97-AF65-F5344CB8AC3E}">
        <p14:creationId xmlns:p14="http://schemas.microsoft.com/office/powerpoint/2010/main" val="1283097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Unvan 6"/>
          <p:cNvSpPr>
            <a:spLocks noGrp="1"/>
          </p:cNvSpPr>
          <p:nvPr>
            <p:ph type="title"/>
          </p:nvPr>
        </p:nvSpPr>
        <p:spPr>
          <a:solidFill>
            <a:srgbClr val="660033"/>
          </a:solidFill>
          <a:ln w="38100">
            <a:solidFill>
              <a:srgbClr val="660033"/>
            </a:solidFill>
          </a:ln>
        </p:spPr>
        <p:txBody>
          <a:bodyPr>
            <a:normAutofit/>
          </a:bodyPr>
          <a:lstStyle/>
          <a:p>
            <a:pPr algn="ctr"/>
            <a:r>
              <a:rPr lang="tr-TR" sz="3793" b="1" dirty="0">
                <a:solidFill>
                  <a:schemeClr val="bg1"/>
                </a:solidFill>
                <a:latin typeface="+mn-lt"/>
              </a:rPr>
              <a:t>AVF </a:t>
            </a:r>
            <a:r>
              <a:rPr lang="tr-TR" sz="3793" b="1" dirty="0" err="1">
                <a:solidFill>
                  <a:schemeClr val="bg1"/>
                </a:solidFill>
                <a:latin typeface="+mn-lt"/>
              </a:rPr>
              <a:t>Kanülasyonu</a:t>
            </a:r>
            <a:r>
              <a:rPr lang="tr-TR" sz="3793" b="1" dirty="0">
                <a:solidFill>
                  <a:schemeClr val="bg1"/>
                </a:solidFill>
                <a:latin typeface="+mn-lt"/>
              </a:rPr>
              <a:t> </a:t>
            </a:r>
            <a:br>
              <a:rPr lang="tr-TR" sz="3793" b="1" dirty="0">
                <a:solidFill>
                  <a:schemeClr val="bg1"/>
                </a:solidFill>
                <a:latin typeface="+mn-lt"/>
              </a:rPr>
            </a:br>
            <a:r>
              <a:rPr lang="tr-TR" sz="3793" b="1" dirty="0">
                <a:solidFill>
                  <a:schemeClr val="bg1"/>
                </a:solidFill>
                <a:latin typeface="+mn-lt"/>
              </a:rPr>
              <a:t>Zamanlama</a:t>
            </a:r>
            <a:endParaRPr lang="tr-TR" sz="3793" dirty="0">
              <a:solidFill>
                <a:schemeClr val="bg1"/>
              </a:solidFill>
              <a:latin typeface="+mn-lt"/>
            </a:endParaRPr>
          </a:p>
        </p:txBody>
      </p:sp>
      <p:sp>
        <p:nvSpPr>
          <p:cNvPr id="8" name="İçerik Yer Tutucusu 7"/>
          <p:cNvSpPr>
            <a:spLocks noGrp="1"/>
          </p:cNvSpPr>
          <p:nvPr>
            <p:ph idx="1"/>
          </p:nvPr>
        </p:nvSpPr>
        <p:spPr/>
        <p:txBody>
          <a:bodyPr/>
          <a:lstStyle/>
          <a:p>
            <a:pPr marL="0" indent="0">
              <a:buNone/>
            </a:pPr>
            <a:endParaRPr lang="tr-TR" dirty="0"/>
          </a:p>
          <a:p>
            <a:pPr algn="just">
              <a:buFont typeface="Wingdings" panose="05000000000000000000" pitchFamily="2" charset="2"/>
              <a:buChar char="§"/>
            </a:pPr>
            <a:r>
              <a:rPr lang="tr-TR" sz="2844" b="1" dirty="0"/>
              <a:t>İki haftadan önce </a:t>
            </a:r>
            <a:r>
              <a:rPr lang="tr-TR" sz="2844" b="1" dirty="0" err="1"/>
              <a:t>kanülasyondan</a:t>
            </a:r>
            <a:r>
              <a:rPr lang="tr-TR" sz="2844" b="1" dirty="0"/>
              <a:t> sakınılmalıdır </a:t>
            </a:r>
          </a:p>
          <a:p>
            <a:pPr algn="just">
              <a:buFont typeface="Wingdings" panose="05000000000000000000" pitchFamily="2" charset="2"/>
              <a:buChar char="§"/>
            </a:pPr>
            <a:r>
              <a:rPr lang="tr-TR" sz="2844" dirty="0"/>
              <a:t>Eğer AVF olgunlaşmışsa 4 haftadan sonra </a:t>
            </a:r>
            <a:r>
              <a:rPr lang="tr-TR" sz="2844" dirty="0" err="1"/>
              <a:t>kanülasyonun</a:t>
            </a:r>
            <a:r>
              <a:rPr lang="tr-TR" sz="2844" dirty="0"/>
              <a:t> emniyetli olduğu düşünülür</a:t>
            </a:r>
          </a:p>
          <a:p>
            <a:pPr algn="just">
              <a:buFont typeface="Wingdings" panose="05000000000000000000" pitchFamily="2" charset="2"/>
              <a:buChar char="§"/>
            </a:pPr>
            <a:r>
              <a:rPr lang="tr-TR" sz="2844" dirty="0"/>
              <a:t>Fizik muayene ile AVF un olgunlaştığı düşünülüyorsa iki ile dört hafta arasındaki fistüller </a:t>
            </a:r>
            <a:r>
              <a:rPr lang="tr-TR" sz="2844" dirty="0" err="1"/>
              <a:t>kanüle</a:t>
            </a:r>
            <a:r>
              <a:rPr lang="tr-TR" sz="2844" dirty="0"/>
              <a:t> edilebilir</a:t>
            </a:r>
          </a:p>
        </p:txBody>
      </p:sp>
      <p:sp>
        <p:nvSpPr>
          <p:cNvPr id="2" name="Yuvarlatılmış Dikdörtgen 1"/>
          <p:cNvSpPr/>
          <p:nvPr/>
        </p:nvSpPr>
        <p:spPr>
          <a:xfrm>
            <a:off x="1306286" y="4803019"/>
            <a:ext cx="9202056" cy="1257905"/>
          </a:xfrm>
          <a:prstGeom prst="round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370" b="1" dirty="0" err="1"/>
              <a:t>AVF’ün</a:t>
            </a:r>
            <a:r>
              <a:rPr lang="tr-TR" sz="2370" b="1" dirty="0"/>
              <a:t> 4-6 hafta içerisinde olgunlaşması beklenir</a:t>
            </a:r>
          </a:p>
          <a:p>
            <a:pPr algn="ctr"/>
            <a:r>
              <a:rPr lang="tr-TR" sz="2370" b="1" dirty="0"/>
              <a:t>Bu sürede olgunluğa </a:t>
            </a:r>
            <a:r>
              <a:rPr lang="tr-TR" sz="2370" b="1" dirty="0" err="1"/>
              <a:t>erişmemeyen</a:t>
            </a:r>
            <a:r>
              <a:rPr lang="tr-TR" sz="2370" b="1" dirty="0"/>
              <a:t> fistüllerde ek bir problem varlığı???</a:t>
            </a:r>
          </a:p>
          <a:p>
            <a:pPr algn="ctr"/>
            <a:endParaRPr lang="tr-TR" sz="2370" b="1" dirty="0"/>
          </a:p>
        </p:txBody>
      </p:sp>
    </p:spTree>
    <p:extLst>
      <p:ext uri="{BB962C8B-B14F-4D97-AF65-F5344CB8AC3E}">
        <p14:creationId xmlns:p14="http://schemas.microsoft.com/office/powerpoint/2010/main" val="3264886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van 6"/>
          <p:cNvSpPr>
            <a:spLocks noGrp="1"/>
          </p:cNvSpPr>
          <p:nvPr>
            <p:ph type="title"/>
          </p:nvPr>
        </p:nvSpPr>
        <p:spPr>
          <a:xfrm>
            <a:off x="711708" y="0"/>
            <a:ext cx="10768584" cy="1571038"/>
          </a:xfrm>
          <a:solidFill>
            <a:srgbClr val="660033"/>
          </a:solidFill>
          <a:ln w="38100">
            <a:solidFill>
              <a:srgbClr val="660033"/>
            </a:solidFill>
          </a:ln>
        </p:spPr>
        <p:txBody>
          <a:bodyPr>
            <a:normAutofit/>
          </a:bodyPr>
          <a:lstStyle/>
          <a:p>
            <a:pPr algn="ctr"/>
            <a:r>
              <a:rPr lang="tr-TR" sz="4267" b="1" dirty="0">
                <a:solidFill>
                  <a:schemeClr val="bg1"/>
                </a:solidFill>
                <a:latin typeface="+mn-lt"/>
              </a:rPr>
              <a:t>AVF </a:t>
            </a:r>
            <a:r>
              <a:rPr lang="tr-TR" sz="4267" b="1" dirty="0" err="1">
                <a:solidFill>
                  <a:schemeClr val="bg1"/>
                </a:solidFill>
                <a:latin typeface="+mn-lt"/>
              </a:rPr>
              <a:t>Kanülasyonu</a:t>
            </a:r>
            <a:r>
              <a:rPr lang="tr-TR" sz="4267" b="1" dirty="0">
                <a:solidFill>
                  <a:schemeClr val="bg1"/>
                </a:solidFill>
                <a:latin typeface="+mn-lt"/>
              </a:rPr>
              <a:t> </a:t>
            </a:r>
            <a:br>
              <a:rPr lang="tr-TR" sz="4267" b="1" dirty="0">
                <a:solidFill>
                  <a:schemeClr val="bg1"/>
                </a:solidFill>
                <a:latin typeface="+mn-lt"/>
              </a:rPr>
            </a:br>
            <a:r>
              <a:rPr lang="tr-TR" sz="4267" b="1" dirty="0">
                <a:solidFill>
                  <a:schemeClr val="bg1"/>
                </a:solidFill>
                <a:latin typeface="+mn-lt"/>
              </a:rPr>
              <a:t>Zamanlama</a:t>
            </a:r>
            <a:endParaRPr lang="tr-TR" sz="4267" dirty="0">
              <a:solidFill>
                <a:schemeClr val="bg1"/>
              </a:solidFill>
              <a:latin typeface="+mn-lt"/>
            </a:endParaRPr>
          </a:p>
        </p:txBody>
      </p:sp>
      <p:sp>
        <p:nvSpPr>
          <p:cNvPr id="8" name="İçerik Yer Tutucusu 7"/>
          <p:cNvSpPr>
            <a:spLocks noGrp="1"/>
          </p:cNvSpPr>
          <p:nvPr>
            <p:ph idx="1"/>
          </p:nvPr>
        </p:nvSpPr>
        <p:spPr>
          <a:xfrm>
            <a:off x="711708" y="1890188"/>
            <a:ext cx="10768584" cy="5126953"/>
          </a:xfrm>
          <a:ln w="12700">
            <a:solidFill>
              <a:schemeClr val="bg1"/>
            </a:solidFill>
          </a:ln>
        </p:spPr>
        <p:txBody>
          <a:bodyPr>
            <a:normAutofit/>
          </a:bodyPr>
          <a:lstStyle/>
          <a:p>
            <a:pPr marL="0" indent="0" algn="ctr">
              <a:buNone/>
            </a:pPr>
            <a:r>
              <a:rPr lang="tr-TR" sz="2844" b="1" dirty="0"/>
              <a:t>İki haftadan önce yapılan </a:t>
            </a:r>
            <a:r>
              <a:rPr lang="tr-TR" sz="2844" b="1" dirty="0" err="1"/>
              <a:t>kanülasyon</a:t>
            </a:r>
            <a:r>
              <a:rPr lang="tr-TR" sz="2844" b="1" dirty="0"/>
              <a:t> olası fistül yetersizliği riskini </a:t>
            </a:r>
          </a:p>
          <a:p>
            <a:pPr marL="0" indent="0" algn="ctr">
              <a:buNone/>
            </a:pPr>
            <a:r>
              <a:rPr lang="tr-TR" sz="2844" b="1" dirty="0"/>
              <a:t>2.1 kat arttırmakta</a:t>
            </a:r>
          </a:p>
        </p:txBody>
      </p:sp>
      <p:pic>
        <p:nvPicPr>
          <p:cNvPr id="9" name="Resim 8"/>
          <p:cNvPicPr>
            <a:picLocks noChangeAspect="1"/>
          </p:cNvPicPr>
          <p:nvPr/>
        </p:nvPicPr>
        <p:blipFill>
          <a:blip r:embed="rId3"/>
          <a:stretch>
            <a:fillRect/>
          </a:stretch>
        </p:blipFill>
        <p:spPr>
          <a:xfrm>
            <a:off x="1687947" y="2887193"/>
            <a:ext cx="7990798" cy="3827337"/>
          </a:xfrm>
          <a:prstGeom prst="rect">
            <a:avLst/>
          </a:prstGeom>
        </p:spPr>
      </p:pic>
      <p:sp>
        <p:nvSpPr>
          <p:cNvPr id="10" name="Dikdörtgen 9"/>
          <p:cNvSpPr/>
          <p:nvPr/>
        </p:nvSpPr>
        <p:spPr>
          <a:xfrm>
            <a:off x="7657797" y="6521276"/>
            <a:ext cx="3760043" cy="369332"/>
          </a:xfrm>
          <a:prstGeom prst="rect">
            <a:avLst/>
          </a:prstGeom>
        </p:spPr>
        <p:txBody>
          <a:bodyPr wrap="square">
            <a:spAutoFit/>
          </a:bodyPr>
          <a:lstStyle/>
          <a:p>
            <a:r>
              <a:rPr lang="da-DK" sz="1100" b="1" i="1" u="sng" dirty="0">
                <a:solidFill>
                  <a:srgbClr val="FF0000"/>
                </a:solidFill>
              </a:rPr>
              <a:t>Rayner et al. Kidney Int. 2003 Jan;63(1):323-30</a:t>
            </a:r>
            <a:r>
              <a:rPr lang="da-DK" u="sng" dirty="0">
                <a:solidFill>
                  <a:srgbClr val="FF0000"/>
                </a:solidFill>
              </a:rPr>
              <a:t>.</a:t>
            </a:r>
          </a:p>
        </p:txBody>
      </p:sp>
    </p:spTree>
    <p:extLst>
      <p:ext uri="{BB962C8B-B14F-4D97-AF65-F5344CB8AC3E}">
        <p14:creationId xmlns:p14="http://schemas.microsoft.com/office/powerpoint/2010/main" val="20794070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Unvan 1"/>
          <p:cNvSpPr>
            <a:spLocks noGrp="1"/>
          </p:cNvSpPr>
          <p:nvPr>
            <p:ph type="title"/>
          </p:nvPr>
        </p:nvSpPr>
        <p:spPr>
          <a:solidFill>
            <a:srgbClr val="660033"/>
          </a:solidFill>
          <a:ln w="38100">
            <a:solidFill>
              <a:srgbClr val="660033"/>
            </a:solidFill>
          </a:ln>
        </p:spPr>
        <p:txBody>
          <a:bodyPr>
            <a:normAutofit/>
          </a:bodyPr>
          <a:lstStyle/>
          <a:p>
            <a:pPr algn="ctr"/>
            <a:r>
              <a:rPr lang="tr-TR" sz="4267" b="1" dirty="0">
                <a:solidFill>
                  <a:schemeClr val="bg1"/>
                </a:solidFill>
                <a:latin typeface="+mn-lt"/>
              </a:rPr>
              <a:t> </a:t>
            </a:r>
            <a:r>
              <a:rPr lang="tr-TR" sz="4267" b="1" dirty="0" err="1">
                <a:solidFill>
                  <a:schemeClr val="bg1"/>
                </a:solidFill>
                <a:latin typeface="+mn-lt"/>
              </a:rPr>
              <a:t>Kanülasyon</a:t>
            </a:r>
            <a:r>
              <a:rPr lang="tr-TR" sz="4267" b="1" dirty="0">
                <a:solidFill>
                  <a:schemeClr val="bg1"/>
                </a:solidFill>
                <a:latin typeface="+mn-lt"/>
              </a:rPr>
              <a:t> Hazırlığı</a:t>
            </a:r>
          </a:p>
        </p:txBody>
      </p:sp>
      <p:sp>
        <p:nvSpPr>
          <p:cNvPr id="2" name="Metin Yer Tutucusu 1"/>
          <p:cNvSpPr>
            <a:spLocks noGrp="1"/>
          </p:cNvSpPr>
          <p:nvPr>
            <p:ph type="body" idx="1"/>
          </p:nvPr>
        </p:nvSpPr>
        <p:spPr>
          <a:xfrm>
            <a:off x="839789" y="1503438"/>
            <a:ext cx="5101805" cy="716038"/>
          </a:xfrm>
          <a:solidFill>
            <a:schemeClr val="bg1"/>
          </a:solidFill>
          <a:ln w="38100">
            <a:solidFill>
              <a:srgbClr val="660033"/>
            </a:solidFill>
          </a:ln>
        </p:spPr>
        <p:txBody>
          <a:bodyPr/>
          <a:lstStyle/>
          <a:p>
            <a:r>
              <a:rPr lang="tr-TR" dirty="0"/>
              <a:t>  </a:t>
            </a:r>
            <a:r>
              <a:rPr lang="tr-TR" sz="2370" dirty="0"/>
              <a:t>Hastanın </a:t>
            </a:r>
            <a:r>
              <a:rPr lang="tr-TR" sz="2370" dirty="0" err="1"/>
              <a:t>Kanülasyona</a:t>
            </a:r>
            <a:r>
              <a:rPr lang="tr-TR" sz="2370" dirty="0"/>
              <a:t> Hazırlığı</a:t>
            </a:r>
          </a:p>
        </p:txBody>
      </p:sp>
      <p:pic>
        <p:nvPicPr>
          <p:cNvPr id="9" name="İçerik Yer Tutucusu 8" descr="Ekran Kırpma"/>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71455" y="2352935"/>
            <a:ext cx="5070139" cy="4366919"/>
          </a:xfrm>
          <a:ln>
            <a:solidFill>
              <a:srgbClr val="990033"/>
            </a:solidFill>
          </a:ln>
        </p:spPr>
      </p:pic>
      <p:sp>
        <p:nvSpPr>
          <p:cNvPr id="3" name="Metin Yer Tutucusu 2"/>
          <p:cNvSpPr>
            <a:spLocks noGrp="1"/>
          </p:cNvSpPr>
          <p:nvPr>
            <p:ph type="body" sz="quarter" idx="3"/>
          </p:nvPr>
        </p:nvSpPr>
        <p:spPr>
          <a:xfrm>
            <a:off x="6397205" y="1503438"/>
            <a:ext cx="4727579" cy="716038"/>
          </a:xfrm>
          <a:solidFill>
            <a:schemeClr val="bg1"/>
          </a:solidFill>
          <a:ln w="38100">
            <a:solidFill>
              <a:srgbClr val="660033"/>
            </a:solidFill>
          </a:ln>
        </p:spPr>
        <p:txBody>
          <a:bodyPr>
            <a:normAutofit/>
          </a:bodyPr>
          <a:lstStyle/>
          <a:p>
            <a:r>
              <a:rPr lang="tr-TR" sz="2370" dirty="0"/>
              <a:t>Hemşirenin </a:t>
            </a:r>
            <a:r>
              <a:rPr lang="tr-TR" sz="2370" dirty="0" err="1"/>
              <a:t>Kanülasyona</a:t>
            </a:r>
            <a:r>
              <a:rPr lang="tr-TR" sz="2370" dirty="0"/>
              <a:t> Hazırlığı</a:t>
            </a:r>
          </a:p>
        </p:txBody>
      </p:sp>
      <p:pic>
        <p:nvPicPr>
          <p:cNvPr id="10" name="İçerik Yer Tutucusu 9" descr="Ekran Kırpma"/>
          <p:cNvPicPr>
            <a:picLocks noGrp="1" noChangeAspect="1"/>
          </p:cNvPicPr>
          <p:nvPr>
            <p:ph sz="quarter" idx="4"/>
          </p:nvPr>
        </p:nvPicPr>
        <p:blipFill>
          <a:blip r:embed="rId4">
            <a:extLst>
              <a:ext uri="{28A0092B-C50C-407E-A947-70E740481C1C}">
                <a14:useLocalDpi xmlns:a14="http://schemas.microsoft.com/office/drawing/2010/main" val="0"/>
              </a:ext>
            </a:extLst>
          </a:blip>
          <a:stretch>
            <a:fillRect/>
          </a:stretch>
        </p:blipFill>
        <p:spPr>
          <a:xfrm>
            <a:off x="6397205" y="2352935"/>
            <a:ext cx="4727579" cy="4366919"/>
          </a:xfrm>
          <a:solidFill>
            <a:srgbClr val="990033"/>
          </a:solidFill>
          <a:ln>
            <a:solidFill>
              <a:srgbClr val="800000"/>
            </a:solidFill>
          </a:ln>
        </p:spPr>
      </p:pic>
    </p:spTree>
    <p:extLst>
      <p:ext uri="{BB962C8B-B14F-4D97-AF65-F5344CB8AC3E}">
        <p14:creationId xmlns:p14="http://schemas.microsoft.com/office/powerpoint/2010/main" val="29702956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a:ln w="38100">
            <a:solidFill>
              <a:srgbClr val="660033"/>
            </a:solidFill>
          </a:ln>
        </p:spPr>
        <p:txBody>
          <a:bodyPr>
            <a:normAutofit/>
          </a:bodyPr>
          <a:lstStyle/>
          <a:p>
            <a:pPr algn="ctr"/>
            <a:r>
              <a:rPr lang="tr-TR" sz="3793" b="1" dirty="0">
                <a:solidFill>
                  <a:schemeClr val="bg1"/>
                </a:solidFill>
                <a:latin typeface="+mn-lt"/>
              </a:rPr>
              <a:t>AVF Fiziksel Değerlendirme</a:t>
            </a:r>
          </a:p>
        </p:txBody>
      </p:sp>
      <p:sp>
        <p:nvSpPr>
          <p:cNvPr id="7" name="İçerik Yer Tutucusu 6"/>
          <p:cNvSpPr>
            <a:spLocks noGrp="1"/>
          </p:cNvSpPr>
          <p:nvPr>
            <p:ph idx="1"/>
          </p:nvPr>
        </p:nvSpPr>
        <p:spPr>
          <a:xfrm>
            <a:off x="4059249" y="1764074"/>
            <a:ext cx="3670376" cy="4223473"/>
          </a:xfrm>
          <a:prstGeom prst="ellipse">
            <a:avLst/>
          </a:prstGeom>
          <a:solidFill>
            <a:schemeClr val="accent1">
              <a:lumMod val="60000"/>
              <a:lumOff val="40000"/>
            </a:schemeClr>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indent="0">
              <a:buNone/>
            </a:pPr>
            <a:r>
              <a:rPr lang="tr-TR" sz="2844" b="1" dirty="0">
                <a:solidFill>
                  <a:schemeClr val="tx1"/>
                </a:solidFill>
              </a:rPr>
              <a:t>Üfürüm</a:t>
            </a:r>
          </a:p>
          <a:p>
            <a:pPr marL="0" indent="0">
              <a:buNone/>
            </a:pPr>
            <a:r>
              <a:rPr lang="tr-TR" sz="2844" b="1" dirty="0">
                <a:solidFill>
                  <a:schemeClr val="tx1"/>
                </a:solidFill>
              </a:rPr>
              <a:t>Akımın yönü</a:t>
            </a:r>
          </a:p>
        </p:txBody>
      </p:sp>
      <p:sp>
        <p:nvSpPr>
          <p:cNvPr id="6" name="Oval 5"/>
          <p:cNvSpPr/>
          <p:nvPr/>
        </p:nvSpPr>
        <p:spPr>
          <a:xfrm>
            <a:off x="432331" y="1827609"/>
            <a:ext cx="3512127" cy="4010891"/>
          </a:xfrm>
          <a:prstGeom prst="ellipse">
            <a:avLst/>
          </a:prstGeom>
          <a:ln/>
        </p:spPr>
        <p:style>
          <a:lnRef idx="3">
            <a:schemeClr val="lt1"/>
          </a:lnRef>
          <a:fillRef idx="1">
            <a:schemeClr val="accent2"/>
          </a:fillRef>
          <a:effectRef idx="1">
            <a:schemeClr val="accent2"/>
          </a:effectRef>
          <a:fontRef idx="minor">
            <a:schemeClr val="lt1"/>
          </a:fontRef>
        </p:style>
        <p:txBody>
          <a:bodyPr rtlCol="0" anchor="ctr"/>
          <a:lstStyle/>
          <a:p>
            <a:pPr algn="ctr"/>
            <a:r>
              <a:rPr lang="tr-TR" sz="2844" b="1" dirty="0">
                <a:solidFill>
                  <a:schemeClr val="tx1"/>
                </a:solidFill>
              </a:rPr>
              <a:t>Enfeksiyon</a:t>
            </a:r>
          </a:p>
          <a:p>
            <a:pPr algn="ctr"/>
            <a:r>
              <a:rPr lang="tr-TR" sz="2844" b="1" dirty="0" err="1">
                <a:solidFill>
                  <a:schemeClr val="tx1"/>
                </a:solidFill>
              </a:rPr>
              <a:t>Hematom</a:t>
            </a:r>
            <a:endParaRPr lang="tr-TR" sz="2844" b="1" dirty="0">
              <a:solidFill>
                <a:schemeClr val="tx1"/>
              </a:solidFill>
            </a:endParaRPr>
          </a:p>
          <a:p>
            <a:pPr algn="ctr"/>
            <a:r>
              <a:rPr lang="tr-TR" sz="2844" b="1" dirty="0" err="1">
                <a:solidFill>
                  <a:schemeClr val="tx1"/>
                </a:solidFill>
              </a:rPr>
              <a:t>İnfiltrasyon</a:t>
            </a:r>
            <a:endParaRPr lang="tr-TR" sz="2844" b="1" dirty="0">
              <a:solidFill>
                <a:schemeClr val="tx1"/>
              </a:solidFill>
            </a:endParaRPr>
          </a:p>
        </p:txBody>
      </p:sp>
      <p:sp>
        <p:nvSpPr>
          <p:cNvPr id="12" name="Yuvarlatılmış Dikdörtgen 11"/>
          <p:cNvSpPr/>
          <p:nvPr/>
        </p:nvSpPr>
        <p:spPr>
          <a:xfrm>
            <a:off x="838201" y="1858783"/>
            <a:ext cx="2436132" cy="852595"/>
          </a:xfrm>
          <a:prstGeom prst="roundRect">
            <a:avLst/>
          </a:prstGeom>
          <a:solidFill>
            <a:schemeClr val="bg1"/>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tr-TR" sz="2844" b="1" dirty="0">
                <a:solidFill>
                  <a:prstClr val="black"/>
                </a:solidFill>
              </a:rPr>
              <a:t>İnspeksiyon</a:t>
            </a:r>
          </a:p>
        </p:txBody>
      </p:sp>
      <p:sp>
        <p:nvSpPr>
          <p:cNvPr id="13" name="Yuvarlatılmış Dikdörtgen 12"/>
          <p:cNvSpPr/>
          <p:nvPr/>
        </p:nvSpPr>
        <p:spPr>
          <a:xfrm>
            <a:off x="4618302" y="1796978"/>
            <a:ext cx="2560542" cy="914400"/>
          </a:xfrm>
          <a:prstGeom prst="roundRect">
            <a:avLst/>
          </a:prstGeom>
          <a:solidFill>
            <a:schemeClr val="bg1"/>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844" b="1" dirty="0">
                <a:solidFill>
                  <a:schemeClr val="tx1"/>
                </a:solidFill>
              </a:rPr>
              <a:t>   </a:t>
            </a:r>
            <a:r>
              <a:rPr lang="tr-TR" sz="2844" b="1" dirty="0" err="1">
                <a:solidFill>
                  <a:schemeClr val="tx1"/>
                </a:solidFill>
              </a:rPr>
              <a:t>Oskültasyon</a:t>
            </a:r>
            <a:endParaRPr lang="tr-TR" sz="2844" b="1" dirty="0">
              <a:solidFill>
                <a:schemeClr val="tx1"/>
              </a:solidFill>
            </a:endParaRPr>
          </a:p>
        </p:txBody>
      </p:sp>
      <p:sp>
        <p:nvSpPr>
          <p:cNvPr id="17" name="Oval 16"/>
          <p:cNvSpPr/>
          <p:nvPr/>
        </p:nvSpPr>
        <p:spPr>
          <a:xfrm>
            <a:off x="7737897" y="1784603"/>
            <a:ext cx="3773143" cy="4010891"/>
          </a:xfrm>
          <a:prstGeom prst="ellipse">
            <a:avLst/>
          </a:prstGeom>
          <a:solidFill>
            <a:srgbClr val="FF99FF"/>
          </a:solidFill>
          <a:ln>
            <a:solidFill>
              <a:srgbClr val="FF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44" b="1" dirty="0">
                <a:solidFill>
                  <a:schemeClr val="tx1"/>
                </a:solidFill>
              </a:rPr>
              <a:t>Damarı elle izleme</a:t>
            </a:r>
          </a:p>
          <a:p>
            <a:pPr algn="ctr"/>
            <a:r>
              <a:rPr lang="tr-TR" sz="2844" b="1" dirty="0">
                <a:solidFill>
                  <a:schemeClr val="tx1"/>
                </a:solidFill>
              </a:rPr>
              <a:t> </a:t>
            </a:r>
            <a:r>
              <a:rPr lang="tr-TR" sz="2844" b="1" dirty="0" err="1">
                <a:solidFill>
                  <a:schemeClr val="tx1"/>
                </a:solidFill>
              </a:rPr>
              <a:t>Thrill</a:t>
            </a:r>
            <a:r>
              <a:rPr lang="tr-TR" sz="2844" b="1" dirty="0">
                <a:solidFill>
                  <a:schemeClr val="tx1"/>
                </a:solidFill>
              </a:rPr>
              <a:t> kontrolü</a:t>
            </a:r>
          </a:p>
        </p:txBody>
      </p:sp>
      <p:sp>
        <p:nvSpPr>
          <p:cNvPr id="18" name="Yuvarlatılmış Dikdörtgen 17"/>
          <p:cNvSpPr/>
          <p:nvPr/>
        </p:nvSpPr>
        <p:spPr>
          <a:xfrm>
            <a:off x="8315213" y="1858783"/>
            <a:ext cx="2500660" cy="852596"/>
          </a:xfrm>
          <a:prstGeom prst="roundRect">
            <a:avLst/>
          </a:prstGeom>
          <a:ln>
            <a:solidFill>
              <a:srgbClr val="660033"/>
            </a:solidFill>
          </a:ln>
        </p:spPr>
        <p:style>
          <a:lnRef idx="2">
            <a:schemeClr val="dk1"/>
          </a:lnRef>
          <a:fillRef idx="1">
            <a:schemeClr val="lt1"/>
          </a:fillRef>
          <a:effectRef idx="0">
            <a:schemeClr val="dk1"/>
          </a:effectRef>
          <a:fontRef idx="minor">
            <a:schemeClr val="dk1"/>
          </a:fontRef>
        </p:style>
        <p:txBody>
          <a:bodyPr rtlCol="0" anchor="ctr"/>
          <a:lstStyle/>
          <a:p>
            <a:pPr algn="ctr"/>
            <a:r>
              <a:rPr lang="tr-TR" sz="2844" b="1" dirty="0">
                <a:solidFill>
                  <a:schemeClr val="tx1"/>
                </a:solidFill>
              </a:rPr>
              <a:t>Palpasyon</a:t>
            </a:r>
          </a:p>
        </p:txBody>
      </p:sp>
      <p:pic>
        <p:nvPicPr>
          <p:cNvPr id="20" name="Resim 19"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9073" y="4753767"/>
            <a:ext cx="2598645" cy="1714649"/>
          </a:xfrm>
          <a:prstGeom prst="rect">
            <a:avLst/>
          </a:prstGeom>
        </p:spPr>
      </p:pic>
      <p:pic>
        <p:nvPicPr>
          <p:cNvPr id="21" name="Resim 20"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8302" y="4852834"/>
            <a:ext cx="2560542" cy="1516511"/>
          </a:xfrm>
          <a:prstGeom prst="rect">
            <a:avLst/>
          </a:prstGeom>
        </p:spPr>
      </p:pic>
      <p:pic>
        <p:nvPicPr>
          <p:cNvPr id="22" name="Resim 21" descr="Ekran Kırpm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14542" y="4753767"/>
            <a:ext cx="2644369" cy="1493649"/>
          </a:xfrm>
          <a:prstGeom prst="rect">
            <a:avLst/>
          </a:prstGeom>
        </p:spPr>
      </p:pic>
    </p:spTree>
    <p:extLst>
      <p:ext uri="{BB962C8B-B14F-4D97-AF65-F5344CB8AC3E}">
        <p14:creationId xmlns:p14="http://schemas.microsoft.com/office/powerpoint/2010/main" val="27855671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p:spPr>
        <p:txBody>
          <a:bodyPr>
            <a:normAutofit/>
          </a:bodyPr>
          <a:lstStyle/>
          <a:p>
            <a:pPr algn="ctr"/>
            <a:r>
              <a:rPr lang="tr-TR" sz="3793" b="1" dirty="0" err="1">
                <a:solidFill>
                  <a:schemeClr val="bg1"/>
                </a:solidFill>
                <a:latin typeface="+mn-lt"/>
              </a:rPr>
              <a:t>Kanülasyon</a:t>
            </a:r>
            <a:r>
              <a:rPr lang="tr-TR" sz="3793" b="1" dirty="0">
                <a:solidFill>
                  <a:schemeClr val="bg1"/>
                </a:solidFill>
                <a:latin typeface="+mn-lt"/>
              </a:rPr>
              <a:t> Bölgesinin </a:t>
            </a:r>
            <a:br>
              <a:rPr lang="tr-TR" sz="3793" b="1" dirty="0">
                <a:solidFill>
                  <a:schemeClr val="bg1"/>
                </a:solidFill>
                <a:latin typeface="+mn-lt"/>
              </a:rPr>
            </a:br>
            <a:r>
              <a:rPr lang="tr-TR" sz="3793" b="1" dirty="0">
                <a:solidFill>
                  <a:schemeClr val="bg1"/>
                </a:solidFill>
                <a:latin typeface="+mn-lt"/>
              </a:rPr>
              <a:t>Antiseptiklerle Hazırlanması</a:t>
            </a:r>
          </a:p>
        </p:txBody>
      </p:sp>
      <p:pic>
        <p:nvPicPr>
          <p:cNvPr id="4" name="İçerik Yer Tutucusu 3" descr="Ekran Kırpm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52665" y="2006541"/>
            <a:ext cx="5417467" cy="4637806"/>
          </a:xfrm>
          <a:ln w="19050">
            <a:solidFill>
              <a:srgbClr val="800000"/>
            </a:solidFill>
          </a:ln>
        </p:spPr>
      </p:pic>
      <p:pic>
        <p:nvPicPr>
          <p:cNvPr id="5" name="Resim 4"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31962" y="2006543"/>
            <a:ext cx="3321447" cy="4637806"/>
          </a:xfrm>
          <a:prstGeom prst="rect">
            <a:avLst/>
          </a:prstGeom>
          <a:ln w="38100" cap="sq">
            <a:solidFill>
              <a:srgbClr val="8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24350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a:ln w="38100">
            <a:solidFill>
              <a:srgbClr val="660033"/>
            </a:solidFill>
          </a:ln>
        </p:spPr>
        <p:txBody>
          <a:bodyPr>
            <a:normAutofit/>
          </a:bodyPr>
          <a:lstStyle/>
          <a:p>
            <a:pPr algn="ctr"/>
            <a:r>
              <a:rPr lang="tr-TR" sz="3793" b="1" dirty="0">
                <a:solidFill>
                  <a:schemeClr val="bg1"/>
                </a:solidFill>
                <a:latin typeface="+mn-lt"/>
              </a:rPr>
              <a:t>Doğru İğne Seçimi ???</a:t>
            </a:r>
          </a:p>
        </p:txBody>
      </p:sp>
      <p:graphicFrame>
        <p:nvGraphicFramePr>
          <p:cNvPr id="6" name="İçerik Yer Tutucusu 5"/>
          <p:cNvGraphicFramePr>
            <a:graphicFrameLocks noGrp="1"/>
          </p:cNvGraphicFramePr>
          <p:nvPr>
            <p:ph idx="1"/>
            <p:extLst>
              <p:ext uri="{D42A27DB-BD31-4B8C-83A1-F6EECF244321}">
                <p14:modId xmlns:p14="http://schemas.microsoft.com/office/powerpoint/2010/main" val="37909082"/>
              </p:ext>
            </p:extLst>
          </p:nvPr>
        </p:nvGraphicFramePr>
        <p:xfrm>
          <a:off x="838200" y="2026226"/>
          <a:ext cx="6393874" cy="3908218"/>
        </p:xfrm>
        <a:graphic>
          <a:graphicData uri="http://schemas.openxmlformats.org/drawingml/2006/table">
            <a:tbl>
              <a:tblPr firstRow="1" bandRow="1">
                <a:tableStyleId>{5C22544A-7EE6-4342-B048-85BDC9FD1C3A}</a:tableStyleId>
              </a:tblPr>
              <a:tblGrid>
                <a:gridCol w="3180178">
                  <a:extLst>
                    <a:ext uri="{9D8B030D-6E8A-4147-A177-3AD203B41FA5}">
                      <a16:colId xmlns:a16="http://schemas.microsoft.com/office/drawing/2014/main" val="20000"/>
                    </a:ext>
                  </a:extLst>
                </a:gridCol>
                <a:gridCol w="3213696">
                  <a:extLst>
                    <a:ext uri="{9D8B030D-6E8A-4147-A177-3AD203B41FA5}">
                      <a16:colId xmlns:a16="http://schemas.microsoft.com/office/drawing/2014/main" val="20001"/>
                    </a:ext>
                  </a:extLst>
                </a:gridCol>
              </a:tblGrid>
              <a:tr h="524933">
                <a:tc>
                  <a:txBody>
                    <a:bodyPr/>
                    <a:lstStyle/>
                    <a:p>
                      <a:pPr algn="ctr"/>
                      <a:r>
                        <a:rPr lang="tr-TR" sz="2800" b="1" dirty="0">
                          <a:solidFill>
                            <a:srgbClr val="7030A0"/>
                          </a:solidFill>
                        </a:rPr>
                        <a:t>KAN AKIM HIZI</a:t>
                      </a:r>
                    </a:p>
                  </a:txBody>
                  <a:tcPr marL="91441" marR="91441">
                    <a:solidFill>
                      <a:schemeClr val="bg1">
                        <a:lumMod val="85000"/>
                      </a:schemeClr>
                    </a:solidFill>
                  </a:tcPr>
                </a:tc>
                <a:tc>
                  <a:txBody>
                    <a:bodyPr/>
                    <a:lstStyle/>
                    <a:p>
                      <a:pPr algn="ctr"/>
                      <a:r>
                        <a:rPr lang="tr-TR" sz="2800" b="1" dirty="0">
                          <a:solidFill>
                            <a:srgbClr val="7030A0"/>
                          </a:solidFill>
                        </a:rPr>
                        <a:t>İĞNE  GAUGE</a:t>
                      </a:r>
                    </a:p>
                  </a:txBody>
                  <a:tcPr marL="91441" marR="91441">
                    <a:solidFill>
                      <a:schemeClr val="bg1">
                        <a:lumMod val="85000"/>
                      </a:schemeClr>
                    </a:solidFill>
                  </a:tcPr>
                </a:tc>
                <a:extLst>
                  <a:ext uri="{0D108BD9-81ED-4DB2-BD59-A6C34878D82A}">
                    <a16:rowId xmlns:a16="http://schemas.microsoft.com/office/drawing/2014/main" val="10000"/>
                  </a:ext>
                </a:extLst>
              </a:tr>
              <a:tr h="457201">
                <a:tc>
                  <a:txBody>
                    <a:bodyPr/>
                    <a:lstStyle/>
                    <a:p>
                      <a:pPr algn="ctr"/>
                      <a:r>
                        <a:rPr lang="tr-TR" sz="2400" b="1" dirty="0"/>
                        <a:t> ≤</a:t>
                      </a:r>
                      <a:r>
                        <a:rPr lang="tr-TR" sz="2400" b="1" baseline="0" dirty="0"/>
                        <a:t> 250  ml/</a:t>
                      </a:r>
                      <a:r>
                        <a:rPr lang="tr-TR" sz="2400" b="1" baseline="0" dirty="0" err="1"/>
                        <a:t>dk</a:t>
                      </a:r>
                      <a:endParaRPr lang="tr-TR" sz="2400" b="1" dirty="0"/>
                    </a:p>
                  </a:txBody>
                  <a:tcPr marL="91441" marR="91441">
                    <a:solidFill>
                      <a:schemeClr val="bg1">
                        <a:lumMod val="85000"/>
                      </a:schemeClr>
                    </a:solidFill>
                  </a:tcPr>
                </a:tc>
                <a:tc>
                  <a:txBody>
                    <a:bodyPr/>
                    <a:lstStyle/>
                    <a:p>
                      <a:pPr algn="ctr"/>
                      <a:r>
                        <a:rPr lang="tr-TR" sz="2400" b="1" dirty="0"/>
                        <a:t>18 G</a:t>
                      </a:r>
                    </a:p>
                  </a:txBody>
                  <a:tcPr marL="91441" marR="91441">
                    <a:solidFill>
                      <a:schemeClr val="bg1">
                        <a:lumMod val="85000"/>
                      </a:schemeClr>
                    </a:solidFill>
                  </a:tcPr>
                </a:tc>
                <a:extLst>
                  <a:ext uri="{0D108BD9-81ED-4DB2-BD59-A6C34878D82A}">
                    <a16:rowId xmlns:a16="http://schemas.microsoft.com/office/drawing/2014/main" val="10001"/>
                  </a:ext>
                </a:extLst>
              </a:tr>
              <a:tr h="457201">
                <a:tc>
                  <a:txBody>
                    <a:bodyPr/>
                    <a:lstStyle/>
                    <a:p>
                      <a:pPr algn="ctr"/>
                      <a:r>
                        <a:rPr lang="tr-TR" sz="2400" b="1" dirty="0"/>
                        <a:t>250-300</a:t>
                      </a:r>
                      <a:r>
                        <a:rPr lang="tr-TR" sz="2400" b="1" baseline="0" dirty="0"/>
                        <a:t> ml/</a:t>
                      </a:r>
                      <a:r>
                        <a:rPr lang="tr-TR" sz="2400" b="1" baseline="0" dirty="0" err="1"/>
                        <a:t>dk</a:t>
                      </a:r>
                      <a:endParaRPr lang="tr-TR" sz="2400" b="1" dirty="0"/>
                    </a:p>
                  </a:txBody>
                  <a:tcPr marL="91441" marR="91441">
                    <a:solidFill>
                      <a:schemeClr val="bg1">
                        <a:lumMod val="85000"/>
                      </a:schemeClr>
                    </a:solidFill>
                  </a:tcPr>
                </a:tc>
                <a:tc>
                  <a:txBody>
                    <a:bodyPr/>
                    <a:lstStyle/>
                    <a:p>
                      <a:pPr algn="ctr"/>
                      <a:r>
                        <a:rPr lang="tr-TR" sz="2400" b="1" dirty="0"/>
                        <a:t>17 G</a:t>
                      </a:r>
                    </a:p>
                  </a:txBody>
                  <a:tcPr marL="91441" marR="91441">
                    <a:solidFill>
                      <a:schemeClr val="bg1">
                        <a:lumMod val="85000"/>
                      </a:schemeClr>
                    </a:solidFill>
                  </a:tcPr>
                </a:tc>
                <a:extLst>
                  <a:ext uri="{0D108BD9-81ED-4DB2-BD59-A6C34878D82A}">
                    <a16:rowId xmlns:a16="http://schemas.microsoft.com/office/drawing/2014/main" val="10002"/>
                  </a:ext>
                </a:extLst>
              </a:tr>
              <a:tr h="8229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1" dirty="0"/>
                        <a:t>300-350</a:t>
                      </a:r>
                      <a:r>
                        <a:rPr lang="tr-TR" sz="2400" b="1" baseline="0" dirty="0"/>
                        <a:t>ml/</a:t>
                      </a:r>
                      <a:r>
                        <a:rPr lang="tr-TR" sz="2400" b="1" baseline="0" dirty="0" err="1"/>
                        <a:t>dk</a:t>
                      </a:r>
                      <a:endParaRPr lang="tr-TR" sz="2400" b="1" dirty="0"/>
                    </a:p>
                    <a:p>
                      <a:pPr algn="ctr"/>
                      <a:endParaRPr lang="tr-TR" sz="2400" b="1" dirty="0"/>
                    </a:p>
                  </a:txBody>
                  <a:tcPr marL="91441" marR="91441">
                    <a:solidFill>
                      <a:schemeClr val="bg1">
                        <a:lumMod val="85000"/>
                      </a:schemeClr>
                    </a:solidFill>
                  </a:tcPr>
                </a:tc>
                <a:tc>
                  <a:txBody>
                    <a:bodyPr/>
                    <a:lstStyle/>
                    <a:p>
                      <a:pPr algn="ctr"/>
                      <a:r>
                        <a:rPr lang="tr-TR" sz="2400" b="1" dirty="0"/>
                        <a:t>16 G</a:t>
                      </a:r>
                    </a:p>
                  </a:txBody>
                  <a:tcPr marL="91441" marR="91441">
                    <a:solidFill>
                      <a:schemeClr val="bg1">
                        <a:lumMod val="85000"/>
                      </a:schemeClr>
                    </a:solidFill>
                  </a:tcPr>
                </a:tc>
                <a:extLst>
                  <a:ext uri="{0D108BD9-81ED-4DB2-BD59-A6C34878D82A}">
                    <a16:rowId xmlns:a16="http://schemas.microsoft.com/office/drawing/2014/main" val="10003"/>
                  </a:ext>
                </a:extLst>
              </a:tr>
              <a:tr h="8229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1" dirty="0"/>
                        <a:t>350-400 </a:t>
                      </a:r>
                      <a:r>
                        <a:rPr lang="tr-TR" sz="2400" b="1" baseline="0" dirty="0"/>
                        <a:t>ml/</a:t>
                      </a:r>
                      <a:r>
                        <a:rPr lang="tr-TR" sz="2400" b="1" baseline="0" dirty="0" err="1"/>
                        <a:t>dk</a:t>
                      </a:r>
                      <a:endParaRPr lang="tr-TR" sz="2400" b="1" dirty="0"/>
                    </a:p>
                    <a:p>
                      <a:pPr algn="ctr"/>
                      <a:endParaRPr lang="tr-TR" sz="2400" b="1" dirty="0"/>
                    </a:p>
                  </a:txBody>
                  <a:tcPr marL="91441" marR="91441">
                    <a:solidFill>
                      <a:schemeClr val="bg1">
                        <a:lumMod val="85000"/>
                      </a:schemeClr>
                    </a:solidFill>
                  </a:tcPr>
                </a:tc>
                <a:tc>
                  <a:txBody>
                    <a:bodyPr/>
                    <a:lstStyle/>
                    <a:p>
                      <a:pPr algn="ctr"/>
                      <a:r>
                        <a:rPr lang="tr-TR" sz="2400" b="1" dirty="0"/>
                        <a:t>15 G</a:t>
                      </a:r>
                    </a:p>
                  </a:txBody>
                  <a:tcPr marL="91441" marR="91441">
                    <a:solidFill>
                      <a:schemeClr val="bg1">
                        <a:lumMod val="85000"/>
                      </a:schemeClr>
                    </a:solidFill>
                  </a:tcPr>
                </a:tc>
                <a:extLst>
                  <a:ext uri="{0D108BD9-81ED-4DB2-BD59-A6C34878D82A}">
                    <a16:rowId xmlns:a16="http://schemas.microsoft.com/office/drawing/2014/main" val="10004"/>
                  </a:ext>
                </a:extLst>
              </a:tr>
              <a:tr h="82296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2400" b="1" dirty="0"/>
                        <a:t>≥ 400 </a:t>
                      </a:r>
                      <a:r>
                        <a:rPr lang="tr-TR" sz="2400" b="1" baseline="0" dirty="0"/>
                        <a:t>ml/</a:t>
                      </a:r>
                      <a:r>
                        <a:rPr lang="tr-TR" sz="2400" b="1" baseline="0" dirty="0" err="1"/>
                        <a:t>dk</a:t>
                      </a:r>
                      <a:endParaRPr lang="tr-TR" sz="2400" b="1" dirty="0"/>
                    </a:p>
                    <a:p>
                      <a:pPr algn="ctr"/>
                      <a:endParaRPr lang="tr-TR" sz="2400" b="1" dirty="0"/>
                    </a:p>
                  </a:txBody>
                  <a:tcPr marL="91441" marR="91441">
                    <a:solidFill>
                      <a:schemeClr val="bg1">
                        <a:lumMod val="85000"/>
                      </a:schemeClr>
                    </a:solidFill>
                  </a:tcPr>
                </a:tc>
                <a:tc>
                  <a:txBody>
                    <a:bodyPr/>
                    <a:lstStyle/>
                    <a:p>
                      <a:pPr algn="ctr"/>
                      <a:r>
                        <a:rPr lang="tr-TR" sz="2400" b="1" dirty="0"/>
                        <a:t>14 G</a:t>
                      </a:r>
                    </a:p>
                  </a:txBody>
                  <a:tcPr marL="91441" marR="91441">
                    <a:solidFill>
                      <a:schemeClr val="bg1">
                        <a:lumMod val="85000"/>
                      </a:schemeClr>
                    </a:solidFill>
                  </a:tcPr>
                </a:tc>
                <a:extLst>
                  <a:ext uri="{0D108BD9-81ED-4DB2-BD59-A6C34878D82A}">
                    <a16:rowId xmlns:a16="http://schemas.microsoft.com/office/drawing/2014/main" val="10005"/>
                  </a:ext>
                </a:extLst>
              </a:tr>
            </a:tbl>
          </a:graphicData>
        </a:graphic>
      </p:graphicFrame>
      <p:pic>
        <p:nvPicPr>
          <p:cNvPr id="9" name="Resim 8"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92998" y="1836594"/>
            <a:ext cx="3106146" cy="213209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Resim 9"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4010" y="4114591"/>
            <a:ext cx="2209535" cy="15850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Dikdörtgen 10"/>
          <p:cNvSpPr/>
          <p:nvPr/>
        </p:nvSpPr>
        <p:spPr>
          <a:xfrm>
            <a:off x="7146200" y="5841953"/>
            <a:ext cx="4485153" cy="1016047"/>
          </a:xfrm>
          <a:prstGeom prst="rect">
            <a:avLst/>
          </a:prstGeom>
        </p:spPr>
        <p:txBody>
          <a:bodyPr wrap="square">
            <a:spAutoFit/>
          </a:bodyPr>
          <a:lstStyle/>
          <a:p>
            <a:pPr algn="ctr"/>
            <a:r>
              <a:rPr lang="tr-TR" sz="2001" b="1" dirty="0"/>
              <a:t>Arter iğnesinde kuş gözü deliği</a:t>
            </a:r>
          </a:p>
          <a:p>
            <a:pPr algn="ctr"/>
            <a:r>
              <a:rPr lang="tr-TR" sz="2001" b="1" dirty="0"/>
              <a:t>(</a:t>
            </a:r>
            <a:r>
              <a:rPr lang="tr-TR" sz="2001" b="1" dirty="0" err="1"/>
              <a:t>back</a:t>
            </a:r>
            <a:r>
              <a:rPr lang="tr-TR" sz="2001" b="1" dirty="0"/>
              <a:t> </a:t>
            </a:r>
            <a:r>
              <a:rPr lang="tr-TR" sz="2001" b="1" dirty="0" err="1"/>
              <a:t>eye</a:t>
            </a:r>
            <a:r>
              <a:rPr lang="tr-TR" sz="2001" b="1" dirty="0"/>
              <a:t>) </a:t>
            </a:r>
          </a:p>
          <a:p>
            <a:pPr algn="ctr"/>
            <a:r>
              <a:rPr lang="tr-TR" sz="2001" b="1" dirty="0"/>
              <a:t>İğneler döner/dönmez başlıklı</a:t>
            </a:r>
          </a:p>
        </p:txBody>
      </p:sp>
    </p:spTree>
    <p:extLst>
      <p:ext uri="{BB962C8B-B14F-4D97-AF65-F5344CB8AC3E}">
        <p14:creationId xmlns:p14="http://schemas.microsoft.com/office/powerpoint/2010/main" val="535921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49642" y="78951"/>
            <a:ext cx="10492715" cy="1139351"/>
          </a:xfrm>
          <a:solidFill>
            <a:schemeClr val="bg1"/>
          </a:solidFill>
          <a:ln w="38100">
            <a:solidFill>
              <a:srgbClr val="660033"/>
            </a:solidFill>
          </a:ln>
        </p:spPr>
        <p:txBody>
          <a:bodyPr>
            <a:normAutofit fontScale="90000"/>
          </a:bodyPr>
          <a:lstStyle/>
          <a:p>
            <a:r>
              <a:rPr lang="tr-TR" b="1" dirty="0"/>
              <a:t>                         </a:t>
            </a:r>
            <a:r>
              <a:rPr lang="tr-TR" sz="4267" b="1" dirty="0">
                <a:latin typeface="+mn-lt"/>
              </a:rPr>
              <a:t>AVF Kanülasyonu</a:t>
            </a:r>
            <a:br>
              <a:rPr lang="tr-TR" sz="4267" b="1" dirty="0">
                <a:latin typeface="+mn-lt"/>
              </a:rPr>
            </a:br>
            <a:endParaRPr lang="tr-TR" sz="4267" b="1" dirty="0">
              <a:latin typeface="+mn-lt"/>
            </a:endParaRPr>
          </a:p>
        </p:txBody>
      </p:sp>
      <p:pic>
        <p:nvPicPr>
          <p:cNvPr id="4" name="İçerik Yer Tutucusu 3" descr="Ekran Kırpma"/>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18536" y="1480656"/>
            <a:ext cx="10515957" cy="2446258"/>
          </a:xfrm>
          <a:prstGeom prst="rect">
            <a:avLst/>
          </a:prstGeom>
          <a:ln>
            <a:solidFill>
              <a:srgbClr val="FFFF00"/>
            </a:solidFill>
          </a:ln>
        </p:spPr>
      </p:pic>
      <p:sp>
        <p:nvSpPr>
          <p:cNvPr id="5" name="Dikdörtgen 4"/>
          <p:cNvSpPr/>
          <p:nvPr/>
        </p:nvSpPr>
        <p:spPr>
          <a:xfrm>
            <a:off x="918535" y="4470476"/>
            <a:ext cx="9933632" cy="769441"/>
          </a:xfrm>
          <a:prstGeom prst="rect">
            <a:avLst/>
          </a:prstGeom>
          <a:solidFill>
            <a:srgbClr val="FFC000"/>
          </a:solidFill>
        </p:spPr>
        <p:txBody>
          <a:bodyPr wrap="square">
            <a:spAutoFit/>
          </a:bodyPr>
          <a:lstStyle/>
          <a:p>
            <a:pPr marL="457232" indent="-457232">
              <a:buFont typeface="Wingdings" panose="05000000000000000000" pitchFamily="2" charset="2"/>
              <a:buChar char="§"/>
            </a:pPr>
            <a:r>
              <a:rPr lang="tr-TR" sz="2200" b="1" dirty="0"/>
              <a:t>Giriş yerinde hilal biçimi </a:t>
            </a:r>
            <a:r>
              <a:rPr lang="tr-TR" sz="2200" b="1" dirty="0" err="1"/>
              <a:t>flep</a:t>
            </a:r>
            <a:r>
              <a:rPr lang="tr-TR" sz="2200" b="1" dirty="0"/>
              <a:t> bırakmalıdır</a:t>
            </a:r>
          </a:p>
          <a:p>
            <a:pPr marL="457232" indent="-457232">
              <a:buFont typeface="Wingdings" panose="05000000000000000000" pitchFamily="2" charset="2"/>
              <a:buChar char="§"/>
            </a:pPr>
            <a:r>
              <a:rPr lang="tr-TR" sz="2200" b="1" dirty="0"/>
              <a:t>AVF  20-45º açı </a:t>
            </a:r>
          </a:p>
        </p:txBody>
      </p:sp>
      <p:sp>
        <p:nvSpPr>
          <p:cNvPr id="6" name="Tek Köşesi Kesik Dikdörtgen 5"/>
          <p:cNvSpPr/>
          <p:nvPr/>
        </p:nvSpPr>
        <p:spPr>
          <a:xfrm>
            <a:off x="823029" y="1347088"/>
            <a:ext cx="6839278" cy="2551386"/>
          </a:xfrm>
          <a:prstGeom prst="snip1Rect">
            <a:avLst/>
          </a:prstGeom>
          <a:solidFill>
            <a:srgbClr val="660033"/>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44" b="1" dirty="0">
                <a:solidFill>
                  <a:schemeClr val="bg1"/>
                </a:solidFill>
              </a:rPr>
              <a:t>Fistüllerde damar çapına bakılmaksızın turnike önerilir !</a:t>
            </a:r>
          </a:p>
        </p:txBody>
      </p:sp>
      <p:sp>
        <p:nvSpPr>
          <p:cNvPr id="3" name="Dikdörtgen 2"/>
          <p:cNvSpPr/>
          <p:nvPr/>
        </p:nvSpPr>
        <p:spPr>
          <a:xfrm>
            <a:off x="887407" y="5438959"/>
            <a:ext cx="9933632" cy="1405256"/>
          </a:xfrm>
          <a:prstGeom prst="rect">
            <a:avLst/>
          </a:prstGeom>
          <a:solidFill>
            <a:schemeClr val="accent1">
              <a:lumMod val="60000"/>
              <a:lumOff val="40000"/>
            </a:schemeClr>
          </a:solidFill>
        </p:spPr>
        <p:txBody>
          <a:bodyPr wrap="square">
            <a:spAutoFit/>
          </a:bodyPr>
          <a:lstStyle/>
          <a:p>
            <a:pPr algn="just"/>
            <a:r>
              <a:rPr lang="tr-TR" sz="2133" b="1" dirty="0"/>
              <a:t>İlk </a:t>
            </a:r>
            <a:r>
              <a:rPr lang="tr-TR" sz="2133" b="1" dirty="0" err="1"/>
              <a:t>Kanulasyon</a:t>
            </a:r>
            <a:r>
              <a:rPr lang="tr-TR" sz="2133" b="1" dirty="0"/>
              <a:t> </a:t>
            </a:r>
          </a:p>
          <a:p>
            <a:pPr algn="just">
              <a:buFont typeface="Wingdings" panose="05000000000000000000" pitchFamily="2" charset="2"/>
              <a:buChar char="§"/>
            </a:pPr>
            <a:r>
              <a:rPr lang="tr-TR" sz="2133" dirty="0"/>
              <a:t>Kullanılacak iğne </a:t>
            </a:r>
            <a:r>
              <a:rPr lang="tr-TR" sz="2133" b="1" dirty="0"/>
              <a:t>17-gauge </a:t>
            </a:r>
            <a:r>
              <a:rPr lang="tr-TR" sz="2133" dirty="0"/>
              <a:t>olmalıdır</a:t>
            </a:r>
          </a:p>
          <a:p>
            <a:pPr algn="just">
              <a:buFont typeface="Wingdings" panose="05000000000000000000" pitchFamily="2" charset="2"/>
              <a:buChar char="§"/>
            </a:pPr>
            <a:r>
              <a:rPr lang="tr-TR" sz="2133" dirty="0"/>
              <a:t>Kan akım hızı 200 </a:t>
            </a:r>
            <a:r>
              <a:rPr lang="tr-TR" sz="2133" dirty="0" err="1"/>
              <a:t>mL</a:t>
            </a:r>
            <a:r>
              <a:rPr lang="tr-TR" sz="2133" dirty="0"/>
              <a:t>/</a:t>
            </a:r>
            <a:r>
              <a:rPr lang="tr-TR" sz="2133" dirty="0" err="1"/>
              <a:t>dak’yı</a:t>
            </a:r>
            <a:r>
              <a:rPr lang="tr-TR" sz="2133" dirty="0"/>
              <a:t> geçmemelidir</a:t>
            </a:r>
          </a:p>
          <a:p>
            <a:pPr algn="just">
              <a:buFont typeface="Wingdings" panose="05000000000000000000" pitchFamily="2" charset="2"/>
              <a:buChar char="§"/>
            </a:pPr>
            <a:r>
              <a:rPr lang="tr-TR" sz="2133" dirty="0"/>
              <a:t>Deneyimli Hemşire</a:t>
            </a:r>
          </a:p>
        </p:txBody>
      </p:sp>
      <p:pic>
        <p:nvPicPr>
          <p:cNvPr id="8" name="İçerik Yer Tutucusu 3" descr="Ekran Kırpm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39314" y="3547087"/>
            <a:ext cx="5551294" cy="3419553"/>
          </a:xfrm>
          <a:prstGeom prst="rect">
            <a:avLst/>
          </a:prstGeom>
          <a:ln>
            <a:noFill/>
          </a:ln>
          <a:effectLst>
            <a:outerShdw blurRad="190500" algn="tl" rotWithShape="0">
              <a:srgbClr val="000000">
                <a:alpha val="70000"/>
              </a:srgbClr>
            </a:outerShdw>
          </a:effectLst>
        </p:spPr>
      </p:pic>
      <p:sp>
        <p:nvSpPr>
          <p:cNvPr id="10" name="İçerik Yer Tutucusu 2"/>
          <p:cNvSpPr txBox="1">
            <a:spLocks/>
          </p:cNvSpPr>
          <p:nvPr/>
        </p:nvSpPr>
        <p:spPr>
          <a:xfrm>
            <a:off x="887408" y="4463742"/>
            <a:ext cx="6774899" cy="2264261"/>
          </a:xfrm>
          <a:prstGeom prst="rect">
            <a:avLst/>
          </a:prstGeom>
          <a:solidFill>
            <a:srgbClr val="660033"/>
          </a:solidFill>
          <a:ln>
            <a:solidFill>
              <a:srgbClr val="660033"/>
            </a:solidFill>
          </a:ln>
        </p:spPr>
        <p:txBody>
          <a:bodyPr vert="horz" lIns="91441" tIns="45720" rIns="91441"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2844" b="1" dirty="0" err="1">
                <a:solidFill>
                  <a:schemeClr val="bg1"/>
                </a:solidFill>
              </a:rPr>
              <a:t>Katateri</a:t>
            </a:r>
            <a:r>
              <a:rPr lang="tr-TR" sz="2844" b="1" dirty="0">
                <a:solidFill>
                  <a:schemeClr val="bg1"/>
                </a:solidFill>
              </a:rPr>
              <a:t> olan bir hastada ;</a:t>
            </a:r>
          </a:p>
          <a:p>
            <a:pPr marL="0" indent="0">
              <a:buNone/>
            </a:pPr>
            <a:r>
              <a:rPr lang="tr-TR" sz="2844" b="1" dirty="0" err="1">
                <a:solidFill>
                  <a:schemeClr val="bg1"/>
                </a:solidFill>
              </a:rPr>
              <a:t>Venöz</a:t>
            </a:r>
            <a:r>
              <a:rPr lang="tr-TR" sz="2844" b="1" dirty="0">
                <a:solidFill>
                  <a:schemeClr val="bg1"/>
                </a:solidFill>
              </a:rPr>
              <a:t> dönüş </a:t>
            </a:r>
            <a:r>
              <a:rPr lang="tr-TR" sz="2844" b="1" dirty="0" err="1">
                <a:solidFill>
                  <a:schemeClr val="bg1"/>
                </a:solidFill>
              </a:rPr>
              <a:t>kataterden</a:t>
            </a:r>
            <a:r>
              <a:rPr lang="tr-TR" sz="2844" b="1" dirty="0">
                <a:solidFill>
                  <a:schemeClr val="bg1"/>
                </a:solidFill>
              </a:rPr>
              <a:t> sağlanır !!!</a:t>
            </a:r>
          </a:p>
          <a:p>
            <a:pPr marL="0" indent="0">
              <a:buNone/>
            </a:pPr>
            <a:r>
              <a:rPr lang="tr-TR" sz="2844" b="1" dirty="0">
                <a:solidFill>
                  <a:schemeClr val="bg1"/>
                </a:solidFill>
              </a:rPr>
              <a:t>6  başarılı </a:t>
            </a:r>
            <a:r>
              <a:rPr lang="tr-TR" sz="2844" b="1" dirty="0" err="1">
                <a:solidFill>
                  <a:schemeClr val="bg1"/>
                </a:solidFill>
              </a:rPr>
              <a:t>kanülasyon</a:t>
            </a:r>
            <a:r>
              <a:rPr lang="tr-TR" sz="2844" b="1" dirty="0">
                <a:solidFill>
                  <a:schemeClr val="bg1"/>
                </a:solidFill>
              </a:rPr>
              <a:t> </a:t>
            </a:r>
            <a:r>
              <a:rPr lang="tr-TR" sz="2844" b="1" dirty="0" err="1">
                <a:solidFill>
                  <a:schemeClr val="bg1"/>
                </a:solidFill>
              </a:rPr>
              <a:t>katater</a:t>
            </a:r>
            <a:r>
              <a:rPr lang="tr-TR" sz="2844" b="1" dirty="0">
                <a:solidFill>
                  <a:schemeClr val="bg1"/>
                </a:solidFill>
              </a:rPr>
              <a:t> çekilebilir!!!</a:t>
            </a:r>
          </a:p>
        </p:txBody>
      </p:sp>
    </p:spTree>
    <p:extLst>
      <p:ext uri="{BB962C8B-B14F-4D97-AF65-F5344CB8AC3E}">
        <p14:creationId xmlns:p14="http://schemas.microsoft.com/office/powerpoint/2010/main" val="3541642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Unvan 1"/>
          <p:cNvSpPr>
            <a:spLocks noGrp="1"/>
          </p:cNvSpPr>
          <p:nvPr>
            <p:ph type="title"/>
          </p:nvPr>
        </p:nvSpPr>
        <p:spPr>
          <a:xfrm>
            <a:off x="1868004" y="172701"/>
            <a:ext cx="8282818" cy="986971"/>
          </a:xfrm>
          <a:solidFill>
            <a:schemeClr val="bg1"/>
          </a:solidFill>
          <a:ln w="38100">
            <a:solidFill>
              <a:srgbClr val="990033"/>
            </a:solidFill>
          </a:ln>
        </p:spPr>
        <p:txBody>
          <a:bodyPr>
            <a:normAutofit/>
          </a:bodyPr>
          <a:lstStyle/>
          <a:p>
            <a:pPr algn="ctr"/>
            <a:r>
              <a:rPr lang="tr-TR" sz="3319" b="1" dirty="0">
                <a:noFill/>
                <a:latin typeface="Calibri" panose="020F0502020204030204" pitchFamily="34" charset="0"/>
                <a:cs typeface="Calibri" panose="020F0502020204030204" pitchFamily="34" charset="0"/>
              </a:rPr>
              <a:t>AVF </a:t>
            </a:r>
            <a:r>
              <a:rPr lang="tr-TR" sz="3319" b="1" dirty="0" err="1">
                <a:latin typeface="+mn-lt"/>
              </a:rPr>
              <a:t>AVF’de</a:t>
            </a:r>
            <a:r>
              <a:rPr lang="tr-TR" sz="3319" b="1" dirty="0">
                <a:latin typeface="+mn-lt"/>
              </a:rPr>
              <a:t> </a:t>
            </a:r>
            <a:r>
              <a:rPr lang="tr-TR" sz="3319" b="1" dirty="0" err="1">
                <a:latin typeface="+mn-lt"/>
              </a:rPr>
              <a:t>Kanülasyon</a:t>
            </a:r>
            <a:r>
              <a:rPr lang="tr-TR" sz="3319" b="1" dirty="0">
                <a:latin typeface="+mn-lt"/>
              </a:rPr>
              <a:t> Yöntemleri</a:t>
            </a:r>
            <a:endParaRPr lang="tr-TR" sz="3319" b="1" dirty="0">
              <a:latin typeface="+mn-lt"/>
              <a:cs typeface="Calibri" panose="020F0502020204030204" pitchFamily="34"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913203286"/>
              </p:ext>
            </p:extLst>
          </p:nvPr>
        </p:nvGraphicFramePr>
        <p:xfrm>
          <a:off x="483809" y="506792"/>
          <a:ext cx="11379200" cy="6676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descr="Ekran Kırpma"/>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0247" y="4270829"/>
            <a:ext cx="3240652" cy="188150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Resim 6" descr="Ekran Kırpma"/>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26818" y="4270829"/>
            <a:ext cx="2893182" cy="241447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Resim 7" descr="Ekran Kırpma"/>
          <p:cNvPicPr>
            <a:picLocks noChangeAspect="1"/>
          </p:cNvPicPr>
          <p:nvPr/>
        </p:nvPicPr>
        <p:blipFill rotWithShape="1">
          <a:blip r:embed="rId9">
            <a:extLst>
              <a:ext uri="{28A0092B-C50C-407E-A947-70E740481C1C}">
                <a14:useLocalDpi xmlns:a14="http://schemas.microsoft.com/office/drawing/2010/main" val="0"/>
              </a:ext>
            </a:extLst>
          </a:blip>
          <a:srcRect r="3271" b="3067"/>
          <a:stretch/>
        </p:blipFill>
        <p:spPr>
          <a:xfrm>
            <a:off x="8699771" y="3903691"/>
            <a:ext cx="3163239" cy="251512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35604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338328" y="365126"/>
            <a:ext cx="11119104" cy="1325563"/>
          </a:xfrm>
          <a:solidFill>
            <a:srgbClr val="660033"/>
          </a:solidFill>
          <a:ln w="38100">
            <a:solidFill>
              <a:srgbClr val="660033"/>
            </a:solidFill>
          </a:ln>
        </p:spPr>
        <p:txBody>
          <a:bodyPr>
            <a:normAutofit/>
          </a:bodyPr>
          <a:lstStyle/>
          <a:p>
            <a:pPr algn="ctr"/>
            <a:r>
              <a:rPr lang="tr-TR" sz="4267" b="1" dirty="0">
                <a:solidFill>
                  <a:schemeClr val="bg1"/>
                </a:solidFill>
                <a:latin typeface="+mn-lt"/>
              </a:rPr>
              <a:t>İğnelerin Sabitlenmesi</a:t>
            </a:r>
          </a:p>
        </p:txBody>
      </p:sp>
      <p:pic>
        <p:nvPicPr>
          <p:cNvPr id="5" name="İçerik Yer Tutucusu 4" descr="Ekran Kırpm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5452" y="1947671"/>
            <a:ext cx="3730108" cy="4858220"/>
          </a:xfrm>
          <a:prstGeom prst="rect">
            <a:avLst/>
          </a:prstGeom>
          <a:ln w="88900" cap="sq" cmpd="thickThin">
            <a:solidFill>
              <a:srgbClr val="000000"/>
            </a:solidFill>
            <a:prstDash val="solid"/>
            <a:miter lim="800000"/>
          </a:ln>
          <a:effectLst>
            <a:innerShdw blurRad="76200">
              <a:srgbClr val="000000"/>
            </a:innerShdw>
          </a:effectLst>
        </p:spPr>
      </p:pic>
      <p:pic>
        <p:nvPicPr>
          <p:cNvPr id="6" name="Resim 5"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3407" y="1947673"/>
            <a:ext cx="2920887" cy="48582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Resim 6" descr="Ekran Kırpm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0317" y="1947671"/>
            <a:ext cx="3455022" cy="48582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Yuvarlatılmış Dikdörtgen 7"/>
          <p:cNvSpPr/>
          <p:nvPr/>
        </p:nvSpPr>
        <p:spPr>
          <a:xfrm>
            <a:off x="2280505" y="1309857"/>
            <a:ext cx="6540581" cy="1722194"/>
          </a:xfrm>
          <a:prstGeom prst="roundRect">
            <a:avLst/>
          </a:prstGeom>
          <a:solidFill>
            <a:srgbClr val="FF99FF"/>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400" b="1" dirty="0">
              <a:solidFill>
                <a:srgbClr val="000000"/>
              </a:solidFill>
              <a:latin typeface="ff3"/>
            </a:endParaRPr>
          </a:p>
          <a:p>
            <a:pPr algn="ctr"/>
            <a:r>
              <a:rPr lang="en-US" sz="2400" b="1" dirty="0">
                <a:solidFill>
                  <a:srgbClr val="000000"/>
                </a:solidFill>
                <a:latin typeface="ff3"/>
              </a:rPr>
              <a:t>Guidance for Good Needle Insertion and </a:t>
            </a:r>
          </a:p>
          <a:p>
            <a:pPr algn="ctr"/>
            <a:r>
              <a:rPr lang="en-US" sz="2400" b="1" dirty="0">
                <a:solidFill>
                  <a:srgbClr val="000000"/>
                </a:solidFill>
                <a:latin typeface="ff3"/>
              </a:rPr>
              <a:t>Securement to prevent Dislodgement</a:t>
            </a:r>
            <a:endParaRPr lang="tr-TR" sz="2400" b="1" dirty="0">
              <a:solidFill>
                <a:srgbClr val="000000"/>
              </a:solidFill>
              <a:latin typeface="ff3"/>
            </a:endParaRPr>
          </a:p>
          <a:p>
            <a:pPr algn="ctr"/>
            <a:r>
              <a:rPr lang="en-US" sz="1000" b="1" i="1" dirty="0">
                <a:solidFill>
                  <a:schemeClr val="tx1"/>
                </a:solidFill>
              </a:rPr>
              <a:t>Cambridge University Hospitals NHS Foundation Trust </a:t>
            </a:r>
          </a:p>
          <a:p>
            <a:pPr algn="ctr"/>
            <a:r>
              <a:rPr lang="en-US" sz="1000" b="1" i="1" dirty="0">
                <a:solidFill>
                  <a:schemeClr val="tx1"/>
                </a:solidFill>
              </a:rPr>
              <a:t>Division C – Renal Services</a:t>
            </a:r>
          </a:p>
          <a:p>
            <a:pPr algn="ctr"/>
            <a:endParaRPr lang="tr-TR" sz="2400" b="1" i="1" dirty="0">
              <a:solidFill>
                <a:srgbClr val="000000"/>
              </a:solidFill>
              <a:latin typeface="ff3"/>
            </a:endParaRPr>
          </a:p>
          <a:p>
            <a:pPr algn="ctr"/>
            <a:endParaRPr lang="en-US" sz="2400" b="1" dirty="0">
              <a:solidFill>
                <a:srgbClr val="000000"/>
              </a:solidFill>
              <a:latin typeface="ff3"/>
            </a:endParaRPr>
          </a:p>
        </p:txBody>
      </p:sp>
      <p:sp>
        <p:nvSpPr>
          <p:cNvPr id="9" name="Oval 8"/>
          <p:cNvSpPr/>
          <p:nvPr/>
        </p:nvSpPr>
        <p:spPr>
          <a:xfrm flipV="1">
            <a:off x="7910317" y="4119795"/>
            <a:ext cx="3380673" cy="1898822"/>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133"/>
          </a:p>
        </p:txBody>
      </p:sp>
      <p:sp>
        <p:nvSpPr>
          <p:cNvPr id="10" name="Oval 9"/>
          <p:cNvSpPr/>
          <p:nvPr/>
        </p:nvSpPr>
        <p:spPr>
          <a:xfrm>
            <a:off x="4483408" y="4808871"/>
            <a:ext cx="2821957" cy="1701208"/>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133"/>
          </a:p>
        </p:txBody>
      </p:sp>
      <p:sp>
        <p:nvSpPr>
          <p:cNvPr id="11" name="Oval 10"/>
          <p:cNvSpPr/>
          <p:nvPr/>
        </p:nvSpPr>
        <p:spPr>
          <a:xfrm>
            <a:off x="7910317" y="2635420"/>
            <a:ext cx="3258734" cy="1484379"/>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133"/>
          </a:p>
        </p:txBody>
      </p:sp>
    </p:spTree>
    <p:extLst>
      <p:ext uri="{BB962C8B-B14F-4D97-AF65-F5344CB8AC3E}">
        <p14:creationId xmlns:p14="http://schemas.microsoft.com/office/powerpoint/2010/main" val="216765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a:ln>
            <a:solidFill>
              <a:srgbClr val="660033"/>
            </a:solidFill>
          </a:ln>
        </p:spPr>
        <p:txBody>
          <a:bodyPr>
            <a:normAutofit/>
          </a:bodyPr>
          <a:lstStyle/>
          <a:p>
            <a:pPr algn="ctr"/>
            <a:r>
              <a:rPr lang="tr-TR" sz="4267" b="1" dirty="0">
                <a:solidFill>
                  <a:schemeClr val="bg1"/>
                </a:solidFill>
                <a:latin typeface="+mn-lt"/>
              </a:rPr>
              <a:t> Doğru İğne Çıkışı!!!  </a:t>
            </a:r>
          </a:p>
        </p:txBody>
      </p:sp>
      <p:sp>
        <p:nvSpPr>
          <p:cNvPr id="3" name="İçerik Yer Tutucusu 2"/>
          <p:cNvSpPr>
            <a:spLocks noGrp="1"/>
          </p:cNvSpPr>
          <p:nvPr>
            <p:ph idx="1"/>
          </p:nvPr>
        </p:nvSpPr>
        <p:spPr>
          <a:xfrm>
            <a:off x="948266" y="2132391"/>
            <a:ext cx="10405534" cy="4553453"/>
          </a:xfrm>
          <a:ln>
            <a:solidFill>
              <a:srgbClr val="990033"/>
            </a:solidFill>
          </a:ln>
        </p:spPr>
        <p:txBody>
          <a:bodyPr>
            <a:normAutofit/>
          </a:bodyPr>
          <a:lstStyle/>
          <a:p>
            <a:r>
              <a:rPr lang="tr-TR" sz="2844" dirty="0"/>
              <a:t>İğne damara paralel olarak çekilmeli ve tamponla aynı anda bası yapılmamalı </a:t>
            </a:r>
          </a:p>
          <a:p>
            <a:r>
              <a:rPr lang="tr-TR" sz="2844" dirty="0"/>
              <a:t>Steril tamponla  nokta bası uygulanmalı</a:t>
            </a:r>
          </a:p>
          <a:p>
            <a:r>
              <a:rPr lang="tr-TR" sz="2844" dirty="0"/>
              <a:t>Hastaya  bası uygulaması konusunda eğitim verilmeli</a:t>
            </a:r>
          </a:p>
          <a:p>
            <a:r>
              <a:rPr lang="tr-TR" sz="2844" dirty="0"/>
              <a:t> 10-15 </a:t>
            </a:r>
            <a:r>
              <a:rPr lang="tr-TR" sz="2844" dirty="0" err="1"/>
              <a:t>dk’lık</a:t>
            </a:r>
            <a:r>
              <a:rPr lang="tr-TR" sz="2844" dirty="0"/>
              <a:t> bekleme süresi , kanama kont. tampon değiştirilmeli </a:t>
            </a:r>
          </a:p>
          <a:p>
            <a:r>
              <a:rPr lang="tr-TR" sz="2844" dirty="0"/>
              <a:t>2-3 </a:t>
            </a:r>
            <a:r>
              <a:rPr lang="tr-TR" sz="2844" dirty="0" err="1"/>
              <a:t>st</a:t>
            </a:r>
            <a:r>
              <a:rPr lang="tr-TR" sz="2844" dirty="0"/>
              <a:t> sonra kanama kontrolü yaparak tampon çıkartmalı </a:t>
            </a:r>
          </a:p>
        </p:txBody>
      </p:sp>
      <p:pic>
        <p:nvPicPr>
          <p:cNvPr id="5" name="Resim 4"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5935" y="1571619"/>
            <a:ext cx="8576930" cy="375325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691022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563982" y="0"/>
            <a:ext cx="10789816" cy="1075062"/>
          </a:xfrm>
          <a:solidFill>
            <a:srgbClr val="660033"/>
          </a:solidFill>
          <a:ln w="38100">
            <a:solidFill>
              <a:srgbClr val="660033"/>
            </a:solidFill>
          </a:ln>
        </p:spPr>
        <p:txBody>
          <a:bodyPr>
            <a:normAutofit/>
          </a:bodyPr>
          <a:lstStyle/>
          <a:p>
            <a:pPr algn="ctr"/>
            <a:r>
              <a:rPr lang="tr-TR" sz="4267" b="1" dirty="0">
                <a:solidFill>
                  <a:schemeClr val="bg1"/>
                </a:solidFill>
                <a:latin typeface="+mn-lt"/>
              </a:rPr>
              <a:t>AVG  </a:t>
            </a:r>
            <a:endParaRPr lang="tr-TR" sz="4267" dirty="0">
              <a:solidFill>
                <a:schemeClr val="bg1"/>
              </a:solidFill>
              <a:latin typeface="+mn-lt"/>
            </a:endParaRPr>
          </a:p>
        </p:txBody>
      </p:sp>
      <p:pic>
        <p:nvPicPr>
          <p:cNvPr id="14" name="Resim 13" descr="Ekran Kırpma"/>
          <p:cNvPicPr>
            <a:picLocks noChangeAspect="1"/>
          </p:cNvPicPr>
          <p:nvPr/>
        </p:nvPicPr>
        <p:blipFill rotWithShape="1">
          <a:blip r:embed="rId3">
            <a:extLst>
              <a:ext uri="{28A0092B-C50C-407E-A947-70E740481C1C}">
                <a14:useLocalDpi xmlns:a14="http://schemas.microsoft.com/office/drawing/2010/main" val="0"/>
              </a:ext>
            </a:extLst>
          </a:blip>
          <a:srcRect l="21645" t="13379" r="22240" b="31301"/>
          <a:stretch/>
        </p:blipFill>
        <p:spPr>
          <a:xfrm>
            <a:off x="9447781" y="4394650"/>
            <a:ext cx="1260671" cy="1055551"/>
          </a:xfrm>
          <a:prstGeom prst="rect">
            <a:avLst/>
          </a:prstGeom>
        </p:spPr>
      </p:pic>
      <p:pic>
        <p:nvPicPr>
          <p:cNvPr id="3" name="Resim 2"/>
          <p:cNvPicPr>
            <a:picLocks noChangeAspect="1"/>
          </p:cNvPicPr>
          <p:nvPr/>
        </p:nvPicPr>
        <p:blipFill>
          <a:blip r:embed="rId4"/>
          <a:stretch>
            <a:fillRect/>
          </a:stretch>
        </p:blipFill>
        <p:spPr>
          <a:xfrm>
            <a:off x="563982" y="1168644"/>
            <a:ext cx="10789815" cy="2727781"/>
          </a:xfrm>
          <a:prstGeom prst="rect">
            <a:avLst/>
          </a:prstGeom>
        </p:spPr>
        <p:style>
          <a:lnRef idx="2">
            <a:schemeClr val="dk1"/>
          </a:lnRef>
          <a:fillRef idx="1">
            <a:schemeClr val="lt1"/>
          </a:fillRef>
          <a:effectRef idx="0">
            <a:schemeClr val="dk1"/>
          </a:effectRef>
          <a:fontRef idx="minor">
            <a:schemeClr val="dk1"/>
          </a:fontRef>
        </p:style>
      </p:pic>
      <p:sp>
        <p:nvSpPr>
          <p:cNvPr id="7" name="Dikdörtgen 6"/>
          <p:cNvSpPr/>
          <p:nvPr/>
        </p:nvSpPr>
        <p:spPr>
          <a:xfrm>
            <a:off x="563983" y="3990007"/>
            <a:ext cx="10789816" cy="2867993"/>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endParaRPr lang="tr-TR" sz="2844" b="1" dirty="0">
              <a:solidFill>
                <a:srgbClr val="FF0000"/>
              </a:solidFill>
            </a:endParaRPr>
          </a:p>
          <a:p>
            <a:r>
              <a:rPr lang="tr-TR" sz="2844" dirty="0">
                <a:solidFill>
                  <a:schemeClr val="tx1"/>
                </a:solidFill>
              </a:rPr>
              <a:t>GREFT KULLANIRKEN !!!!!!</a:t>
            </a:r>
          </a:p>
          <a:p>
            <a:pPr>
              <a:buFont typeface="Wingdings" panose="05000000000000000000" pitchFamily="2" charset="2"/>
              <a:buChar char="§"/>
            </a:pPr>
            <a:r>
              <a:rPr lang="tr-TR" sz="2844" dirty="0">
                <a:solidFill>
                  <a:schemeClr val="tx1"/>
                </a:solidFill>
              </a:rPr>
              <a:t>İğnenin cilde giriş açısı 45º </a:t>
            </a:r>
          </a:p>
          <a:p>
            <a:pPr>
              <a:buFont typeface="Wingdings" panose="05000000000000000000" pitchFamily="2" charset="2"/>
              <a:buChar char="§"/>
            </a:pPr>
            <a:r>
              <a:rPr lang="tr-TR" sz="2844" dirty="0" err="1">
                <a:solidFill>
                  <a:schemeClr val="tx1"/>
                </a:solidFill>
              </a:rPr>
              <a:t>Ven</a:t>
            </a:r>
            <a:r>
              <a:rPr lang="tr-TR" sz="2844" dirty="0">
                <a:solidFill>
                  <a:schemeClr val="tx1"/>
                </a:solidFill>
              </a:rPr>
              <a:t>-arter iğne aralığı 3-5 cm olmalı</a:t>
            </a:r>
          </a:p>
          <a:p>
            <a:pPr>
              <a:buFont typeface="Wingdings" panose="05000000000000000000" pitchFamily="2" charset="2"/>
              <a:buChar char="§"/>
            </a:pPr>
            <a:r>
              <a:rPr lang="tr-TR" sz="2844" dirty="0" err="1">
                <a:solidFill>
                  <a:schemeClr val="tx1"/>
                </a:solidFill>
              </a:rPr>
              <a:t>Anastomoz</a:t>
            </a:r>
            <a:r>
              <a:rPr lang="tr-TR" sz="2844" dirty="0">
                <a:solidFill>
                  <a:schemeClr val="tx1"/>
                </a:solidFill>
              </a:rPr>
              <a:t> bölgesinden ve </a:t>
            </a:r>
            <a:r>
              <a:rPr lang="tr-TR" sz="2844" dirty="0" err="1">
                <a:solidFill>
                  <a:schemeClr val="tx1"/>
                </a:solidFill>
              </a:rPr>
              <a:t>greftin</a:t>
            </a:r>
            <a:r>
              <a:rPr lang="tr-TR" sz="2844" dirty="0">
                <a:solidFill>
                  <a:schemeClr val="tx1"/>
                </a:solidFill>
              </a:rPr>
              <a:t> kıvrımlı bölgelerinden iğne girişi </a:t>
            </a:r>
          </a:p>
          <a:p>
            <a:r>
              <a:rPr lang="tr-TR" sz="2844" u="sng" dirty="0">
                <a:solidFill>
                  <a:schemeClr val="tx1"/>
                </a:solidFill>
              </a:rPr>
              <a:t>ya-</a:t>
            </a:r>
            <a:r>
              <a:rPr lang="tr-TR" sz="2844" u="sng" dirty="0" err="1">
                <a:solidFill>
                  <a:schemeClr val="tx1"/>
                </a:solidFill>
              </a:rPr>
              <a:t>pılmaz</a:t>
            </a:r>
            <a:endParaRPr lang="tr-TR" sz="2844" u="sng" dirty="0">
              <a:solidFill>
                <a:schemeClr val="tx1"/>
              </a:solidFill>
            </a:endParaRPr>
          </a:p>
          <a:p>
            <a:pPr>
              <a:buFont typeface="Wingdings" panose="05000000000000000000" pitchFamily="2" charset="2"/>
              <a:buChar char="§"/>
            </a:pPr>
            <a:r>
              <a:rPr lang="tr-TR" sz="2844" b="1" dirty="0">
                <a:solidFill>
                  <a:srgbClr val="FF0000"/>
                </a:solidFill>
              </a:rPr>
              <a:t>Greftlerde turnike uygulaması yapılmaz!</a:t>
            </a:r>
          </a:p>
          <a:p>
            <a:pPr>
              <a:buFont typeface="Wingdings" panose="05000000000000000000" pitchFamily="2" charset="2"/>
              <a:buChar char="§"/>
            </a:pPr>
            <a:endParaRPr lang="tr-TR" sz="2844" b="1" dirty="0">
              <a:solidFill>
                <a:srgbClr val="7030A0"/>
              </a:solidFill>
            </a:endParaRPr>
          </a:p>
          <a:p>
            <a:r>
              <a:rPr lang="tr-TR" sz="2844" b="1" dirty="0">
                <a:solidFill>
                  <a:srgbClr val="7030A0"/>
                </a:solidFill>
              </a:rPr>
              <a:t>                                                                                                                                                    </a:t>
            </a:r>
          </a:p>
        </p:txBody>
      </p:sp>
    </p:spTree>
    <p:extLst>
      <p:ext uri="{BB962C8B-B14F-4D97-AF65-F5344CB8AC3E}">
        <p14:creationId xmlns:p14="http://schemas.microsoft.com/office/powerpoint/2010/main" val="309426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a:ln w="38100">
            <a:solidFill>
              <a:srgbClr val="800000"/>
            </a:solidFill>
          </a:ln>
        </p:spPr>
        <p:txBody>
          <a:bodyPr>
            <a:normAutofit/>
          </a:bodyPr>
          <a:lstStyle/>
          <a:p>
            <a:pPr algn="ctr"/>
            <a:r>
              <a:rPr lang="tr-TR" sz="3793" b="1" dirty="0">
                <a:solidFill>
                  <a:schemeClr val="bg1"/>
                </a:solidFill>
                <a:latin typeface="+mn-lt"/>
              </a:rPr>
              <a:t>AVG Kullanımı </a:t>
            </a:r>
            <a:br>
              <a:rPr lang="tr-TR" sz="3793" b="1" dirty="0">
                <a:solidFill>
                  <a:schemeClr val="bg1"/>
                </a:solidFill>
                <a:latin typeface="+mn-lt"/>
              </a:rPr>
            </a:br>
            <a:r>
              <a:rPr lang="tr-TR" sz="3793" b="1" dirty="0" err="1">
                <a:solidFill>
                  <a:schemeClr val="bg1"/>
                </a:solidFill>
                <a:latin typeface="+mn-lt"/>
              </a:rPr>
              <a:t>Esanasında</a:t>
            </a:r>
            <a:r>
              <a:rPr lang="tr-TR" sz="3793" b="1" dirty="0">
                <a:solidFill>
                  <a:schemeClr val="bg1"/>
                </a:solidFill>
                <a:latin typeface="+mn-lt"/>
              </a:rPr>
              <a:t>!!</a:t>
            </a:r>
          </a:p>
        </p:txBody>
      </p:sp>
      <p:sp>
        <p:nvSpPr>
          <p:cNvPr id="6" name="İçerik Yer Tutucusu 5"/>
          <p:cNvSpPr>
            <a:spLocks noGrp="1"/>
          </p:cNvSpPr>
          <p:nvPr>
            <p:ph idx="1"/>
          </p:nvPr>
        </p:nvSpPr>
        <p:spPr>
          <a:xfrm>
            <a:off x="857904" y="1509000"/>
            <a:ext cx="10515601" cy="5157141"/>
          </a:xfrm>
          <a:solidFill>
            <a:schemeClr val="bg1"/>
          </a:solidFill>
          <a:ln w="19050">
            <a:solidFill>
              <a:schemeClr val="bg1">
                <a:lumMod val="95000"/>
              </a:schemeClr>
            </a:solidFill>
          </a:ln>
          <a:scene3d>
            <a:camera prst="orthographicFront"/>
            <a:lightRig rig="threePt" dir="t"/>
          </a:scene3d>
          <a:sp3d>
            <a:bevelT/>
          </a:sp3d>
        </p:spPr>
        <p:txBody>
          <a:bodyPr>
            <a:normAutofit/>
          </a:bodyPr>
          <a:lstStyle/>
          <a:p>
            <a:pPr marL="0" indent="0">
              <a:buNone/>
            </a:pPr>
            <a:r>
              <a:rPr lang="tr-TR" sz="3556" b="1" dirty="0">
                <a:solidFill>
                  <a:srgbClr val="FF0000"/>
                </a:solidFill>
              </a:rPr>
              <a:t>               </a:t>
            </a:r>
          </a:p>
          <a:p>
            <a:pPr algn="just">
              <a:buFont typeface="Wingdings" panose="05000000000000000000" pitchFamily="2" charset="2"/>
              <a:buChar char="§"/>
            </a:pPr>
            <a:r>
              <a:rPr lang="tr-TR" sz="2844" dirty="0" err="1"/>
              <a:t>İntradiyalitik</a:t>
            </a:r>
            <a:r>
              <a:rPr lang="tr-TR" sz="2844" dirty="0"/>
              <a:t> hipotansiyon ve yüksek </a:t>
            </a:r>
            <a:r>
              <a:rPr lang="tr-TR" sz="2844" dirty="0" err="1"/>
              <a:t>ultrafiltrasyondan</a:t>
            </a:r>
            <a:r>
              <a:rPr lang="tr-TR" sz="2844" dirty="0"/>
              <a:t> kaçının!</a:t>
            </a:r>
          </a:p>
          <a:p>
            <a:pPr algn="just">
              <a:buFont typeface="Wingdings" panose="05000000000000000000" pitchFamily="2" charset="2"/>
              <a:buChar char="§"/>
            </a:pPr>
            <a:r>
              <a:rPr lang="tr-TR" sz="2844" dirty="0"/>
              <a:t>HD esnasında arter ve </a:t>
            </a:r>
            <a:r>
              <a:rPr lang="tr-TR" sz="2844" dirty="0" err="1"/>
              <a:t>ven</a:t>
            </a:r>
            <a:r>
              <a:rPr lang="tr-TR" sz="2844" dirty="0"/>
              <a:t> basınçlarının takibi </a:t>
            </a:r>
            <a:r>
              <a:rPr lang="tr-TR" sz="2844" dirty="0" err="1"/>
              <a:t>stenozun</a:t>
            </a:r>
            <a:r>
              <a:rPr lang="tr-TR" sz="2844" dirty="0"/>
              <a:t> başlangıcı hakkında önemli bir veri </a:t>
            </a:r>
            <a:r>
              <a:rPr lang="tr-TR" sz="2844" dirty="0" err="1"/>
              <a:t>kaynağıdır,hatırlayın</a:t>
            </a:r>
            <a:r>
              <a:rPr lang="tr-TR" sz="2844" dirty="0"/>
              <a:t>! </a:t>
            </a:r>
          </a:p>
          <a:p>
            <a:pPr algn="just">
              <a:buFont typeface="Wingdings" panose="05000000000000000000" pitchFamily="2" charset="2"/>
              <a:buChar char="§"/>
            </a:pPr>
            <a:r>
              <a:rPr lang="tr-TR" sz="2844" dirty="0"/>
              <a:t>Diyaliz yetersizliği (+) ise </a:t>
            </a:r>
            <a:r>
              <a:rPr lang="tr-TR" sz="2844" dirty="0" err="1"/>
              <a:t>greftin</a:t>
            </a:r>
            <a:r>
              <a:rPr lang="tr-TR" sz="2844" dirty="0"/>
              <a:t> düzenli takibinin yapılması erken müdahaleyi sağlar</a:t>
            </a:r>
          </a:p>
          <a:p>
            <a:pPr algn="just">
              <a:buFont typeface="Wingdings" panose="05000000000000000000" pitchFamily="2" charset="2"/>
              <a:buChar char="§"/>
            </a:pPr>
            <a:r>
              <a:rPr lang="tr-TR" sz="2844" dirty="0" err="1"/>
              <a:t>Kanülasyon</a:t>
            </a:r>
            <a:r>
              <a:rPr lang="tr-TR" sz="2844" dirty="0"/>
              <a:t> esnasında </a:t>
            </a:r>
            <a:r>
              <a:rPr lang="tr-TR" sz="2844" b="1" u="sng" dirty="0">
                <a:solidFill>
                  <a:srgbClr val="FF0000"/>
                </a:solidFill>
              </a:rPr>
              <a:t>akımı yavaşlattığı </a:t>
            </a:r>
            <a:r>
              <a:rPr lang="tr-TR" sz="2844" dirty="0"/>
              <a:t>için turnike uygulamalarından kaçının </a:t>
            </a:r>
          </a:p>
          <a:p>
            <a:pPr algn="just">
              <a:buFont typeface="Wingdings" panose="05000000000000000000" pitchFamily="2" charset="2"/>
              <a:buChar char="§"/>
            </a:pPr>
            <a:r>
              <a:rPr lang="tr-TR" sz="2844" dirty="0"/>
              <a:t>Diyaliz tedavisi sonrası, </a:t>
            </a:r>
            <a:r>
              <a:rPr lang="tr-TR" sz="2844" dirty="0" err="1"/>
              <a:t>kanülasyon</a:t>
            </a:r>
            <a:r>
              <a:rPr lang="tr-TR" sz="2844" dirty="0"/>
              <a:t> bölgesine akımı engelleyecek kadar bası uygulamayın, akımı hissedin</a:t>
            </a:r>
          </a:p>
        </p:txBody>
      </p:sp>
      <p:pic>
        <p:nvPicPr>
          <p:cNvPr id="8" name="Resim 7"/>
          <p:cNvPicPr>
            <a:picLocks noChangeAspect="1"/>
          </p:cNvPicPr>
          <p:nvPr/>
        </p:nvPicPr>
        <p:blipFill>
          <a:blip r:embed="rId2" cstate="print"/>
          <a:stretch>
            <a:fillRect/>
          </a:stretch>
        </p:blipFill>
        <p:spPr>
          <a:xfrm>
            <a:off x="9359515" y="-146171"/>
            <a:ext cx="1994285" cy="1458865"/>
          </a:xfrm>
          <a:prstGeom prst="rect">
            <a:avLst/>
          </a:prstGeom>
        </p:spPr>
      </p:pic>
    </p:spTree>
    <p:extLst>
      <p:ext uri="{BB962C8B-B14F-4D97-AF65-F5344CB8AC3E}">
        <p14:creationId xmlns:p14="http://schemas.microsoft.com/office/powerpoint/2010/main" val="23869625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p:spPr>
        <p:txBody>
          <a:bodyPr>
            <a:normAutofit/>
          </a:bodyPr>
          <a:lstStyle/>
          <a:p>
            <a:pPr algn="ctr"/>
            <a:r>
              <a:rPr lang="tr-TR" sz="3793" b="1" dirty="0">
                <a:solidFill>
                  <a:schemeClr val="bg1"/>
                </a:solidFill>
                <a:latin typeface="+mn-lt"/>
              </a:rPr>
              <a:t>AVG </a:t>
            </a:r>
            <a:br>
              <a:rPr lang="tr-TR" sz="3793" b="1" dirty="0">
                <a:solidFill>
                  <a:schemeClr val="bg1"/>
                </a:solidFill>
                <a:latin typeface="+mn-lt"/>
              </a:rPr>
            </a:br>
            <a:r>
              <a:rPr lang="tr-TR" sz="3793" b="1" dirty="0" err="1">
                <a:solidFill>
                  <a:schemeClr val="bg1"/>
                </a:solidFill>
                <a:latin typeface="+mn-lt"/>
              </a:rPr>
              <a:t>Kanülasyon</a:t>
            </a:r>
            <a:r>
              <a:rPr lang="tr-TR" sz="3793" b="1" dirty="0">
                <a:solidFill>
                  <a:schemeClr val="bg1"/>
                </a:solidFill>
                <a:latin typeface="+mn-lt"/>
              </a:rPr>
              <a:t> Yöntemleri</a:t>
            </a:r>
            <a:endParaRPr lang="tr-TR" sz="3793" dirty="0">
              <a:solidFill>
                <a:schemeClr val="bg1"/>
              </a:solidFill>
              <a:latin typeface="+mn-lt"/>
            </a:endParaRPr>
          </a:p>
        </p:txBody>
      </p:sp>
      <p:sp>
        <p:nvSpPr>
          <p:cNvPr id="5" name="İçerik Yer Tutucusu 4"/>
          <p:cNvSpPr>
            <a:spLocks noGrp="1"/>
          </p:cNvSpPr>
          <p:nvPr>
            <p:ph sz="half" idx="2"/>
          </p:nvPr>
        </p:nvSpPr>
        <p:spPr>
          <a:xfrm>
            <a:off x="839789" y="1682688"/>
            <a:ext cx="5332411" cy="5018209"/>
          </a:xfrm>
          <a:ln w="28575">
            <a:solidFill>
              <a:srgbClr val="990033"/>
            </a:solidFill>
          </a:ln>
        </p:spPr>
        <p:txBody>
          <a:bodyPr>
            <a:normAutofit fontScale="47500" lnSpcReduction="20000"/>
          </a:bodyPr>
          <a:lstStyle/>
          <a:p>
            <a:pPr marL="0" indent="0">
              <a:buNone/>
            </a:pPr>
            <a:r>
              <a:rPr lang="tr-TR" sz="7704" b="1" u="sng" dirty="0"/>
              <a:t>İp Merdiven Yöntemi</a:t>
            </a:r>
          </a:p>
          <a:p>
            <a:pPr>
              <a:buFont typeface="Wingdings" panose="05000000000000000000" pitchFamily="2" charset="2"/>
              <a:buChar char="§"/>
            </a:pPr>
            <a:r>
              <a:rPr lang="tr-TR" sz="7111" b="1" dirty="0" err="1">
                <a:solidFill>
                  <a:srgbClr val="7030A0"/>
                </a:solidFill>
              </a:rPr>
              <a:t>AVG‘lerde</a:t>
            </a:r>
            <a:r>
              <a:rPr lang="tr-TR" sz="7111" b="1" dirty="0">
                <a:solidFill>
                  <a:srgbClr val="7030A0"/>
                </a:solidFill>
              </a:rPr>
              <a:t> en uygun </a:t>
            </a:r>
            <a:r>
              <a:rPr lang="tr-TR" sz="7111" b="1" dirty="0" err="1">
                <a:solidFill>
                  <a:srgbClr val="7030A0"/>
                </a:solidFill>
              </a:rPr>
              <a:t>kanülasyon</a:t>
            </a:r>
            <a:r>
              <a:rPr lang="tr-TR" sz="7111" b="1" dirty="0">
                <a:solidFill>
                  <a:srgbClr val="7030A0"/>
                </a:solidFill>
              </a:rPr>
              <a:t> tekniğidir</a:t>
            </a:r>
          </a:p>
          <a:p>
            <a:pPr>
              <a:buFont typeface="Wingdings" panose="05000000000000000000" pitchFamily="2" charset="2"/>
              <a:buChar char="§"/>
            </a:pPr>
            <a:r>
              <a:rPr lang="tr-TR" sz="7111" b="1" dirty="0">
                <a:solidFill>
                  <a:srgbClr val="7030A0"/>
                </a:solidFill>
              </a:rPr>
              <a:t>AVG bozulmasını önler</a:t>
            </a:r>
          </a:p>
          <a:p>
            <a:pPr>
              <a:buFont typeface="Wingdings" panose="05000000000000000000" pitchFamily="2" charset="2"/>
              <a:buChar char="§"/>
            </a:pPr>
            <a:r>
              <a:rPr lang="tr-TR" sz="7111" b="1" dirty="0" err="1">
                <a:solidFill>
                  <a:srgbClr val="7030A0"/>
                </a:solidFill>
              </a:rPr>
              <a:t>Psödoanevrizma</a:t>
            </a:r>
            <a:r>
              <a:rPr lang="tr-TR" sz="7111" b="1" dirty="0">
                <a:solidFill>
                  <a:srgbClr val="7030A0"/>
                </a:solidFill>
              </a:rPr>
              <a:t> oluşmasını engeller</a:t>
            </a:r>
          </a:p>
          <a:p>
            <a:pPr>
              <a:buFont typeface="Wingdings" panose="05000000000000000000" pitchFamily="2" charset="2"/>
              <a:buChar char="§"/>
            </a:pPr>
            <a:endParaRPr lang="tr-TR" sz="4504" dirty="0"/>
          </a:p>
          <a:p>
            <a:pPr marL="0" indent="0">
              <a:buNone/>
            </a:pPr>
            <a:endParaRPr lang="tr-TR" dirty="0"/>
          </a:p>
          <a:p>
            <a:pPr marL="0" indent="0">
              <a:buNone/>
            </a:pPr>
            <a:endParaRPr lang="tr-TR" dirty="0"/>
          </a:p>
          <a:p>
            <a:pPr marL="0" indent="0">
              <a:buNone/>
            </a:pPr>
            <a:r>
              <a:rPr lang="tr-TR" dirty="0"/>
              <a:t>              </a:t>
            </a:r>
          </a:p>
          <a:p>
            <a:pPr marL="0" indent="0">
              <a:buNone/>
            </a:pPr>
            <a:endParaRPr lang="tr-TR" dirty="0"/>
          </a:p>
          <a:p>
            <a:pPr marL="0" indent="0">
              <a:buNone/>
            </a:pPr>
            <a:r>
              <a:rPr lang="tr-TR" dirty="0"/>
              <a:t>                                       </a:t>
            </a:r>
          </a:p>
          <a:p>
            <a:pPr marL="0" indent="0">
              <a:buNone/>
            </a:pPr>
            <a:r>
              <a:rPr lang="tr-TR" dirty="0"/>
              <a:t>                                      </a:t>
            </a:r>
          </a:p>
        </p:txBody>
      </p:sp>
      <p:sp>
        <p:nvSpPr>
          <p:cNvPr id="6" name="İçerik Yer Tutucusu 5"/>
          <p:cNvSpPr>
            <a:spLocks noGrp="1"/>
          </p:cNvSpPr>
          <p:nvPr>
            <p:ph sz="quarter" idx="4"/>
          </p:nvPr>
        </p:nvSpPr>
        <p:spPr>
          <a:xfrm>
            <a:off x="6419596" y="1767090"/>
            <a:ext cx="5076915" cy="4933807"/>
          </a:xfrm>
          <a:ln w="28575">
            <a:solidFill>
              <a:srgbClr val="990033"/>
            </a:solidFill>
          </a:ln>
        </p:spPr>
        <p:txBody>
          <a:bodyPr>
            <a:normAutofit fontScale="47500" lnSpcReduction="20000"/>
          </a:bodyPr>
          <a:lstStyle/>
          <a:p>
            <a:pPr marL="0" indent="0">
              <a:buNone/>
            </a:pPr>
            <a:r>
              <a:rPr lang="tr-TR" sz="2844" b="1" dirty="0">
                <a:solidFill>
                  <a:srgbClr val="002060"/>
                </a:solidFill>
              </a:rPr>
              <a:t>Alan Ponksiyon Yöntemi</a:t>
            </a:r>
          </a:p>
          <a:p>
            <a:pPr marL="0" indent="0">
              <a:buNone/>
            </a:pPr>
            <a:r>
              <a:rPr lang="tr-TR" sz="2844" b="1" dirty="0">
                <a:solidFill>
                  <a:srgbClr val="002060"/>
                </a:solidFill>
              </a:rPr>
              <a:t>Düğme Deliği Yöntemi     </a:t>
            </a:r>
          </a:p>
          <a:p>
            <a:pPr marL="0" indent="0" algn="ctr">
              <a:buNone/>
            </a:pPr>
            <a:r>
              <a:rPr lang="tr-TR" sz="2844" b="1" dirty="0" err="1">
                <a:solidFill>
                  <a:srgbClr val="FF0000"/>
                </a:solidFill>
              </a:rPr>
              <a:t>AVG’lerde</a:t>
            </a:r>
            <a:r>
              <a:rPr lang="tr-TR" sz="2844" b="1" dirty="0">
                <a:solidFill>
                  <a:srgbClr val="FF0000"/>
                </a:solidFill>
              </a:rPr>
              <a:t> kullanımı</a:t>
            </a:r>
            <a:r>
              <a:rPr lang="tr-TR" sz="2370" b="1" dirty="0">
                <a:solidFill>
                  <a:srgbClr val="FF0000"/>
                </a:solidFill>
              </a:rPr>
              <a:t>    ÖNERİLMEZ!!!</a:t>
            </a:r>
          </a:p>
        </p:txBody>
      </p:sp>
      <p:pic>
        <p:nvPicPr>
          <p:cNvPr id="4" name="Resim 3"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1324" y="4658096"/>
            <a:ext cx="4118543" cy="1977985"/>
          </a:xfrm>
          <a:prstGeom prst="rect">
            <a:avLst/>
          </a:prstGeom>
          <a:scene3d>
            <a:camera prst="orthographicFront"/>
            <a:lightRig rig="threePt" dir="t"/>
          </a:scene3d>
          <a:sp3d>
            <a:bevelT w="165100" prst="coolSlant"/>
          </a:sp3d>
        </p:spPr>
      </p:pic>
      <p:pic>
        <p:nvPicPr>
          <p:cNvPr id="14" name="Resim 13"/>
          <p:cNvPicPr>
            <a:picLocks noChangeAspect="1"/>
          </p:cNvPicPr>
          <p:nvPr/>
        </p:nvPicPr>
        <p:blipFill>
          <a:blip r:embed="rId3"/>
          <a:stretch>
            <a:fillRect/>
          </a:stretch>
        </p:blipFill>
        <p:spPr>
          <a:xfrm>
            <a:off x="6572504" y="3748313"/>
            <a:ext cx="4622849" cy="2887767"/>
          </a:xfrm>
          <a:prstGeom prst="rect">
            <a:avLst/>
          </a:prstGeom>
        </p:spPr>
      </p:pic>
    </p:spTree>
    <p:extLst>
      <p:ext uri="{BB962C8B-B14F-4D97-AF65-F5344CB8AC3E}">
        <p14:creationId xmlns:p14="http://schemas.microsoft.com/office/powerpoint/2010/main" val="40409592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İçerik Yer Tutucusu 3" descr="Ekran Kırpma"/>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12648" y="542472"/>
            <a:ext cx="6536512" cy="49730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Resim 4"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3224" y="3398519"/>
            <a:ext cx="8245555" cy="60965"/>
          </a:xfrm>
          <a:prstGeom prst="rect">
            <a:avLst/>
          </a:prstGeom>
        </p:spPr>
      </p:pic>
      <p:pic>
        <p:nvPicPr>
          <p:cNvPr id="6" name="Resim 5" descr="Ekran Kırpma"/>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6640" y="542474"/>
            <a:ext cx="4279392" cy="49730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Yuvarlatılmış Dikdörtgen 7"/>
          <p:cNvSpPr/>
          <p:nvPr/>
        </p:nvSpPr>
        <p:spPr>
          <a:xfrm>
            <a:off x="2639569" y="0"/>
            <a:ext cx="6693408" cy="1152145"/>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tr-TR" sz="2400" b="1" dirty="0">
                <a:solidFill>
                  <a:srgbClr val="FF0000"/>
                </a:solidFill>
              </a:rPr>
              <a:t>Santral </a:t>
            </a:r>
            <a:r>
              <a:rPr lang="tr-TR" sz="2400" b="1" dirty="0" err="1">
                <a:solidFill>
                  <a:srgbClr val="FF0000"/>
                </a:solidFill>
              </a:rPr>
              <a:t>Venöz</a:t>
            </a:r>
            <a:r>
              <a:rPr lang="tr-TR" sz="2400" b="1" dirty="0">
                <a:solidFill>
                  <a:srgbClr val="FF0000"/>
                </a:solidFill>
              </a:rPr>
              <a:t> Kateter enfeksiyonları hemşirelik bakımın kalitesinin göstergelerindendir</a:t>
            </a:r>
            <a:r>
              <a:rPr lang="tr-TR" dirty="0"/>
              <a:t> </a:t>
            </a:r>
            <a:r>
              <a:rPr lang="tr-TR" sz="2400" b="1" dirty="0">
                <a:solidFill>
                  <a:srgbClr val="FF0000"/>
                </a:solidFill>
              </a:rPr>
              <a:t>(1)</a:t>
            </a:r>
          </a:p>
          <a:p>
            <a:endParaRPr lang="tr-TR" dirty="0"/>
          </a:p>
        </p:txBody>
      </p:sp>
      <p:sp>
        <p:nvSpPr>
          <p:cNvPr id="10" name="İçerik Yer Tutucusu 2"/>
          <p:cNvSpPr txBox="1">
            <a:spLocks/>
          </p:cNvSpPr>
          <p:nvPr/>
        </p:nvSpPr>
        <p:spPr>
          <a:xfrm>
            <a:off x="1100329" y="5955157"/>
            <a:ext cx="9771889" cy="752388"/>
          </a:xfrm>
          <a:prstGeom prst="rect">
            <a:avLst/>
          </a:prstGeom>
        </p:spPr>
        <p:txBody>
          <a:bodyPr vert="horz" lIns="91441" tIns="45720" rIns="91441"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tr-TR" sz="4800" b="1" dirty="0">
                <a:solidFill>
                  <a:schemeClr val="accent1">
                    <a:lumMod val="50000"/>
                  </a:schemeClr>
                </a:solidFill>
              </a:rPr>
              <a:t>1.Prevention of </a:t>
            </a:r>
            <a:r>
              <a:rPr lang="tr-TR" sz="4800" b="1" dirty="0" err="1">
                <a:solidFill>
                  <a:schemeClr val="accent1">
                    <a:lumMod val="50000"/>
                  </a:schemeClr>
                </a:solidFill>
              </a:rPr>
              <a:t>central</a:t>
            </a:r>
            <a:r>
              <a:rPr lang="tr-TR" sz="4800" b="1" dirty="0">
                <a:solidFill>
                  <a:schemeClr val="accent1">
                    <a:lumMod val="50000"/>
                  </a:schemeClr>
                </a:solidFill>
              </a:rPr>
              <a:t> </a:t>
            </a:r>
            <a:r>
              <a:rPr lang="tr-TR" sz="4800" b="1" dirty="0" err="1">
                <a:solidFill>
                  <a:schemeClr val="accent1">
                    <a:lumMod val="50000"/>
                  </a:schemeClr>
                </a:solidFill>
              </a:rPr>
              <a:t>line</a:t>
            </a:r>
            <a:r>
              <a:rPr lang="tr-TR" sz="4800" b="1" dirty="0">
                <a:solidFill>
                  <a:schemeClr val="accent1">
                    <a:lumMod val="50000"/>
                  </a:schemeClr>
                </a:solidFill>
              </a:rPr>
              <a:t>–</a:t>
            </a:r>
            <a:r>
              <a:rPr lang="tr-TR" sz="4800" b="1" dirty="0" err="1">
                <a:solidFill>
                  <a:schemeClr val="accent1">
                    <a:lumMod val="50000"/>
                  </a:schemeClr>
                </a:solidFill>
              </a:rPr>
              <a:t>associated</a:t>
            </a:r>
            <a:r>
              <a:rPr lang="tr-TR" sz="4800" b="1" dirty="0">
                <a:solidFill>
                  <a:schemeClr val="accent1">
                    <a:lumMod val="50000"/>
                  </a:schemeClr>
                </a:solidFill>
              </a:rPr>
              <a:t> </a:t>
            </a:r>
            <a:r>
              <a:rPr lang="tr-TR" sz="4800" b="1" dirty="0" err="1">
                <a:solidFill>
                  <a:schemeClr val="accent1">
                    <a:lumMod val="50000"/>
                  </a:schemeClr>
                </a:solidFill>
              </a:rPr>
              <a:t>bloodstream</a:t>
            </a:r>
            <a:r>
              <a:rPr lang="tr-TR" sz="4800" b="1" dirty="0">
                <a:solidFill>
                  <a:schemeClr val="accent1">
                    <a:lumMod val="50000"/>
                  </a:schemeClr>
                </a:solidFill>
              </a:rPr>
              <a:t> </a:t>
            </a:r>
            <a:r>
              <a:rPr lang="tr-TR" sz="4800" b="1" dirty="0" err="1">
                <a:solidFill>
                  <a:schemeClr val="accent1">
                    <a:lumMod val="50000"/>
                  </a:schemeClr>
                </a:solidFill>
              </a:rPr>
              <a:t>infections</a:t>
            </a:r>
            <a:r>
              <a:rPr lang="tr-TR" sz="4800" b="1" dirty="0">
                <a:solidFill>
                  <a:schemeClr val="accent1">
                    <a:lumMod val="50000"/>
                  </a:schemeClr>
                </a:solidFill>
              </a:rPr>
              <a:t> </a:t>
            </a:r>
            <a:r>
              <a:rPr lang="tr-TR" sz="4800" b="1" dirty="0" err="1">
                <a:solidFill>
                  <a:schemeClr val="accent1">
                    <a:lumMod val="50000"/>
                  </a:schemeClr>
                </a:solidFill>
              </a:rPr>
              <a:t>through</a:t>
            </a:r>
            <a:r>
              <a:rPr lang="tr-TR" sz="4800" b="1" dirty="0">
                <a:solidFill>
                  <a:schemeClr val="accent1">
                    <a:lumMod val="50000"/>
                  </a:schemeClr>
                </a:solidFill>
              </a:rPr>
              <a:t> </a:t>
            </a:r>
            <a:r>
              <a:rPr lang="tr-TR" sz="4800" b="1" dirty="0" err="1">
                <a:solidFill>
                  <a:schemeClr val="accent1">
                    <a:lumMod val="50000"/>
                  </a:schemeClr>
                </a:solidFill>
              </a:rPr>
              <a:t>quality</a:t>
            </a:r>
            <a:r>
              <a:rPr lang="tr-TR" sz="4800" b="1" dirty="0">
                <a:solidFill>
                  <a:schemeClr val="accent1">
                    <a:lumMod val="50000"/>
                  </a:schemeClr>
                </a:solidFill>
              </a:rPr>
              <a:t> </a:t>
            </a:r>
            <a:r>
              <a:rPr lang="tr-TR" sz="4800" b="1" dirty="0" err="1">
                <a:solidFill>
                  <a:schemeClr val="accent1">
                    <a:lumMod val="50000"/>
                  </a:schemeClr>
                </a:solidFill>
              </a:rPr>
              <a:t>improvement</a:t>
            </a:r>
            <a:r>
              <a:rPr lang="tr-TR" sz="4800" b="1" dirty="0">
                <a:solidFill>
                  <a:schemeClr val="accent1">
                    <a:lumMod val="50000"/>
                  </a:schemeClr>
                </a:solidFill>
              </a:rPr>
              <a:t> </a:t>
            </a:r>
            <a:r>
              <a:rPr lang="tr-TR" sz="4800" b="1" dirty="0" err="1">
                <a:solidFill>
                  <a:schemeClr val="accent1">
                    <a:lumMod val="50000"/>
                  </a:schemeClr>
                </a:solidFill>
              </a:rPr>
              <a:t>interventions</a:t>
            </a:r>
            <a:r>
              <a:rPr lang="tr-TR" sz="4800" b="1" dirty="0">
                <a:solidFill>
                  <a:schemeClr val="accent1">
                    <a:lumMod val="50000"/>
                  </a:schemeClr>
                </a:solidFill>
              </a:rPr>
              <a:t>: a </a:t>
            </a:r>
            <a:r>
              <a:rPr lang="tr-TR" sz="4800" b="1" dirty="0" err="1">
                <a:solidFill>
                  <a:schemeClr val="accent1">
                    <a:lumMod val="50000"/>
                  </a:schemeClr>
                </a:solidFill>
              </a:rPr>
              <a:t>systematic</a:t>
            </a:r>
            <a:r>
              <a:rPr lang="tr-TR" sz="4800" b="1" dirty="0">
                <a:solidFill>
                  <a:schemeClr val="accent1">
                    <a:lumMod val="50000"/>
                  </a:schemeClr>
                </a:solidFill>
              </a:rPr>
              <a:t> </a:t>
            </a:r>
            <a:r>
              <a:rPr lang="tr-TR" sz="4800" b="1" dirty="0" err="1">
                <a:solidFill>
                  <a:schemeClr val="accent1">
                    <a:lumMod val="50000"/>
                  </a:schemeClr>
                </a:solidFill>
              </a:rPr>
              <a:t>review</a:t>
            </a:r>
            <a:r>
              <a:rPr lang="tr-TR" sz="4800" b="1" dirty="0">
                <a:solidFill>
                  <a:schemeClr val="accent1">
                    <a:lumMod val="50000"/>
                  </a:schemeClr>
                </a:solidFill>
              </a:rPr>
              <a:t> </a:t>
            </a:r>
            <a:r>
              <a:rPr lang="tr-TR" sz="4800" b="1" dirty="0" err="1">
                <a:solidFill>
                  <a:schemeClr val="accent1">
                    <a:lumMod val="50000"/>
                  </a:schemeClr>
                </a:solidFill>
              </a:rPr>
              <a:t>and</a:t>
            </a:r>
            <a:r>
              <a:rPr lang="tr-TR" sz="4800" b="1" dirty="0">
                <a:solidFill>
                  <a:schemeClr val="accent1">
                    <a:lumMod val="50000"/>
                  </a:schemeClr>
                </a:solidFill>
              </a:rPr>
              <a:t> meta-</a:t>
            </a:r>
            <a:r>
              <a:rPr lang="tr-TR" sz="4800" b="1" dirty="0" err="1">
                <a:solidFill>
                  <a:schemeClr val="accent1">
                    <a:lumMod val="50000"/>
                  </a:schemeClr>
                </a:solidFill>
              </a:rPr>
              <a:t>analysis</a:t>
            </a:r>
            <a:r>
              <a:rPr lang="tr-TR" sz="4800" b="1" dirty="0">
                <a:solidFill>
                  <a:schemeClr val="accent1">
                    <a:lumMod val="50000"/>
                  </a:schemeClr>
                </a:solidFill>
              </a:rPr>
              <a:t>. </a:t>
            </a:r>
            <a:r>
              <a:rPr lang="tr-TR" sz="4800" b="1" dirty="0" err="1">
                <a:solidFill>
                  <a:schemeClr val="accent1">
                    <a:lumMod val="50000"/>
                  </a:schemeClr>
                </a:solidFill>
              </a:rPr>
              <a:t>Clinical</a:t>
            </a:r>
            <a:r>
              <a:rPr lang="tr-TR" sz="4800" b="1" dirty="0">
                <a:solidFill>
                  <a:schemeClr val="accent1">
                    <a:lumMod val="50000"/>
                  </a:schemeClr>
                </a:solidFill>
              </a:rPr>
              <a:t> </a:t>
            </a:r>
            <a:r>
              <a:rPr lang="tr-TR" sz="4800" b="1" dirty="0" err="1">
                <a:solidFill>
                  <a:schemeClr val="accent1">
                    <a:lumMod val="50000"/>
                  </a:schemeClr>
                </a:solidFill>
              </a:rPr>
              <a:t>Infectious</a:t>
            </a:r>
            <a:r>
              <a:rPr lang="tr-TR" sz="4800" b="1" dirty="0">
                <a:solidFill>
                  <a:schemeClr val="accent1">
                    <a:lumMod val="50000"/>
                  </a:schemeClr>
                </a:solidFill>
              </a:rPr>
              <a:t> </a:t>
            </a:r>
            <a:r>
              <a:rPr lang="tr-TR" sz="4800" b="1" dirty="0" err="1">
                <a:solidFill>
                  <a:schemeClr val="accent1">
                    <a:lumMod val="50000"/>
                  </a:schemeClr>
                </a:solidFill>
              </a:rPr>
              <a:t>Diseases</a:t>
            </a:r>
            <a:r>
              <a:rPr lang="tr-TR" sz="4800" b="1" dirty="0">
                <a:solidFill>
                  <a:schemeClr val="accent1">
                    <a:lumMod val="50000"/>
                  </a:schemeClr>
                </a:solidFill>
              </a:rPr>
              <a:t>, 59(1), 96-105</a:t>
            </a:r>
          </a:p>
          <a:p>
            <a:pPr marL="0" indent="0">
              <a:buNone/>
            </a:pPr>
            <a:r>
              <a:rPr lang="tr-TR" sz="4800" b="1" dirty="0">
                <a:solidFill>
                  <a:schemeClr val="accent1">
                    <a:lumMod val="50000"/>
                  </a:schemeClr>
                </a:solidFill>
              </a:rPr>
              <a:t>2.  A </a:t>
            </a:r>
            <a:r>
              <a:rPr lang="tr-TR" sz="4800" b="1" dirty="0" err="1">
                <a:solidFill>
                  <a:schemeClr val="accent1">
                    <a:lumMod val="50000"/>
                  </a:schemeClr>
                </a:solidFill>
              </a:rPr>
              <a:t>compendium</a:t>
            </a:r>
            <a:r>
              <a:rPr lang="tr-TR" sz="4800" b="1" dirty="0">
                <a:solidFill>
                  <a:schemeClr val="accent1">
                    <a:lumMod val="50000"/>
                  </a:schemeClr>
                </a:solidFill>
              </a:rPr>
              <a:t> of </a:t>
            </a:r>
            <a:r>
              <a:rPr lang="tr-TR" sz="4800" b="1" dirty="0" err="1">
                <a:solidFill>
                  <a:schemeClr val="accent1">
                    <a:lumMod val="50000"/>
                  </a:schemeClr>
                </a:solidFill>
              </a:rPr>
              <a:t>strategies</a:t>
            </a:r>
            <a:r>
              <a:rPr lang="tr-TR" sz="4800" b="1" dirty="0">
                <a:solidFill>
                  <a:schemeClr val="accent1">
                    <a:lumMod val="50000"/>
                  </a:schemeClr>
                </a:solidFill>
              </a:rPr>
              <a:t> </a:t>
            </a:r>
            <a:r>
              <a:rPr lang="tr-TR" sz="4800" b="1" dirty="0" err="1">
                <a:solidFill>
                  <a:schemeClr val="accent1">
                    <a:lumMod val="50000"/>
                  </a:schemeClr>
                </a:solidFill>
              </a:rPr>
              <a:t>to</a:t>
            </a:r>
            <a:r>
              <a:rPr lang="tr-TR" sz="4800" b="1" dirty="0">
                <a:solidFill>
                  <a:schemeClr val="accent1">
                    <a:lumMod val="50000"/>
                  </a:schemeClr>
                </a:solidFill>
              </a:rPr>
              <a:t> </a:t>
            </a:r>
            <a:r>
              <a:rPr lang="tr-TR" sz="4800" b="1" dirty="0" err="1">
                <a:solidFill>
                  <a:schemeClr val="accent1">
                    <a:lumMod val="50000"/>
                  </a:schemeClr>
                </a:solidFill>
              </a:rPr>
              <a:t>prevent</a:t>
            </a:r>
            <a:r>
              <a:rPr lang="tr-TR" sz="4800" b="1" dirty="0">
                <a:solidFill>
                  <a:schemeClr val="accent1">
                    <a:lumMod val="50000"/>
                  </a:schemeClr>
                </a:solidFill>
              </a:rPr>
              <a:t> </a:t>
            </a:r>
            <a:r>
              <a:rPr lang="tr-TR" sz="4800" b="1" dirty="0" err="1">
                <a:solidFill>
                  <a:schemeClr val="accent1">
                    <a:lumMod val="50000"/>
                  </a:schemeClr>
                </a:solidFill>
              </a:rPr>
              <a:t>healthcareassociated</a:t>
            </a:r>
            <a:r>
              <a:rPr lang="tr-TR" sz="4800" b="1" dirty="0">
                <a:solidFill>
                  <a:schemeClr val="accent1">
                    <a:lumMod val="50000"/>
                  </a:schemeClr>
                </a:solidFill>
              </a:rPr>
              <a:t> </a:t>
            </a:r>
            <a:r>
              <a:rPr lang="tr-TR" sz="4800" b="1" dirty="0" err="1">
                <a:solidFill>
                  <a:schemeClr val="accent1">
                    <a:lumMod val="50000"/>
                  </a:schemeClr>
                </a:solidFill>
              </a:rPr>
              <a:t>infections</a:t>
            </a:r>
            <a:r>
              <a:rPr lang="tr-TR" sz="4800" b="1" dirty="0">
                <a:solidFill>
                  <a:schemeClr val="accent1">
                    <a:lumMod val="50000"/>
                  </a:schemeClr>
                </a:solidFill>
              </a:rPr>
              <a:t> in </a:t>
            </a:r>
            <a:r>
              <a:rPr lang="tr-TR" sz="4800" b="1" dirty="0" err="1">
                <a:solidFill>
                  <a:schemeClr val="accent1">
                    <a:lumMod val="50000"/>
                  </a:schemeClr>
                </a:solidFill>
              </a:rPr>
              <a:t>acute</a:t>
            </a:r>
            <a:r>
              <a:rPr lang="tr-TR" sz="4800" b="1" dirty="0">
                <a:solidFill>
                  <a:schemeClr val="accent1">
                    <a:lumMod val="50000"/>
                  </a:schemeClr>
                </a:solidFill>
              </a:rPr>
              <a:t> </a:t>
            </a:r>
            <a:r>
              <a:rPr lang="tr-TR" sz="4800" b="1" dirty="0" err="1">
                <a:solidFill>
                  <a:schemeClr val="accent1">
                    <a:lumMod val="50000"/>
                  </a:schemeClr>
                </a:solidFill>
              </a:rPr>
              <a:t>care</a:t>
            </a:r>
            <a:r>
              <a:rPr lang="tr-TR" sz="4800" b="1" dirty="0">
                <a:solidFill>
                  <a:schemeClr val="accent1">
                    <a:lumMod val="50000"/>
                  </a:schemeClr>
                </a:solidFill>
              </a:rPr>
              <a:t> </a:t>
            </a:r>
            <a:r>
              <a:rPr lang="tr-TR" sz="4800" b="1" dirty="0" err="1">
                <a:solidFill>
                  <a:schemeClr val="accent1">
                    <a:lumMod val="50000"/>
                  </a:schemeClr>
                </a:solidFill>
              </a:rPr>
              <a:t>hospitals</a:t>
            </a:r>
            <a:r>
              <a:rPr lang="tr-TR" sz="4800" b="1" dirty="0">
                <a:solidFill>
                  <a:schemeClr val="accent1">
                    <a:lumMod val="50000"/>
                  </a:schemeClr>
                </a:solidFill>
              </a:rPr>
              <a:t>: 2014 </a:t>
            </a:r>
            <a:r>
              <a:rPr lang="tr-TR" sz="4800" b="1" dirty="0" err="1">
                <a:solidFill>
                  <a:schemeClr val="accent1">
                    <a:lumMod val="50000"/>
                  </a:schemeClr>
                </a:solidFill>
              </a:rPr>
              <a:t>updates</a:t>
            </a:r>
            <a:r>
              <a:rPr lang="tr-TR" sz="4800" b="1" dirty="0">
                <a:solidFill>
                  <a:schemeClr val="accent1">
                    <a:lumMod val="50000"/>
                  </a:schemeClr>
                </a:solidFill>
              </a:rPr>
              <a:t>. </a:t>
            </a:r>
            <a:r>
              <a:rPr lang="tr-TR" sz="4800" b="1" dirty="0" err="1">
                <a:solidFill>
                  <a:schemeClr val="accent1">
                    <a:lumMod val="50000"/>
                  </a:schemeClr>
                </a:solidFill>
              </a:rPr>
              <a:t>Infection</a:t>
            </a:r>
            <a:r>
              <a:rPr lang="tr-TR" sz="4800" b="1" dirty="0">
                <a:solidFill>
                  <a:schemeClr val="accent1">
                    <a:lumMod val="50000"/>
                  </a:schemeClr>
                </a:solidFill>
              </a:rPr>
              <a:t> Control &amp; </a:t>
            </a:r>
            <a:r>
              <a:rPr lang="tr-TR" sz="4800" b="1" dirty="0" err="1">
                <a:solidFill>
                  <a:schemeClr val="accent1">
                    <a:lumMod val="50000"/>
                  </a:schemeClr>
                </a:solidFill>
              </a:rPr>
              <a:t>Hospital</a:t>
            </a:r>
            <a:r>
              <a:rPr lang="tr-TR" sz="4800" b="1" dirty="0">
                <a:solidFill>
                  <a:schemeClr val="accent1">
                    <a:lumMod val="50000"/>
                  </a:schemeClr>
                </a:solidFill>
              </a:rPr>
              <a:t> </a:t>
            </a:r>
            <a:r>
              <a:rPr lang="tr-TR" sz="4800" b="1" dirty="0" err="1">
                <a:solidFill>
                  <a:schemeClr val="accent1">
                    <a:lumMod val="50000"/>
                  </a:schemeClr>
                </a:solidFill>
              </a:rPr>
              <a:t>Epidemiology</a:t>
            </a:r>
            <a:r>
              <a:rPr lang="tr-TR" sz="4800" b="1" dirty="0">
                <a:solidFill>
                  <a:schemeClr val="accent1">
                    <a:lumMod val="50000"/>
                  </a:schemeClr>
                </a:solidFill>
              </a:rPr>
              <a:t>, 35(S2), S21-S31</a:t>
            </a:r>
            <a:r>
              <a:rPr lang="tr-TR" sz="5600" b="1" dirty="0">
                <a:solidFill>
                  <a:schemeClr val="accent1">
                    <a:lumMod val="50000"/>
                  </a:schemeClr>
                </a:solidFill>
              </a:rPr>
              <a:t>.</a:t>
            </a:r>
          </a:p>
        </p:txBody>
      </p:sp>
    </p:spTree>
    <p:extLst>
      <p:ext uri="{BB962C8B-B14F-4D97-AF65-F5344CB8AC3E}">
        <p14:creationId xmlns:p14="http://schemas.microsoft.com/office/powerpoint/2010/main" val="3635412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356905" y="232947"/>
            <a:ext cx="9820657" cy="1664983"/>
          </a:xfrm>
          <a:solidFill>
            <a:srgbClr val="660033"/>
          </a:solidFill>
          <a:ln w="38100">
            <a:solidFill>
              <a:srgbClr val="990033"/>
            </a:solidFill>
          </a:ln>
        </p:spPr>
        <p:txBody>
          <a:bodyPr/>
          <a:lstStyle/>
          <a:p>
            <a:pPr algn="ctr"/>
            <a:r>
              <a:rPr lang="tr-TR" sz="3793" b="1" dirty="0">
                <a:solidFill>
                  <a:schemeClr val="bg1"/>
                </a:solidFill>
                <a:latin typeface="+mn-lt"/>
              </a:rPr>
              <a:t>SVK Bakımı Kanıta Dayalı </a:t>
            </a:r>
            <a:br>
              <a:rPr lang="tr-TR" sz="3793" b="1" dirty="0">
                <a:solidFill>
                  <a:schemeClr val="bg1"/>
                </a:solidFill>
                <a:latin typeface="+mn-lt"/>
              </a:rPr>
            </a:br>
            <a:r>
              <a:rPr lang="tr-TR" sz="3793" b="1" dirty="0">
                <a:solidFill>
                  <a:schemeClr val="bg1"/>
                </a:solidFill>
                <a:latin typeface="+mn-lt"/>
              </a:rPr>
              <a:t>Hemşirelik Uygulamaları</a:t>
            </a: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103579853"/>
              </p:ext>
            </p:extLst>
          </p:nvPr>
        </p:nvGraphicFramePr>
        <p:xfrm>
          <a:off x="1216152" y="2609385"/>
          <a:ext cx="9820657" cy="26603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878846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838200" y="0"/>
            <a:ext cx="10160084" cy="1412823"/>
          </a:xfrm>
          <a:solidFill>
            <a:srgbClr val="660033"/>
          </a:solidFill>
          <a:ln w="38100">
            <a:solidFill>
              <a:srgbClr val="660033"/>
            </a:solidFill>
          </a:ln>
        </p:spPr>
        <p:txBody>
          <a:bodyPr>
            <a:normAutofit/>
          </a:bodyPr>
          <a:lstStyle/>
          <a:p>
            <a:pPr algn="ctr"/>
            <a:r>
              <a:rPr lang="tr-TR" sz="3793" b="1" dirty="0">
                <a:solidFill>
                  <a:schemeClr val="bg1"/>
                </a:solidFill>
                <a:latin typeface="+mn-lt"/>
              </a:rPr>
              <a:t>SVK Bakımı Kanıta Dayalı </a:t>
            </a:r>
            <a:br>
              <a:rPr lang="tr-TR" sz="3793" b="1" dirty="0">
                <a:solidFill>
                  <a:schemeClr val="bg1"/>
                </a:solidFill>
                <a:latin typeface="+mn-lt"/>
              </a:rPr>
            </a:br>
            <a:r>
              <a:rPr lang="tr-TR" sz="3793" b="1" dirty="0">
                <a:solidFill>
                  <a:schemeClr val="bg1"/>
                </a:solidFill>
                <a:latin typeface="+mn-lt"/>
              </a:rPr>
              <a:t>Hemşirelik Uygulamaları</a:t>
            </a:r>
          </a:p>
        </p:txBody>
      </p:sp>
      <p:sp>
        <p:nvSpPr>
          <p:cNvPr id="3" name="İçerik Yer Tutucusu 2"/>
          <p:cNvSpPr>
            <a:spLocks noGrp="1"/>
          </p:cNvSpPr>
          <p:nvPr>
            <p:ph idx="1"/>
          </p:nvPr>
        </p:nvSpPr>
        <p:spPr>
          <a:xfrm>
            <a:off x="838200" y="2139698"/>
            <a:ext cx="10256654" cy="4725596"/>
          </a:xfrm>
          <a:ln>
            <a:solidFill>
              <a:schemeClr val="bg1"/>
            </a:solidFill>
          </a:ln>
        </p:spPr>
        <p:txBody>
          <a:bodyPr>
            <a:normAutofit/>
          </a:bodyPr>
          <a:lstStyle/>
          <a:p>
            <a:endParaRPr lang="tr-TR" dirty="0"/>
          </a:p>
          <a:p>
            <a:pPr algn="just">
              <a:buFont typeface="Wingdings" panose="05000000000000000000" pitchFamily="2" charset="2"/>
              <a:buChar char="§"/>
            </a:pPr>
            <a:r>
              <a:rPr lang="tr-TR" sz="2844" dirty="0"/>
              <a:t>Etkili el hijyeni, alkol bazlı el antiseptiği ile eller kuruyana kadar ovalanarak veya su ve sabunla eller yıkanarak gerçekleştirilebilir </a:t>
            </a:r>
            <a:r>
              <a:rPr lang="tr-TR" sz="2370" b="1" dirty="0"/>
              <a:t>(Kanıt A-I)</a:t>
            </a:r>
          </a:p>
          <a:p>
            <a:pPr algn="just">
              <a:buFont typeface="Wingdings" panose="05000000000000000000" pitchFamily="2" charset="2"/>
              <a:buChar char="§"/>
            </a:pPr>
            <a:r>
              <a:rPr lang="tr-TR" sz="2844" dirty="0"/>
              <a:t>Kateterle ilgili her tür manipülasyondan önce ve sonra el hijyeni sağlanmalı </a:t>
            </a:r>
            <a:r>
              <a:rPr lang="tr-TR" sz="2370" b="1" dirty="0"/>
              <a:t>(Kanıt B-I)</a:t>
            </a:r>
            <a:endParaRPr lang="tr-TR" sz="2370" b="1" dirty="0">
              <a:solidFill>
                <a:srgbClr val="FFFF00"/>
              </a:solidFill>
            </a:endParaRPr>
          </a:p>
          <a:p>
            <a:pPr>
              <a:buFont typeface="Wingdings" panose="05000000000000000000" pitchFamily="2" charset="2"/>
              <a:buChar char="§"/>
            </a:pPr>
            <a:endParaRPr lang="tr-TR" sz="2400" dirty="0"/>
          </a:p>
        </p:txBody>
      </p:sp>
      <p:sp>
        <p:nvSpPr>
          <p:cNvPr id="5" name="Yuvarlatılmış Dikdörtgen 4"/>
          <p:cNvSpPr/>
          <p:nvPr/>
        </p:nvSpPr>
        <p:spPr>
          <a:xfrm>
            <a:off x="4603183" y="1278621"/>
            <a:ext cx="2457178" cy="995279"/>
          </a:xfrm>
          <a:prstGeom prst="roundRect">
            <a:avLst/>
          </a:prstGeom>
          <a:solidFill>
            <a:schemeClr val="bg1"/>
          </a:solidFill>
          <a:ln w="3810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370" b="1" dirty="0">
                <a:solidFill>
                  <a:schemeClr val="tx1"/>
                </a:solidFill>
              </a:rPr>
              <a:t>El Hijyeni  </a:t>
            </a:r>
          </a:p>
          <a:p>
            <a:pPr algn="ctr"/>
            <a:r>
              <a:rPr lang="tr-TR" sz="2370" b="1" dirty="0">
                <a:solidFill>
                  <a:schemeClr val="tx1"/>
                </a:solidFill>
              </a:rPr>
              <a:t>Aseps</a:t>
            </a:r>
            <a:r>
              <a:rPr lang="tr-TR" sz="2844" b="1" dirty="0">
                <a:solidFill>
                  <a:schemeClr val="tx1"/>
                </a:solidFill>
              </a:rPr>
              <a:t>i</a:t>
            </a:r>
          </a:p>
        </p:txBody>
      </p:sp>
      <p:pic>
        <p:nvPicPr>
          <p:cNvPr id="10" name="Resim 9" descr="Ekran Kırpma"/>
          <p:cNvPicPr>
            <a:picLocks noChangeAspect="1"/>
          </p:cNvPicPr>
          <p:nvPr/>
        </p:nvPicPr>
        <p:blipFill rotWithShape="1">
          <a:blip r:embed="rId2" cstate="print">
            <a:extLst>
              <a:ext uri="{28A0092B-C50C-407E-A947-70E740481C1C}">
                <a14:useLocalDpi xmlns:a14="http://schemas.microsoft.com/office/drawing/2010/main" val="0"/>
              </a:ext>
            </a:extLst>
          </a:blip>
          <a:srcRect r="3724" b="17217"/>
          <a:stretch/>
        </p:blipFill>
        <p:spPr>
          <a:xfrm>
            <a:off x="5638014" y="4560449"/>
            <a:ext cx="5715787" cy="2188908"/>
          </a:xfrm>
          <a:prstGeom prst="rect">
            <a:avLst/>
          </a:prstGeom>
        </p:spPr>
      </p:pic>
      <p:pic>
        <p:nvPicPr>
          <p:cNvPr id="11" name="Resim 10"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721" y="6215911"/>
            <a:ext cx="3802711" cy="533446"/>
          </a:xfrm>
          <a:prstGeom prst="rect">
            <a:avLst/>
          </a:prstGeom>
        </p:spPr>
      </p:pic>
    </p:spTree>
    <p:extLst>
      <p:ext uri="{BB962C8B-B14F-4D97-AF65-F5344CB8AC3E}">
        <p14:creationId xmlns:p14="http://schemas.microsoft.com/office/powerpoint/2010/main" val="230299296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İçerik Yer Tutucusu 2"/>
          <p:cNvGraphicFramePr>
            <a:graphicFrameLocks noGrp="1"/>
          </p:cNvGraphicFramePr>
          <p:nvPr>
            <p:ph idx="1"/>
            <p:extLst>
              <p:ext uri="{D42A27DB-BD31-4B8C-83A1-F6EECF244321}">
                <p14:modId xmlns:p14="http://schemas.microsoft.com/office/powerpoint/2010/main" val="3707912794"/>
              </p:ext>
            </p:extLst>
          </p:nvPr>
        </p:nvGraphicFramePr>
        <p:xfrm>
          <a:off x="941833" y="2066543"/>
          <a:ext cx="7406640" cy="2205228"/>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0000"/>
                    </a:ext>
                  </a:extLst>
                </a:gridCol>
                <a:gridCol w="3703320">
                  <a:extLst>
                    <a:ext uri="{9D8B030D-6E8A-4147-A177-3AD203B41FA5}">
                      <a16:colId xmlns:a16="http://schemas.microsoft.com/office/drawing/2014/main" val="20001"/>
                    </a:ext>
                  </a:extLst>
                </a:gridCol>
              </a:tblGrid>
              <a:tr h="470916">
                <a:tc>
                  <a:txBody>
                    <a:bodyPr/>
                    <a:lstStyle/>
                    <a:p>
                      <a:pPr algn="ctr"/>
                      <a:r>
                        <a:rPr lang="tr-TR" sz="2300" dirty="0">
                          <a:solidFill>
                            <a:schemeClr val="bg1"/>
                          </a:solidFill>
                        </a:rPr>
                        <a:t>Solüsyon</a:t>
                      </a:r>
                    </a:p>
                  </a:txBody>
                  <a:tcPr marL="91441" marR="91441">
                    <a:solidFill>
                      <a:srgbClr val="7030A0"/>
                    </a:solidFill>
                  </a:tcPr>
                </a:tc>
                <a:tc>
                  <a:txBody>
                    <a:bodyPr/>
                    <a:lstStyle/>
                    <a:p>
                      <a:pPr algn="ctr"/>
                      <a:r>
                        <a:rPr lang="tr-TR" sz="2300" dirty="0" err="1">
                          <a:solidFill>
                            <a:schemeClr val="bg1"/>
                          </a:solidFill>
                        </a:rPr>
                        <a:t>Bakteriyostatik</a:t>
                      </a:r>
                      <a:r>
                        <a:rPr lang="tr-TR" sz="2300" dirty="0">
                          <a:solidFill>
                            <a:schemeClr val="bg1"/>
                          </a:solidFill>
                        </a:rPr>
                        <a:t> Etki</a:t>
                      </a:r>
                    </a:p>
                  </a:txBody>
                  <a:tcPr marL="91441" marR="91441">
                    <a:solidFill>
                      <a:srgbClr val="7030A0"/>
                    </a:solidFill>
                  </a:tcPr>
                </a:tc>
                <a:extLst>
                  <a:ext uri="{0D108BD9-81ED-4DB2-BD59-A6C34878D82A}">
                    <a16:rowId xmlns:a16="http://schemas.microsoft.com/office/drawing/2014/main" val="10000"/>
                  </a:ext>
                </a:extLst>
              </a:tr>
              <a:tr h="470916">
                <a:tc>
                  <a:txBody>
                    <a:bodyPr/>
                    <a:lstStyle/>
                    <a:p>
                      <a:pPr algn="ctr"/>
                      <a:r>
                        <a:rPr lang="tr-TR" sz="2300" b="1" dirty="0">
                          <a:solidFill>
                            <a:schemeClr val="bg1"/>
                          </a:solidFill>
                        </a:rPr>
                        <a:t>% 2 </a:t>
                      </a:r>
                      <a:r>
                        <a:rPr lang="tr-TR" sz="2300" b="1" dirty="0" err="1">
                          <a:solidFill>
                            <a:schemeClr val="bg1"/>
                          </a:solidFill>
                        </a:rPr>
                        <a:t>Lik</a:t>
                      </a:r>
                      <a:r>
                        <a:rPr lang="tr-TR" sz="2300" b="1" dirty="0">
                          <a:solidFill>
                            <a:schemeClr val="bg1"/>
                          </a:solidFill>
                        </a:rPr>
                        <a:t> </a:t>
                      </a:r>
                      <a:r>
                        <a:rPr lang="tr-TR" sz="2300" b="1" dirty="0" err="1">
                          <a:solidFill>
                            <a:schemeClr val="bg1"/>
                          </a:solidFill>
                        </a:rPr>
                        <a:t>Klorheksidin</a:t>
                      </a:r>
                      <a:r>
                        <a:rPr lang="tr-TR" sz="2300" b="1" dirty="0">
                          <a:solidFill>
                            <a:schemeClr val="bg1"/>
                          </a:solidFill>
                        </a:rPr>
                        <a:t> </a:t>
                      </a:r>
                      <a:r>
                        <a:rPr lang="tr-TR" sz="2300" b="1" dirty="0" err="1">
                          <a:solidFill>
                            <a:schemeClr val="bg1"/>
                          </a:solidFill>
                        </a:rPr>
                        <a:t>Glukonat</a:t>
                      </a:r>
                      <a:endParaRPr lang="tr-TR" sz="2300" b="1" dirty="0">
                        <a:solidFill>
                          <a:schemeClr val="bg1"/>
                        </a:solidFill>
                      </a:endParaRPr>
                    </a:p>
                  </a:txBody>
                  <a:tcPr marL="91441" marR="91441">
                    <a:solidFill>
                      <a:srgbClr val="7030A0"/>
                    </a:solidFill>
                  </a:tcPr>
                </a:tc>
                <a:tc>
                  <a:txBody>
                    <a:bodyPr/>
                    <a:lstStyle/>
                    <a:p>
                      <a:pPr algn="ctr"/>
                      <a:r>
                        <a:rPr lang="tr-TR" sz="2300" b="1" dirty="0">
                          <a:solidFill>
                            <a:schemeClr val="bg1"/>
                          </a:solidFill>
                        </a:rPr>
                        <a:t>30 Saniye</a:t>
                      </a:r>
                    </a:p>
                  </a:txBody>
                  <a:tcPr marL="91441" marR="91441">
                    <a:solidFill>
                      <a:srgbClr val="7030A0"/>
                    </a:solidFill>
                  </a:tcPr>
                </a:tc>
                <a:extLst>
                  <a:ext uri="{0D108BD9-81ED-4DB2-BD59-A6C34878D82A}">
                    <a16:rowId xmlns:a16="http://schemas.microsoft.com/office/drawing/2014/main" val="10001"/>
                  </a:ext>
                </a:extLst>
              </a:tr>
              <a:tr h="470916">
                <a:tc>
                  <a:txBody>
                    <a:bodyPr/>
                    <a:lstStyle/>
                    <a:p>
                      <a:pPr algn="ctr"/>
                      <a:r>
                        <a:rPr lang="tr-TR" sz="2300" b="1" dirty="0">
                          <a:solidFill>
                            <a:schemeClr val="bg1"/>
                          </a:solidFill>
                        </a:rPr>
                        <a:t>% 10 </a:t>
                      </a:r>
                      <a:r>
                        <a:rPr lang="tr-TR" sz="2300" b="1" dirty="0" err="1">
                          <a:solidFill>
                            <a:schemeClr val="bg1"/>
                          </a:solidFill>
                        </a:rPr>
                        <a:t>Luk</a:t>
                      </a:r>
                      <a:r>
                        <a:rPr lang="tr-TR" sz="2300" b="1" dirty="0">
                          <a:solidFill>
                            <a:schemeClr val="bg1"/>
                          </a:solidFill>
                        </a:rPr>
                        <a:t> </a:t>
                      </a:r>
                      <a:r>
                        <a:rPr lang="tr-TR" sz="2300" b="1" dirty="0" err="1">
                          <a:solidFill>
                            <a:schemeClr val="bg1"/>
                          </a:solidFill>
                        </a:rPr>
                        <a:t>Povidon</a:t>
                      </a:r>
                      <a:r>
                        <a:rPr lang="tr-TR" sz="2300" b="1" dirty="0">
                          <a:solidFill>
                            <a:schemeClr val="bg1"/>
                          </a:solidFill>
                        </a:rPr>
                        <a:t> İyot</a:t>
                      </a:r>
                    </a:p>
                  </a:txBody>
                  <a:tcPr marL="91441" marR="91441">
                    <a:solidFill>
                      <a:srgbClr val="7030A0"/>
                    </a:solidFill>
                  </a:tcPr>
                </a:tc>
                <a:tc>
                  <a:txBody>
                    <a:bodyPr/>
                    <a:lstStyle/>
                    <a:p>
                      <a:pPr algn="ctr"/>
                      <a:r>
                        <a:rPr lang="tr-TR" sz="2300" b="1" dirty="0">
                          <a:solidFill>
                            <a:schemeClr val="bg1"/>
                          </a:solidFill>
                        </a:rPr>
                        <a:t>2 Dakika </a:t>
                      </a:r>
                    </a:p>
                  </a:txBody>
                  <a:tcPr marL="91441" marR="91441">
                    <a:solidFill>
                      <a:srgbClr val="7030A0"/>
                    </a:solidFill>
                  </a:tcPr>
                </a:tc>
                <a:extLst>
                  <a:ext uri="{0D108BD9-81ED-4DB2-BD59-A6C34878D82A}">
                    <a16:rowId xmlns:a16="http://schemas.microsoft.com/office/drawing/2014/main" val="10002"/>
                  </a:ext>
                </a:extLst>
              </a:tr>
              <a:tr h="470916">
                <a:tc>
                  <a:txBody>
                    <a:bodyPr/>
                    <a:lstStyle/>
                    <a:p>
                      <a:pPr algn="ctr"/>
                      <a:r>
                        <a:rPr lang="tr-TR" sz="2300" b="1" dirty="0">
                          <a:solidFill>
                            <a:schemeClr val="bg1"/>
                          </a:solidFill>
                        </a:rPr>
                        <a:t>%70 </a:t>
                      </a:r>
                      <a:r>
                        <a:rPr lang="tr-TR" sz="2300" b="1" dirty="0" err="1">
                          <a:solidFill>
                            <a:schemeClr val="bg1"/>
                          </a:solidFill>
                        </a:rPr>
                        <a:t>İsopropil</a:t>
                      </a:r>
                      <a:r>
                        <a:rPr lang="tr-TR" sz="2300" b="1" dirty="0">
                          <a:solidFill>
                            <a:schemeClr val="bg1"/>
                          </a:solidFill>
                        </a:rPr>
                        <a:t> Alkol </a:t>
                      </a:r>
                    </a:p>
                  </a:txBody>
                  <a:tcPr marL="91441" marR="91441">
                    <a:solidFill>
                      <a:srgbClr val="7030A0"/>
                    </a:solidFill>
                  </a:tcPr>
                </a:tc>
                <a:tc>
                  <a:txBody>
                    <a:bodyPr/>
                    <a:lstStyle/>
                    <a:p>
                      <a:pPr algn="ctr"/>
                      <a:r>
                        <a:rPr lang="tr-TR" sz="2300" b="1" dirty="0">
                          <a:solidFill>
                            <a:schemeClr val="bg1"/>
                          </a:solidFill>
                        </a:rPr>
                        <a:t>10 Saniye /30</a:t>
                      </a:r>
                      <a:r>
                        <a:rPr lang="tr-TR" sz="2300" b="1" baseline="0" dirty="0">
                          <a:solidFill>
                            <a:schemeClr val="bg1"/>
                          </a:solidFill>
                        </a:rPr>
                        <a:t> </a:t>
                      </a:r>
                      <a:r>
                        <a:rPr lang="tr-TR" sz="2300" b="1" dirty="0">
                          <a:solidFill>
                            <a:schemeClr val="bg1"/>
                          </a:solidFill>
                        </a:rPr>
                        <a:t> Saniye</a:t>
                      </a:r>
                    </a:p>
                  </a:txBody>
                  <a:tcPr marL="91441" marR="91441">
                    <a:solidFill>
                      <a:srgbClr val="7030A0"/>
                    </a:solidFill>
                  </a:tcPr>
                </a:tc>
                <a:extLst>
                  <a:ext uri="{0D108BD9-81ED-4DB2-BD59-A6C34878D82A}">
                    <a16:rowId xmlns:a16="http://schemas.microsoft.com/office/drawing/2014/main" val="10003"/>
                  </a:ext>
                </a:extLst>
              </a:tr>
            </a:tbl>
          </a:graphicData>
        </a:graphic>
      </p:graphicFrame>
      <p:sp>
        <p:nvSpPr>
          <p:cNvPr id="6" name="İçerik Yer Tutucusu 2"/>
          <p:cNvSpPr txBox="1">
            <a:spLocks/>
          </p:cNvSpPr>
          <p:nvPr/>
        </p:nvSpPr>
        <p:spPr>
          <a:xfrm>
            <a:off x="920496" y="4178808"/>
            <a:ext cx="7446264" cy="2117026"/>
          </a:xfrm>
          <a:prstGeom prst="rect">
            <a:avLst/>
          </a:prstGeom>
          <a:ln w="28575">
            <a:solidFill>
              <a:srgbClr val="C40C38"/>
            </a:solidFill>
          </a:ln>
        </p:spPr>
        <p:txBody>
          <a:bodyPr vert="horz" lIns="91441" tIns="45720" rIns="91441"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Wingdings" panose="05000000000000000000" pitchFamily="2" charset="2"/>
              <a:buChar char="§"/>
            </a:pPr>
            <a:r>
              <a:rPr lang="tr-TR" sz="2001" b="1" dirty="0">
                <a:solidFill>
                  <a:srgbClr val="FF0000"/>
                </a:solidFill>
              </a:rPr>
              <a:t>Bölgeyi %2 </a:t>
            </a:r>
            <a:r>
              <a:rPr lang="tr-TR" sz="2001" b="1" dirty="0" err="1">
                <a:solidFill>
                  <a:srgbClr val="FF0000"/>
                </a:solidFill>
              </a:rPr>
              <a:t>klorheksidin</a:t>
            </a:r>
            <a:r>
              <a:rPr lang="tr-TR" sz="2001" b="1" dirty="0">
                <a:solidFill>
                  <a:srgbClr val="FF0000"/>
                </a:solidFill>
              </a:rPr>
              <a:t> içeren %70’lik alkol </a:t>
            </a:r>
            <a:r>
              <a:rPr lang="tr-TR" sz="2001" b="1" i="1" dirty="0">
                <a:solidFill>
                  <a:srgbClr val="FF0000"/>
                </a:solidFill>
              </a:rPr>
              <a:t>(Kanıt A-I)</a:t>
            </a:r>
            <a:r>
              <a:rPr lang="tr-TR" sz="2001" b="1" dirty="0">
                <a:solidFill>
                  <a:srgbClr val="FF0000"/>
                </a:solidFill>
              </a:rPr>
              <a:t> sürülerek bölgenin kendiliğinden kurumasını beklemelidir </a:t>
            </a:r>
            <a:r>
              <a:rPr lang="tr-TR" sz="2001" b="1" i="1" dirty="0">
                <a:solidFill>
                  <a:srgbClr val="FF0000"/>
                </a:solidFill>
              </a:rPr>
              <a:t>(Kanıt B-I) </a:t>
            </a:r>
            <a:r>
              <a:rPr lang="en-US" sz="1400" i="1" dirty="0"/>
              <a:t>Infusion therapy standards of practice. Journal of Infusion Nursing. 39(1), 11-140</a:t>
            </a:r>
            <a:r>
              <a:rPr lang="tr-TR" sz="1400" i="1" dirty="0"/>
              <a:t> </a:t>
            </a:r>
            <a:r>
              <a:rPr lang="tr-TR" sz="1400" b="1" i="1" dirty="0"/>
              <a:t>2019</a:t>
            </a:r>
            <a:endParaRPr lang="tr-TR" sz="1400" i="1" dirty="0"/>
          </a:p>
          <a:p>
            <a:pPr>
              <a:buFont typeface="Wingdings" panose="05000000000000000000" pitchFamily="2" charset="2"/>
              <a:buChar char="§"/>
            </a:pPr>
            <a:r>
              <a:rPr lang="tr-TR" sz="2001" b="1" dirty="0">
                <a:solidFill>
                  <a:srgbClr val="FF0000"/>
                </a:solidFill>
              </a:rPr>
              <a:t>Hemşirelerin %71,7’sinin  uygulama alanının kurumasını beklemediğini ortaya koymuştur!!!! </a:t>
            </a:r>
            <a:r>
              <a:rPr lang="en-US" sz="2001" i="1" dirty="0"/>
              <a:t> </a:t>
            </a:r>
            <a:r>
              <a:rPr lang="en-US" sz="1100" i="1" dirty="0"/>
              <a:t>Infusion therapy standards of practice. Journal of Infusion Nursing. 39(1), 11-140</a:t>
            </a:r>
            <a:r>
              <a:rPr lang="tr-TR" sz="1100" i="1" dirty="0"/>
              <a:t> </a:t>
            </a:r>
            <a:r>
              <a:rPr lang="tr-TR" sz="1100" b="1" i="1" dirty="0"/>
              <a:t>2019</a:t>
            </a:r>
            <a:endParaRPr lang="tr-TR" sz="1100" i="1" dirty="0"/>
          </a:p>
          <a:p>
            <a:pPr>
              <a:buFont typeface="Wingdings" panose="05000000000000000000" pitchFamily="2" charset="2"/>
              <a:buChar char="§"/>
            </a:pPr>
            <a:endParaRPr lang="tr-TR" sz="2001" b="1" i="1" dirty="0">
              <a:solidFill>
                <a:srgbClr val="FF0000"/>
              </a:solidFill>
            </a:endParaRPr>
          </a:p>
          <a:p>
            <a:endParaRPr lang="tr-TR" sz="1201" b="1" u="sng" dirty="0">
              <a:solidFill>
                <a:srgbClr val="FF0000"/>
              </a:solidFill>
            </a:endParaRPr>
          </a:p>
        </p:txBody>
      </p:sp>
      <p:pic>
        <p:nvPicPr>
          <p:cNvPr id="8" name="Resim 7"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22209" y="1991679"/>
            <a:ext cx="3132703" cy="4374259"/>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sp>
        <p:nvSpPr>
          <p:cNvPr id="9" name="Unvan 1"/>
          <p:cNvSpPr txBox="1">
            <a:spLocks/>
          </p:cNvSpPr>
          <p:nvPr/>
        </p:nvSpPr>
        <p:spPr>
          <a:xfrm>
            <a:off x="838199" y="-32384"/>
            <a:ext cx="10515601" cy="1571038"/>
          </a:xfrm>
          <a:prstGeom prst="rect">
            <a:avLst/>
          </a:prstGeom>
          <a:solidFill>
            <a:srgbClr val="660033"/>
          </a:solidFill>
          <a:ln w="38100">
            <a:solidFill>
              <a:srgbClr val="660033"/>
            </a:solidFill>
          </a:ln>
        </p:spPr>
        <p:txBody>
          <a:bodyPr vert="horz" lIns="108373" tIns="54187" rIns="108373" bIns="54187"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tr-TR" sz="3793" b="1" dirty="0">
                <a:solidFill>
                  <a:schemeClr val="bg1"/>
                </a:solidFill>
                <a:latin typeface="+mn-lt"/>
              </a:rPr>
              <a:t>SVK Bakımı Kanıta Dayalı </a:t>
            </a:r>
            <a:br>
              <a:rPr lang="tr-TR" sz="3793" b="1" dirty="0">
                <a:solidFill>
                  <a:schemeClr val="bg1"/>
                </a:solidFill>
                <a:latin typeface="+mn-lt"/>
              </a:rPr>
            </a:br>
            <a:r>
              <a:rPr lang="tr-TR" sz="3793" b="1" dirty="0">
                <a:solidFill>
                  <a:schemeClr val="bg1"/>
                </a:solidFill>
                <a:latin typeface="+mn-lt"/>
              </a:rPr>
              <a:t>Hemşirelik Uygulamaları</a:t>
            </a:r>
          </a:p>
        </p:txBody>
      </p:sp>
      <p:pic>
        <p:nvPicPr>
          <p:cNvPr id="4" name="Resim 3"/>
          <p:cNvPicPr>
            <a:picLocks noChangeAspect="1"/>
          </p:cNvPicPr>
          <p:nvPr/>
        </p:nvPicPr>
        <p:blipFill rotWithShape="1">
          <a:blip r:embed="rId4"/>
          <a:srcRect l="8280" t="8449" r="7814" b="31689"/>
          <a:stretch/>
        </p:blipFill>
        <p:spPr>
          <a:xfrm>
            <a:off x="4888084" y="1185366"/>
            <a:ext cx="2564480" cy="557961"/>
          </a:xfrm>
          <a:prstGeom prst="rect">
            <a:avLst/>
          </a:prstGeom>
          <a:ln>
            <a:solidFill>
              <a:schemeClr val="bg1"/>
            </a:solidFill>
          </a:ln>
        </p:spPr>
      </p:pic>
      <p:pic>
        <p:nvPicPr>
          <p:cNvPr id="10" name="İçerik Yer Tutucusu 3" descr="Ekran Kırpma"/>
          <p:cNvPicPr>
            <a:picLocks noChangeAspect="1"/>
          </p:cNvPicPr>
          <p:nvPr/>
        </p:nvPicPr>
        <p:blipFill rotWithShape="1">
          <a:blip r:embed="rId5">
            <a:extLst>
              <a:ext uri="{28A0092B-C50C-407E-A947-70E740481C1C}">
                <a14:useLocalDpi xmlns:a14="http://schemas.microsoft.com/office/drawing/2010/main" val="0"/>
              </a:ext>
            </a:extLst>
          </a:blip>
          <a:srcRect t="14580" r="3748"/>
          <a:stretch/>
        </p:blipFill>
        <p:spPr>
          <a:xfrm>
            <a:off x="793719" y="1565131"/>
            <a:ext cx="7692981" cy="2340865"/>
          </a:xfrm>
          <a:prstGeom prst="rect">
            <a:avLst/>
          </a:prstGeom>
          <a:ln w="28575">
            <a:solidFill>
              <a:srgbClr val="C40C38"/>
            </a:solidFill>
          </a:ln>
        </p:spPr>
      </p:pic>
    </p:spTree>
    <p:extLst>
      <p:ext uri="{BB962C8B-B14F-4D97-AF65-F5344CB8AC3E}">
        <p14:creationId xmlns:p14="http://schemas.microsoft.com/office/powerpoint/2010/main" val="194372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solidFill>
            <a:srgbClr val="660033"/>
          </a:solidFill>
          <a:ln w="38100">
            <a:solidFill>
              <a:srgbClr val="660033"/>
            </a:solidFill>
          </a:ln>
        </p:spPr>
        <p:txBody>
          <a:bodyPr>
            <a:normAutofit/>
          </a:bodyPr>
          <a:lstStyle/>
          <a:p>
            <a:pPr algn="ctr"/>
            <a:r>
              <a:rPr lang="tr-TR" sz="3793" b="1" dirty="0">
                <a:solidFill>
                  <a:schemeClr val="bg1"/>
                </a:solidFill>
                <a:latin typeface="+mn-lt"/>
              </a:rPr>
              <a:t>SVK Bakımı Kanıta Dayalı </a:t>
            </a:r>
            <a:br>
              <a:rPr lang="tr-TR" sz="3793" b="1" dirty="0">
                <a:solidFill>
                  <a:schemeClr val="bg1"/>
                </a:solidFill>
                <a:latin typeface="+mn-lt"/>
              </a:rPr>
            </a:br>
            <a:r>
              <a:rPr lang="tr-TR" sz="3793" b="1" dirty="0">
                <a:solidFill>
                  <a:schemeClr val="bg1"/>
                </a:solidFill>
                <a:latin typeface="+mn-lt"/>
              </a:rPr>
              <a:t>Hemşirelik Uygulamaları</a:t>
            </a:r>
          </a:p>
        </p:txBody>
      </p:sp>
      <p:sp>
        <p:nvSpPr>
          <p:cNvPr id="3" name="İçerik Yer Tutucusu 2"/>
          <p:cNvSpPr>
            <a:spLocks noGrp="1"/>
          </p:cNvSpPr>
          <p:nvPr>
            <p:ph idx="1"/>
          </p:nvPr>
        </p:nvSpPr>
        <p:spPr>
          <a:xfrm>
            <a:off x="675992" y="2750271"/>
            <a:ext cx="10677809" cy="4244764"/>
          </a:xfrm>
          <a:ln w="19050">
            <a:solidFill>
              <a:schemeClr val="bg1"/>
            </a:solidFill>
          </a:ln>
        </p:spPr>
        <p:txBody>
          <a:bodyPr/>
          <a:lstStyle/>
          <a:p>
            <a:pPr algn="just">
              <a:buFont typeface="Wingdings" panose="05000000000000000000" pitchFamily="2" charset="2"/>
              <a:buChar char="§"/>
            </a:pPr>
            <a:r>
              <a:rPr lang="tr-TR" sz="2844" dirty="0"/>
              <a:t>Kateter bölgesinin tespitinde şeffaf, yarı geçirgen poliüretan pansumanların kullanımı önerilmektedir </a:t>
            </a:r>
            <a:r>
              <a:rPr lang="tr-TR" sz="2844" b="1" dirty="0"/>
              <a:t>(Kanıt 1A) </a:t>
            </a:r>
            <a:endParaRPr lang="tr-TR" sz="2844" b="1" i="1" dirty="0"/>
          </a:p>
          <a:p>
            <a:pPr algn="just">
              <a:buFont typeface="Wingdings" panose="05000000000000000000" pitchFamily="2" charset="2"/>
              <a:buChar char="§"/>
            </a:pPr>
            <a:r>
              <a:rPr lang="tr-TR" sz="2844" dirty="0"/>
              <a:t>Transparan örtüler eğer sorun yoksa 7 günde bir değiştirilmelidir</a:t>
            </a:r>
            <a:endParaRPr lang="tr-TR" sz="2844" dirty="0">
              <a:solidFill>
                <a:srgbClr val="FF0000"/>
              </a:solidFill>
            </a:endParaRPr>
          </a:p>
          <a:p>
            <a:pPr marL="0" indent="0" algn="just">
              <a:buNone/>
            </a:pPr>
            <a:r>
              <a:rPr lang="tr-TR" sz="2370" b="1" dirty="0"/>
              <a:t>(Kanıt düzeyi A</a:t>
            </a:r>
            <a:r>
              <a:rPr lang="en-US" sz="2370" b="1" dirty="0"/>
              <a:t> </a:t>
            </a:r>
            <a:r>
              <a:rPr lang="tr-TR" sz="2370" b="1" dirty="0"/>
              <a:t>)</a:t>
            </a:r>
            <a:r>
              <a:rPr lang="tr-TR" sz="1185" b="1" i="1" dirty="0"/>
              <a:t>(</a:t>
            </a:r>
            <a:r>
              <a:rPr lang="en-US" sz="1185" b="1" i="1" dirty="0"/>
              <a:t>American journal of respiratory and critical care medicine</a:t>
            </a:r>
            <a:r>
              <a:rPr lang="tr-TR" sz="1185" b="1" i="1" dirty="0"/>
              <a:t>,2012)</a:t>
            </a:r>
          </a:p>
          <a:p>
            <a:pPr algn="just"/>
            <a:endParaRPr lang="tr-TR" sz="2400" dirty="0"/>
          </a:p>
        </p:txBody>
      </p:sp>
      <p:sp>
        <p:nvSpPr>
          <p:cNvPr id="5" name="Yuvarlatılmış Dikdörtgen 4"/>
          <p:cNvSpPr/>
          <p:nvPr/>
        </p:nvSpPr>
        <p:spPr>
          <a:xfrm>
            <a:off x="3624072" y="1179702"/>
            <a:ext cx="4105656" cy="1069848"/>
          </a:xfrm>
          <a:prstGeom prst="roundRect">
            <a:avLst/>
          </a:prstGeom>
          <a:solidFill>
            <a:schemeClr val="bg1"/>
          </a:solidFill>
          <a:ln w="3810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370" b="1" dirty="0">
                <a:solidFill>
                  <a:schemeClr val="tx1"/>
                </a:solidFill>
              </a:rPr>
              <a:t>Kateter bölgesinin sabitlenmesi ve bakımı </a:t>
            </a:r>
          </a:p>
        </p:txBody>
      </p:sp>
      <p:pic>
        <p:nvPicPr>
          <p:cNvPr id="6" name="İçerik Yer Tutucusu 3" descr="Ekran Kırpma"/>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8769" y="1027906"/>
            <a:ext cx="2780063" cy="1639853"/>
          </a:xfrm>
          <a:prstGeom prst="rect">
            <a:avLst/>
          </a:prstGeom>
        </p:spPr>
      </p:pic>
      <p:sp>
        <p:nvSpPr>
          <p:cNvPr id="7" name="Yuvarlatılmış Dikdörtgen 6"/>
          <p:cNvSpPr/>
          <p:nvPr/>
        </p:nvSpPr>
        <p:spPr>
          <a:xfrm>
            <a:off x="5156320" y="4783667"/>
            <a:ext cx="6072512" cy="1784981"/>
          </a:xfrm>
          <a:prstGeom prst="roundRect">
            <a:avLst/>
          </a:prstGeom>
          <a:ln w="28575"/>
        </p:spPr>
        <p:style>
          <a:lnRef idx="2">
            <a:schemeClr val="dk1"/>
          </a:lnRef>
          <a:fillRef idx="1">
            <a:schemeClr val="lt1"/>
          </a:fillRef>
          <a:effectRef idx="0">
            <a:schemeClr val="dk1"/>
          </a:effectRef>
          <a:fontRef idx="minor">
            <a:schemeClr val="dk1"/>
          </a:fontRef>
        </p:style>
        <p:txBody>
          <a:bodyPr rtlCol="0" anchor="ctr"/>
          <a:lstStyle/>
          <a:p>
            <a:endParaRPr lang="tr-TR" sz="2400" b="1" dirty="0">
              <a:solidFill>
                <a:srgbClr val="FF0000"/>
              </a:solidFill>
            </a:endParaRPr>
          </a:p>
          <a:p>
            <a:endParaRPr lang="tr-TR" sz="2400" b="1" dirty="0">
              <a:solidFill>
                <a:srgbClr val="FF0000"/>
              </a:solidFill>
            </a:endParaRPr>
          </a:p>
          <a:p>
            <a:r>
              <a:rPr lang="tr-TR" sz="2400" b="1" dirty="0">
                <a:solidFill>
                  <a:schemeClr val="tx1"/>
                </a:solidFill>
              </a:rPr>
              <a:t>Kateter </a:t>
            </a:r>
            <a:r>
              <a:rPr lang="tr-TR" sz="2400" b="1" dirty="0" err="1">
                <a:solidFill>
                  <a:schemeClr val="tx1"/>
                </a:solidFill>
              </a:rPr>
              <a:t>migrasyonunun</a:t>
            </a:r>
            <a:r>
              <a:rPr lang="tr-TR" sz="2400" b="1" dirty="0">
                <a:solidFill>
                  <a:schemeClr val="tx1"/>
                </a:solidFill>
              </a:rPr>
              <a:t> önlenmesi</a:t>
            </a:r>
          </a:p>
          <a:p>
            <a:r>
              <a:rPr lang="tr-TR" sz="2400" b="1" dirty="0">
                <a:solidFill>
                  <a:schemeClr val="tx1"/>
                </a:solidFill>
              </a:rPr>
              <a:t>Uygulama ve kaldırma kolaylığı</a:t>
            </a:r>
          </a:p>
          <a:p>
            <a:pPr algn="just"/>
            <a:r>
              <a:rPr lang="tr-TR" sz="2400" b="1" dirty="0">
                <a:solidFill>
                  <a:schemeClr val="tx1"/>
                </a:solidFill>
              </a:rPr>
              <a:t>Ekleme bölgesinin izlenmesi </a:t>
            </a:r>
          </a:p>
          <a:p>
            <a:endParaRPr lang="tr-TR" sz="2400" b="1" dirty="0"/>
          </a:p>
          <a:p>
            <a:endParaRPr lang="tr-TR" dirty="0">
              <a:solidFill>
                <a:srgbClr val="FF0000"/>
              </a:solidFill>
            </a:endParaRPr>
          </a:p>
          <a:p>
            <a:endParaRPr lang="tr-TR" dirty="0">
              <a:solidFill>
                <a:srgbClr val="FF0000"/>
              </a:solidFill>
            </a:endParaRPr>
          </a:p>
          <a:p>
            <a:endParaRPr lang="tr-TR" dirty="0">
              <a:solidFill>
                <a:srgbClr val="FF0000"/>
              </a:solidFill>
            </a:endParaRPr>
          </a:p>
        </p:txBody>
      </p:sp>
      <p:sp>
        <p:nvSpPr>
          <p:cNvPr id="8" name="Artı 7"/>
          <p:cNvSpPr/>
          <p:nvPr/>
        </p:nvSpPr>
        <p:spPr>
          <a:xfrm>
            <a:off x="9635343" y="4807756"/>
            <a:ext cx="1492936" cy="1434357"/>
          </a:xfrm>
          <a:prstGeom prst="mathPlus">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2133"/>
          </a:p>
        </p:txBody>
      </p:sp>
    </p:spTree>
    <p:extLst>
      <p:ext uri="{BB962C8B-B14F-4D97-AF65-F5344CB8AC3E}">
        <p14:creationId xmlns:p14="http://schemas.microsoft.com/office/powerpoint/2010/main" val="3480339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xfrm>
            <a:off x="838199" y="0"/>
            <a:ext cx="10515601" cy="1571038"/>
          </a:xfrm>
          <a:solidFill>
            <a:srgbClr val="660033"/>
          </a:solidFill>
          <a:ln w="38100">
            <a:solidFill>
              <a:srgbClr val="660033"/>
            </a:solidFill>
          </a:ln>
        </p:spPr>
        <p:txBody>
          <a:bodyPr>
            <a:normAutofit/>
          </a:bodyPr>
          <a:lstStyle/>
          <a:p>
            <a:pPr algn="ctr"/>
            <a:r>
              <a:rPr lang="tr-TR" sz="3793" b="1" dirty="0">
                <a:solidFill>
                  <a:schemeClr val="bg1"/>
                </a:solidFill>
                <a:latin typeface="+mn-lt"/>
              </a:rPr>
              <a:t>SVK Bakımı Kanıta Dayalı </a:t>
            </a:r>
            <a:br>
              <a:rPr lang="tr-TR" sz="3793" b="1" dirty="0">
                <a:solidFill>
                  <a:schemeClr val="bg1"/>
                </a:solidFill>
                <a:latin typeface="+mn-lt"/>
              </a:rPr>
            </a:br>
            <a:r>
              <a:rPr lang="tr-TR" sz="3793" b="1" dirty="0">
                <a:solidFill>
                  <a:schemeClr val="bg1"/>
                </a:solidFill>
                <a:latin typeface="+mn-lt"/>
              </a:rPr>
              <a:t>Hemşirelik Uygulamaları</a:t>
            </a:r>
          </a:p>
        </p:txBody>
      </p:sp>
      <p:sp>
        <p:nvSpPr>
          <p:cNvPr id="3" name="İçerik Yer Tutucusu 2"/>
          <p:cNvSpPr>
            <a:spLocks noGrp="1"/>
          </p:cNvSpPr>
          <p:nvPr>
            <p:ph idx="1"/>
          </p:nvPr>
        </p:nvSpPr>
        <p:spPr>
          <a:xfrm>
            <a:off x="324002" y="2678947"/>
            <a:ext cx="11114213" cy="4411676"/>
          </a:xfrm>
          <a:ln>
            <a:solidFill>
              <a:schemeClr val="bg1"/>
            </a:solidFill>
          </a:ln>
        </p:spPr>
        <p:txBody>
          <a:bodyPr/>
          <a:lstStyle/>
          <a:p>
            <a:pPr algn="just">
              <a:buFont typeface="Wingdings" panose="05000000000000000000" pitchFamily="2" charset="2"/>
              <a:buChar char="§"/>
            </a:pPr>
            <a:r>
              <a:rPr lang="tr-TR" sz="2400" dirty="0"/>
              <a:t>Çok terleyen ve </a:t>
            </a:r>
            <a:r>
              <a:rPr lang="tr-TR" sz="2400" dirty="0" err="1"/>
              <a:t>kateter</a:t>
            </a:r>
            <a:r>
              <a:rPr lang="tr-TR" sz="2400" dirty="0"/>
              <a:t> bölgesinde kanama ve sızıntı olan hastalarda gazlı bez tercih edilmelidir</a:t>
            </a:r>
            <a:r>
              <a:rPr lang="tr-TR" sz="2370" b="1" dirty="0"/>
              <a:t>(Kanıt düzeyi B)</a:t>
            </a:r>
            <a:endParaRPr lang="tr-TR" sz="1185" b="1" i="1" dirty="0"/>
          </a:p>
          <a:p>
            <a:pPr algn="just">
              <a:buFont typeface="Wingdings" panose="05000000000000000000" pitchFamily="2" charset="2"/>
              <a:buChar char="§"/>
            </a:pPr>
            <a:r>
              <a:rPr lang="tr-TR" sz="2400" b="1" dirty="0">
                <a:solidFill>
                  <a:srgbClr val="FF0000"/>
                </a:solidFill>
              </a:rPr>
              <a:t>Kateter çıkış bölgesinde </a:t>
            </a:r>
            <a:r>
              <a:rPr lang="tr-TR" sz="2400" u="sng" dirty="0"/>
              <a:t>Islaklık varsa</a:t>
            </a:r>
            <a:r>
              <a:rPr lang="tr-TR" sz="2400" dirty="0"/>
              <a:t>: Hemen </a:t>
            </a:r>
            <a:r>
              <a:rPr lang="tr-TR" sz="2370" b="1" dirty="0"/>
              <a:t>(Kanıt IB)</a:t>
            </a:r>
          </a:p>
          <a:p>
            <a:pPr marL="0" indent="0">
              <a:buNone/>
            </a:pPr>
            <a:r>
              <a:rPr lang="tr-TR" sz="2400" dirty="0"/>
              <a:t>                                               </a:t>
            </a:r>
            <a:r>
              <a:rPr lang="tr-TR" sz="2400" u="sng" dirty="0"/>
              <a:t>Normal koşullarda :</a:t>
            </a:r>
            <a:r>
              <a:rPr lang="tr-TR" sz="2400" dirty="0"/>
              <a:t>Haftada 3 </a:t>
            </a:r>
            <a:r>
              <a:rPr lang="tr-TR" sz="2400" b="1" dirty="0"/>
              <a:t>(Kanıt II)</a:t>
            </a:r>
          </a:p>
          <a:p>
            <a:pPr marL="0" indent="0">
              <a:buNone/>
            </a:pPr>
            <a:r>
              <a:rPr lang="tr-TR" sz="2400" dirty="0"/>
              <a:t>                                               Kızarıklık, Akıntı, Şişlik, Ağrı olduğunda: Günlük bakım</a:t>
            </a:r>
          </a:p>
          <a:p>
            <a:pPr algn="just"/>
            <a:endParaRPr lang="tr-TR" sz="2400" dirty="0"/>
          </a:p>
          <a:p>
            <a:pPr marL="0" indent="0" algn="just">
              <a:buNone/>
            </a:pPr>
            <a:endParaRPr lang="tr-TR" sz="2400" dirty="0"/>
          </a:p>
          <a:p>
            <a:pPr algn="just"/>
            <a:endParaRPr lang="tr-TR" sz="2400" dirty="0"/>
          </a:p>
        </p:txBody>
      </p:sp>
      <p:sp>
        <p:nvSpPr>
          <p:cNvPr id="5" name="Yuvarlatılmış Dikdörtgen 4"/>
          <p:cNvSpPr/>
          <p:nvPr/>
        </p:nvSpPr>
        <p:spPr>
          <a:xfrm>
            <a:off x="3826854" y="1347576"/>
            <a:ext cx="4284415" cy="1226312"/>
          </a:xfrm>
          <a:prstGeom prst="roundRect">
            <a:avLst/>
          </a:prstGeom>
          <a:solidFill>
            <a:schemeClr val="bg1"/>
          </a:solidFill>
          <a:ln w="38100">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370" b="1" dirty="0">
                <a:solidFill>
                  <a:schemeClr val="tx1"/>
                </a:solidFill>
              </a:rPr>
              <a:t>Kateter bölgesinin sabitlenmesi ve bakımı </a:t>
            </a:r>
          </a:p>
        </p:txBody>
      </p:sp>
      <p:pic>
        <p:nvPicPr>
          <p:cNvPr id="2" name="Resim 1"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5430" y="487038"/>
            <a:ext cx="3025977" cy="167838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Resim 8"/>
          <p:cNvPicPr>
            <a:picLocks noChangeAspect="1"/>
          </p:cNvPicPr>
          <p:nvPr/>
        </p:nvPicPr>
        <p:blipFill>
          <a:blip r:embed="rId4"/>
          <a:stretch>
            <a:fillRect/>
          </a:stretch>
        </p:blipFill>
        <p:spPr>
          <a:xfrm>
            <a:off x="1652426" y="4288353"/>
            <a:ext cx="6566779" cy="2752679"/>
          </a:xfrm>
          <a:prstGeom prst="rect">
            <a:avLst/>
          </a:prstGeom>
        </p:spPr>
      </p:pic>
      <p:sp>
        <p:nvSpPr>
          <p:cNvPr id="10" name="Dikdörtgen 9"/>
          <p:cNvSpPr/>
          <p:nvPr/>
        </p:nvSpPr>
        <p:spPr>
          <a:xfrm>
            <a:off x="2306958" y="5396262"/>
            <a:ext cx="2768347" cy="1813317"/>
          </a:xfrm>
          <a:prstGeom prst="rect">
            <a:avLst/>
          </a:prstGeom>
        </p:spPr>
        <p:txBody>
          <a:bodyPr wrap="square">
            <a:spAutoFit/>
          </a:bodyPr>
          <a:lstStyle/>
          <a:p>
            <a:pPr marL="285771" indent="-285771">
              <a:buFont typeface="Wingdings" panose="05000000000000000000" pitchFamily="2" charset="2"/>
              <a:buChar char="§"/>
            </a:pPr>
            <a:r>
              <a:rPr lang="tr-TR" sz="1896" b="1" dirty="0"/>
              <a:t>Kateter giriş alanı görülmez</a:t>
            </a:r>
          </a:p>
          <a:p>
            <a:pPr marL="285771" indent="-285771">
              <a:buFont typeface="Wingdings" panose="05000000000000000000" pitchFamily="2" charset="2"/>
              <a:buChar char="§"/>
            </a:pPr>
            <a:r>
              <a:rPr lang="tr-TR" sz="1896" b="1" dirty="0"/>
              <a:t>Emici</a:t>
            </a:r>
          </a:p>
          <a:p>
            <a:pPr marL="285771" indent="-285771">
              <a:buFont typeface="Wingdings" panose="05000000000000000000" pitchFamily="2" charset="2"/>
              <a:buChar char="§"/>
            </a:pPr>
            <a:r>
              <a:rPr lang="tr-TR" sz="1896" b="1" dirty="0"/>
              <a:t>Ucuz</a:t>
            </a:r>
            <a:endParaRPr lang="tr-TR" sz="1896" dirty="0"/>
          </a:p>
          <a:p>
            <a:endParaRPr lang="tr-TR" b="1" dirty="0">
              <a:solidFill>
                <a:srgbClr val="FF0000"/>
              </a:solidFill>
            </a:endParaRPr>
          </a:p>
          <a:p>
            <a:endParaRPr lang="tr-TR" b="1" dirty="0">
              <a:solidFill>
                <a:srgbClr val="FF0000"/>
              </a:solidFill>
            </a:endParaRPr>
          </a:p>
        </p:txBody>
      </p:sp>
      <p:sp>
        <p:nvSpPr>
          <p:cNvPr id="11" name="Dikdörtgen 10"/>
          <p:cNvSpPr/>
          <p:nvPr/>
        </p:nvSpPr>
        <p:spPr>
          <a:xfrm>
            <a:off x="5303604" y="5396262"/>
            <a:ext cx="2528683" cy="1259319"/>
          </a:xfrm>
          <a:prstGeom prst="rect">
            <a:avLst/>
          </a:prstGeom>
        </p:spPr>
        <p:txBody>
          <a:bodyPr wrap="square">
            <a:spAutoFit/>
          </a:bodyPr>
          <a:lstStyle/>
          <a:p>
            <a:pPr marL="285771" indent="-285771">
              <a:buFont typeface="Wingdings" panose="05000000000000000000" pitchFamily="2" charset="2"/>
              <a:buChar char="§"/>
            </a:pPr>
            <a:r>
              <a:rPr lang="tr-TR" sz="1896" b="1" dirty="0"/>
              <a:t>Ekstremite hareket kısıtlılığı</a:t>
            </a:r>
          </a:p>
          <a:p>
            <a:pPr marL="285771" indent="-285771">
              <a:buFont typeface="Wingdings" panose="05000000000000000000" pitchFamily="2" charset="2"/>
              <a:buChar char="§"/>
            </a:pPr>
            <a:r>
              <a:rPr lang="tr-TR" sz="1896" b="1" dirty="0" err="1"/>
              <a:t>Flaster</a:t>
            </a:r>
            <a:r>
              <a:rPr lang="tr-TR" sz="1896" b="1" dirty="0"/>
              <a:t> </a:t>
            </a:r>
            <a:r>
              <a:rPr lang="tr-TR" sz="1896" b="1" dirty="0" err="1"/>
              <a:t>allerjisi</a:t>
            </a:r>
            <a:endParaRPr lang="tr-TR" sz="1896" b="1" dirty="0"/>
          </a:p>
          <a:p>
            <a:pPr marL="285771" indent="-285771">
              <a:buFont typeface="Wingdings" panose="05000000000000000000" pitchFamily="2" charset="2"/>
              <a:buChar char="§"/>
            </a:pPr>
            <a:r>
              <a:rPr lang="tr-TR" sz="1896" b="1" dirty="0"/>
              <a:t>Yoğun cilt artıkları </a:t>
            </a:r>
          </a:p>
        </p:txBody>
      </p:sp>
    </p:spTree>
    <p:extLst>
      <p:ext uri="{BB962C8B-B14F-4D97-AF65-F5344CB8AC3E}">
        <p14:creationId xmlns:p14="http://schemas.microsoft.com/office/powerpoint/2010/main" val="21056233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van 1"/>
          <p:cNvSpPr>
            <a:spLocks noGrp="1"/>
          </p:cNvSpPr>
          <p:nvPr>
            <p:ph type="title"/>
          </p:nvPr>
        </p:nvSpPr>
        <p:spPr>
          <a:xfrm>
            <a:off x="904188" y="48350"/>
            <a:ext cx="10515601" cy="1791503"/>
          </a:xfrm>
          <a:solidFill>
            <a:srgbClr val="660033"/>
          </a:solidFill>
          <a:ln w="38100">
            <a:solidFill>
              <a:srgbClr val="660033"/>
            </a:solidFill>
          </a:ln>
        </p:spPr>
        <p:txBody>
          <a:bodyPr>
            <a:normAutofit/>
          </a:bodyPr>
          <a:lstStyle/>
          <a:p>
            <a:pPr algn="ctr"/>
            <a:r>
              <a:rPr lang="tr-TR" sz="3793" b="1" dirty="0">
                <a:solidFill>
                  <a:schemeClr val="bg1"/>
                </a:solidFill>
                <a:latin typeface="+mn-lt"/>
              </a:rPr>
              <a:t>SVK Bakımı Kanıta Dayalı </a:t>
            </a:r>
            <a:br>
              <a:rPr lang="tr-TR" sz="3793" b="1" dirty="0">
                <a:solidFill>
                  <a:schemeClr val="bg1"/>
                </a:solidFill>
                <a:latin typeface="+mn-lt"/>
              </a:rPr>
            </a:br>
            <a:r>
              <a:rPr lang="tr-TR" sz="3793" b="1" dirty="0">
                <a:solidFill>
                  <a:schemeClr val="bg1"/>
                </a:solidFill>
                <a:latin typeface="+mn-lt"/>
              </a:rPr>
              <a:t>Hemşirelik Uygulamaları</a:t>
            </a:r>
          </a:p>
        </p:txBody>
      </p:sp>
      <p:sp>
        <p:nvSpPr>
          <p:cNvPr id="2" name="İçerik Yer Tutucusu 1"/>
          <p:cNvSpPr>
            <a:spLocks noGrp="1"/>
          </p:cNvSpPr>
          <p:nvPr>
            <p:ph idx="1"/>
          </p:nvPr>
        </p:nvSpPr>
        <p:spPr>
          <a:xfrm>
            <a:off x="838200" y="2351567"/>
            <a:ext cx="10515601" cy="4691601"/>
          </a:xfrm>
          <a:solidFill>
            <a:schemeClr val="bg1"/>
          </a:solidFill>
          <a:ln>
            <a:solidFill>
              <a:schemeClr val="bg1"/>
            </a:solidFill>
          </a:ln>
        </p:spPr>
        <p:txBody>
          <a:bodyPr>
            <a:normAutofit/>
          </a:bodyPr>
          <a:lstStyle/>
          <a:p>
            <a:pPr algn="just">
              <a:buFont typeface="Wingdings" panose="05000000000000000000" pitchFamily="2" charset="2"/>
              <a:buChar char="§"/>
            </a:pPr>
            <a:r>
              <a:rPr lang="tr-TR" sz="2607" dirty="0"/>
              <a:t>Hemşire hastayı SVK bölgesinin kontrolü konusunda </a:t>
            </a:r>
            <a:r>
              <a:rPr lang="tr-TR" sz="2370" b="1" dirty="0"/>
              <a:t>(Kanıt II) </a:t>
            </a:r>
            <a:r>
              <a:rPr lang="tr-TR" sz="2607" dirty="0"/>
              <a:t>desteklemelidir </a:t>
            </a:r>
            <a:r>
              <a:rPr lang="tr-TR" sz="1185" b="1" dirty="0"/>
              <a:t>(</a:t>
            </a:r>
            <a:r>
              <a:rPr lang="tr-TR" sz="1185" b="1" dirty="0" err="1"/>
              <a:t>Denat</a:t>
            </a:r>
            <a:r>
              <a:rPr lang="tr-TR" sz="1185" b="1" dirty="0"/>
              <a:t> ve Erdoğan, 2016)</a:t>
            </a:r>
          </a:p>
          <a:p>
            <a:pPr algn="just">
              <a:buFont typeface="Wingdings" panose="05000000000000000000" pitchFamily="2" charset="2"/>
              <a:buChar char="§"/>
            </a:pPr>
            <a:r>
              <a:rPr lang="tr-TR" sz="2844" dirty="0" err="1"/>
              <a:t>Periferik</a:t>
            </a:r>
            <a:r>
              <a:rPr lang="tr-TR" sz="2844" dirty="0"/>
              <a:t> </a:t>
            </a:r>
            <a:r>
              <a:rPr lang="tr-TR" sz="2844" dirty="0" err="1"/>
              <a:t>intravenöz</a:t>
            </a:r>
            <a:r>
              <a:rPr lang="tr-TR" sz="2844" dirty="0"/>
              <a:t> </a:t>
            </a:r>
            <a:r>
              <a:rPr lang="tr-TR" sz="2844" dirty="0" err="1"/>
              <a:t>kateter</a:t>
            </a:r>
            <a:r>
              <a:rPr lang="tr-TR" sz="2844" dirty="0"/>
              <a:t> komplikasyonlarının önlenebilmesi için hemşireler kaliteli ve önleyici bakım girişimlerini özümsemeli ve herhangi bir komplikasyon oluşması anında düzeltmek için acil karar verebilmelidir </a:t>
            </a:r>
            <a:r>
              <a:rPr lang="tr-TR" sz="2370" b="1" dirty="0"/>
              <a:t>(Kanıt A-I) </a:t>
            </a:r>
            <a:r>
              <a:rPr lang="tr-TR" sz="1185" dirty="0">
                <a:solidFill>
                  <a:srgbClr val="FF0000"/>
                </a:solidFill>
              </a:rPr>
              <a:t>(</a:t>
            </a:r>
            <a:r>
              <a:rPr lang="tr-TR" sz="1185" b="1" dirty="0"/>
              <a:t>2015). Risk </a:t>
            </a:r>
            <a:r>
              <a:rPr lang="tr-TR" sz="1185" b="1" dirty="0" err="1"/>
              <a:t>factor</a:t>
            </a:r>
            <a:r>
              <a:rPr lang="tr-TR" sz="1185" b="1" dirty="0"/>
              <a:t> </a:t>
            </a:r>
            <a:r>
              <a:rPr lang="tr-TR" sz="1185" b="1" dirty="0" err="1"/>
              <a:t>for</a:t>
            </a:r>
            <a:r>
              <a:rPr lang="tr-TR" sz="1185" b="1" dirty="0"/>
              <a:t> </a:t>
            </a:r>
            <a:r>
              <a:rPr lang="tr-TR" sz="1185" b="1" dirty="0" err="1"/>
              <a:t>phlebitis</a:t>
            </a:r>
            <a:r>
              <a:rPr lang="tr-TR" sz="1185" b="1" dirty="0"/>
              <a:t>: A </a:t>
            </a:r>
            <a:r>
              <a:rPr lang="tr-TR" sz="1185" b="1" dirty="0" err="1"/>
              <a:t>questionnaire</a:t>
            </a:r>
            <a:r>
              <a:rPr lang="tr-TR" sz="1185" b="1" dirty="0"/>
              <a:t> </a:t>
            </a:r>
            <a:r>
              <a:rPr lang="tr-TR" sz="1185" b="1" dirty="0" err="1"/>
              <a:t>study</a:t>
            </a:r>
            <a:r>
              <a:rPr lang="tr-TR" sz="1185" b="1" dirty="0"/>
              <a:t> of </a:t>
            </a:r>
            <a:r>
              <a:rPr lang="tr-TR" sz="1185" b="1" dirty="0" err="1"/>
              <a:t>nurses</a:t>
            </a:r>
            <a:r>
              <a:rPr lang="tr-TR" sz="1185" b="1" dirty="0"/>
              <a:t>’ </a:t>
            </a:r>
            <a:r>
              <a:rPr lang="tr-TR" sz="1185" b="1" dirty="0" err="1"/>
              <a:t>perception</a:t>
            </a:r>
            <a:r>
              <a:rPr lang="tr-TR" sz="1185" b="1" dirty="0"/>
              <a:t>. </a:t>
            </a:r>
            <a:r>
              <a:rPr lang="tr-TR" sz="1185" b="1" dirty="0" err="1"/>
              <a:t>Revista</a:t>
            </a:r>
            <a:r>
              <a:rPr lang="tr-TR" sz="1185" b="1" dirty="0"/>
              <a:t> </a:t>
            </a:r>
            <a:r>
              <a:rPr lang="tr-TR" sz="1185" b="1" dirty="0" err="1"/>
              <a:t>Latino-Americana</a:t>
            </a:r>
            <a:r>
              <a:rPr lang="tr-TR" sz="1185" b="1" dirty="0"/>
              <a:t> de </a:t>
            </a:r>
            <a:r>
              <a:rPr lang="tr-TR" sz="1185" b="1" dirty="0" err="1"/>
              <a:t>Enfermagem</a:t>
            </a:r>
            <a:r>
              <a:rPr lang="tr-TR" sz="1185" b="1" dirty="0"/>
              <a:t>,</a:t>
            </a:r>
          </a:p>
          <a:p>
            <a:pPr algn="just">
              <a:buFont typeface="Wingdings" panose="05000000000000000000" pitchFamily="2" charset="2"/>
              <a:buChar char="§"/>
            </a:pPr>
            <a:r>
              <a:rPr lang="tr-TR" sz="2844" dirty="0"/>
              <a:t>Hastaya yapılacak her işlemin öncesinde hastaya açıklama yapmak, hastayı bilgilendirmek etik bir sorumluluktur</a:t>
            </a:r>
          </a:p>
          <a:p>
            <a:pPr>
              <a:buFont typeface="Wingdings" panose="05000000000000000000" pitchFamily="2" charset="2"/>
              <a:buChar char="§"/>
            </a:pPr>
            <a:endParaRPr lang="tr-TR" sz="2400" dirty="0"/>
          </a:p>
        </p:txBody>
      </p:sp>
      <p:sp>
        <p:nvSpPr>
          <p:cNvPr id="6" name="Yuvarlatılmış Dikdörtgen 5"/>
          <p:cNvSpPr/>
          <p:nvPr/>
        </p:nvSpPr>
        <p:spPr>
          <a:xfrm>
            <a:off x="4003498" y="1133877"/>
            <a:ext cx="3646110" cy="1217690"/>
          </a:xfrm>
          <a:prstGeom prst="roundRect">
            <a:avLst/>
          </a:prstGeom>
          <a:solidFill>
            <a:schemeClr val="bg1"/>
          </a:solidFill>
          <a:ln w="38100">
            <a:solidFill>
              <a:srgbClr val="99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sz="2801" b="1" dirty="0">
                <a:solidFill>
                  <a:schemeClr val="tx1"/>
                </a:solidFill>
              </a:rPr>
              <a:t>Hasta güvenliği ve eğitimi</a:t>
            </a:r>
          </a:p>
        </p:txBody>
      </p:sp>
    </p:spTree>
    <p:extLst>
      <p:ext uri="{BB962C8B-B14F-4D97-AF65-F5344CB8AC3E}">
        <p14:creationId xmlns:p14="http://schemas.microsoft.com/office/powerpoint/2010/main" val="13102167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1"/>
          <p:cNvSpPr>
            <a:spLocks noGrp="1"/>
          </p:cNvSpPr>
          <p:nvPr>
            <p:ph type="title"/>
          </p:nvPr>
        </p:nvSpPr>
        <p:spPr>
          <a:solidFill>
            <a:srgbClr val="660033"/>
          </a:solidFill>
          <a:ln w="38100">
            <a:solidFill>
              <a:srgbClr val="660033"/>
            </a:solidFill>
          </a:ln>
        </p:spPr>
        <p:txBody>
          <a:bodyPr>
            <a:normAutofit/>
          </a:bodyPr>
          <a:lstStyle/>
          <a:p>
            <a:pPr algn="ctr"/>
            <a:r>
              <a:rPr lang="tr-TR" sz="4267" b="1" dirty="0">
                <a:solidFill>
                  <a:schemeClr val="bg1"/>
                </a:solidFill>
                <a:latin typeface="+mn-lt"/>
              </a:rPr>
              <a:t>SVK Bakımı Kanıta Dayalı </a:t>
            </a:r>
            <a:br>
              <a:rPr lang="tr-TR" sz="4267" b="1" dirty="0">
                <a:solidFill>
                  <a:schemeClr val="bg1"/>
                </a:solidFill>
                <a:latin typeface="+mn-lt"/>
              </a:rPr>
            </a:br>
            <a:r>
              <a:rPr lang="tr-TR" sz="4267" b="1" dirty="0">
                <a:solidFill>
                  <a:schemeClr val="bg1"/>
                </a:solidFill>
                <a:latin typeface="+mn-lt"/>
              </a:rPr>
              <a:t>Hemşirelik Uygulamaları !!!</a:t>
            </a:r>
          </a:p>
        </p:txBody>
      </p:sp>
      <p:sp>
        <p:nvSpPr>
          <p:cNvPr id="3" name="İçerik Yer Tutucusu 2"/>
          <p:cNvSpPr>
            <a:spLocks noGrp="1"/>
          </p:cNvSpPr>
          <p:nvPr>
            <p:ph idx="1"/>
          </p:nvPr>
        </p:nvSpPr>
        <p:spPr>
          <a:ln>
            <a:solidFill>
              <a:schemeClr val="bg1"/>
            </a:solidFill>
          </a:ln>
        </p:spPr>
        <p:txBody>
          <a:bodyPr>
            <a:normAutofit/>
          </a:bodyPr>
          <a:lstStyle/>
          <a:p>
            <a:pPr algn="just">
              <a:buFont typeface="Wingdings" panose="05000000000000000000" pitchFamily="2" charset="2"/>
              <a:buChar char="§"/>
            </a:pPr>
            <a:r>
              <a:rPr lang="tr-TR" sz="2844" dirty="0"/>
              <a:t>Kateter giriş bölgesine </a:t>
            </a:r>
            <a:r>
              <a:rPr lang="tr-TR" sz="2844" dirty="0" err="1"/>
              <a:t>profilaktik</a:t>
            </a:r>
            <a:r>
              <a:rPr lang="tr-TR" sz="2844" dirty="0"/>
              <a:t> olarak uygulanan antibiyotikli merhemlerin kullanımı önerilmemektedir</a:t>
            </a:r>
          </a:p>
          <a:p>
            <a:pPr algn="just">
              <a:buFont typeface="Wingdings" panose="05000000000000000000" pitchFamily="2" charset="2"/>
              <a:buChar char="§"/>
            </a:pPr>
            <a:r>
              <a:rPr lang="tr-TR" sz="2844" dirty="0"/>
              <a:t>Yıkama için küçük enjektörler hacim-basınç ilişkisinden dolayı için 10ml’lik enjektörler tercih edilmelidir </a:t>
            </a:r>
            <a:r>
              <a:rPr lang="en-US" sz="1185" b="1" dirty="0"/>
              <a:t>(2011 </a:t>
            </a:r>
            <a:r>
              <a:rPr lang="en-US" sz="1185" b="1" i="1" dirty="0"/>
              <a:t>Guidelines for the prevention of </a:t>
            </a:r>
            <a:r>
              <a:rPr lang="tr-TR" sz="1185" b="1" i="1" dirty="0"/>
              <a:t>IV</a:t>
            </a:r>
            <a:r>
              <a:rPr lang="en-US" sz="1185" b="1" i="1" dirty="0"/>
              <a:t> catheter-related infections. Clinical infectious diseases</a:t>
            </a:r>
            <a:r>
              <a:rPr lang="tr-TR" sz="1185" b="1" i="1" dirty="0"/>
              <a:t>)</a:t>
            </a:r>
          </a:p>
          <a:p>
            <a:pPr algn="just">
              <a:buFont typeface="Wingdings" panose="05000000000000000000" pitchFamily="2" charset="2"/>
              <a:buChar char="§"/>
            </a:pPr>
            <a:r>
              <a:rPr lang="tr-TR" sz="2844" dirty="0"/>
              <a:t>Kateter kilitlemede enjektör </a:t>
            </a:r>
            <a:r>
              <a:rPr lang="tr-TR" sz="2844" dirty="0" err="1"/>
              <a:t>kateterden</a:t>
            </a:r>
            <a:r>
              <a:rPr lang="tr-TR" sz="2844" dirty="0"/>
              <a:t> ayrılmadan önce pozitif basınç devam ederken </a:t>
            </a:r>
            <a:r>
              <a:rPr lang="tr-TR" sz="2844" dirty="0" err="1"/>
              <a:t>klemp</a:t>
            </a:r>
            <a:r>
              <a:rPr lang="tr-TR" sz="2844" dirty="0"/>
              <a:t> kapatılır ve bu teknikle kanın geri gelmesi engellenir </a:t>
            </a:r>
            <a:r>
              <a:rPr lang="en-US" sz="2844" dirty="0">
                <a:solidFill>
                  <a:srgbClr val="FF0000"/>
                </a:solidFill>
              </a:rPr>
              <a:t> </a:t>
            </a:r>
            <a:r>
              <a:rPr lang="tr-TR" sz="1185" b="1" dirty="0"/>
              <a:t>(2012</a:t>
            </a:r>
            <a:r>
              <a:rPr lang="en-US" sz="1185" b="1" dirty="0"/>
              <a:t>American Journal of Critical Care</a:t>
            </a:r>
            <a:r>
              <a:rPr lang="tr-TR" sz="1185" b="1" dirty="0"/>
              <a:t>)</a:t>
            </a:r>
          </a:p>
          <a:p>
            <a:pPr algn="just">
              <a:buFont typeface="Wingdings" panose="05000000000000000000" pitchFamily="2" charset="2"/>
              <a:buChar char="§"/>
            </a:pPr>
            <a:r>
              <a:rPr lang="tr-TR" sz="2844" dirty="0"/>
              <a:t>Kateter </a:t>
            </a:r>
            <a:r>
              <a:rPr lang="tr-TR" sz="2844" dirty="0" err="1"/>
              <a:t>hubu</a:t>
            </a:r>
            <a:r>
              <a:rPr lang="tr-TR" sz="2844" dirty="0"/>
              <a:t> uygun bir antiseptik (</a:t>
            </a:r>
            <a:r>
              <a:rPr lang="tr-TR" sz="2844" dirty="0" err="1"/>
              <a:t>klorheksidin</a:t>
            </a:r>
            <a:r>
              <a:rPr lang="tr-TR" sz="2844" dirty="0"/>
              <a:t>, </a:t>
            </a:r>
            <a:r>
              <a:rPr lang="tr-TR" sz="2844" dirty="0" err="1"/>
              <a:t>povidon</a:t>
            </a:r>
            <a:r>
              <a:rPr lang="tr-TR" sz="2844" dirty="0"/>
              <a:t> iyot veya %70 alkol) ovma yöntemi ile temizlenmelidir </a:t>
            </a:r>
            <a:r>
              <a:rPr lang="tr-TR" sz="1185" b="1" dirty="0"/>
              <a:t>(Kanıt 1A)</a:t>
            </a:r>
            <a:endParaRPr lang="tr-TR" sz="1185" b="1" i="1" dirty="0"/>
          </a:p>
        </p:txBody>
      </p:sp>
      <p:pic>
        <p:nvPicPr>
          <p:cNvPr id="5" name="Resim 4"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24484" y="5505323"/>
            <a:ext cx="2529317" cy="1325563"/>
          </a:xfrm>
          <a:prstGeom prst="rect">
            <a:avLst/>
          </a:prstGeom>
        </p:spPr>
      </p:pic>
    </p:spTree>
    <p:extLst>
      <p:ext uri="{BB962C8B-B14F-4D97-AF65-F5344CB8AC3E}">
        <p14:creationId xmlns:p14="http://schemas.microsoft.com/office/powerpoint/2010/main" val="18606605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solidFill>
            <a:srgbClr val="660033"/>
          </a:solidFill>
        </p:spPr>
        <p:txBody>
          <a:bodyPr/>
          <a:lstStyle/>
          <a:p>
            <a:pPr algn="ctr"/>
            <a:r>
              <a:rPr lang="tr-TR" dirty="0"/>
              <a:t> </a:t>
            </a:r>
            <a:r>
              <a:rPr lang="tr-TR" sz="4267" b="1" dirty="0">
                <a:solidFill>
                  <a:schemeClr val="bg1"/>
                </a:solidFill>
                <a:latin typeface="+mn-lt"/>
              </a:rPr>
              <a:t>ÖZETLE</a:t>
            </a:r>
          </a:p>
        </p:txBody>
      </p:sp>
      <p:sp>
        <p:nvSpPr>
          <p:cNvPr id="3" name="İçerik Yer Tutucusu 2"/>
          <p:cNvSpPr>
            <a:spLocks noGrp="1"/>
          </p:cNvSpPr>
          <p:nvPr>
            <p:ph idx="1"/>
          </p:nvPr>
        </p:nvSpPr>
        <p:spPr>
          <a:xfrm>
            <a:off x="667883" y="1532466"/>
            <a:ext cx="10685918" cy="5153378"/>
          </a:xfrm>
        </p:spPr>
        <p:txBody>
          <a:bodyPr>
            <a:normAutofit/>
          </a:bodyPr>
          <a:lstStyle/>
          <a:p>
            <a:endParaRPr lang="tr-TR" dirty="0"/>
          </a:p>
          <a:p>
            <a:pPr algn="just">
              <a:buFont typeface="Wingdings" panose="05000000000000000000" pitchFamily="2" charset="2"/>
              <a:buChar char="§"/>
            </a:pPr>
            <a:r>
              <a:rPr lang="tr-TR" sz="2844" dirty="0"/>
              <a:t>Diyaliz merkezlerinin </a:t>
            </a:r>
            <a:r>
              <a:rPr lang="tr-TR" sz="2844" b="1" dirty="0" err="1">
                <a:solidFill>
                  <a:srgbClr val="FF0000"/>
                </a:solidFill>
              </a:rPr>
              <a:t>kanülasyon-damaryolu</a:t>
            </a:r>
            <a:r>
              <a:rPr lang="tr-TR" sz="2844" b="1" dirty="0">
                <a:solidFill>
                  <a:srgbClr val="FF0000"/>
                </a:solidFill>
              </a:rPr>
              <a:t> takibi </a:t>
            </a:r>
            <a:r>
              <a:rPr lang="tr-TR" sz="2844" dirty="0"/>
              <a:t>ile ilgili </a:t>
            </a:r>
            <a:r>
              <a:rPr lang="tr-TR" sz="2844" b="1" dirty="0">
                <a:solidFill>
                  <a:srgbClr val="FF0000"/>
                </a:solidFill>
              </a:rPr>
              <a:t>prosedürlerinin olması</a:t>
            </a:r>
          </a:p>
          <a:p>
            <a:pPr algn="just">
              <a:buFont typeface="Wingdings" panose="05000000000000000000" pitchFamily="2" charset="2"/>
              <a:buChar char="§"/>
            </a:pPr>
            <a:r>
              <a:rPr lang="tr-TR" sz="2844" dirty="0"/>
              <a:t>Doğru zamanda, sorunları doğru tespit ederek </a:t>
            </a:r>
            <a:r>
              <a:rPr lang="tr-TR" sz="2844" b="1" dirty="0">
                <a:solidFill>
                  <a:srgbClr val="FF0000"/>
                </a:solidFill>
              </a:rPr>
              <a:t>disiplinler arası iletişimin </a:t>
            </a:r>
            <a:r>
              <a:rPr lang="tr-TR" sz="2844" dirty="0"/>
              <a:t>sağlanması </a:t>
            </a:r>
          </a:p>
          <a:p>
            <a:pPr>
              <a:buFont typeface="Wingdings" panose="05000000000000000000" pitchFamily="2" charset="2"/>
              <a:buChar char="§"/>
            </a:pPr>
            <a:r>
              <a:rPr lang="tr-TR" sz="2844" b="1" dirty="0">
                <a:solidFill>
                  <a:srgbClr val="FF0000"/>
                </a:solidFill>
              </a:rPr>
              <a:t>Tüm girişimlerden önce aseptik tekniğe uyulması </a:t>
            </a:r>
          </a:p>
          <a:p>
            <a:pPr algn="just">
              <a:buFont typeface="Wingdings" panose="05000000000000000000" pitchFamily="2" charset="2"/>
              <a:buChar char="§"/>
            </a:pPr>
            <a:r>
              <a:rPr lang="tr-TR" sz="2844" b="1" dirty="0"/>
              <a:t>Her hasta için tek hedef değil hasta için en iyi yöntem olduğu unutulmamalıdır</a:t>
            </a:r>
          </a:p>
        </p:txBody>
      </p:sp>
    </p:spTree>
    <p:extLst>
      <p:ext uri="{BB962C8B-B14F-4D97-AF65-F5344CB8AC3E}">
        <p14:creationId xmlns:p14="http://schemas.microsoft.com/office/powerpoint/2010/main" val="34788185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descr="Ekran Kırpm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35000"/>
            <a:ext cx="12192000" cy="8128000"/>
          </a:xfrm>
          <a:prstGeom prst="rect">
            <a:avLst/>
          </a:prstGeom>
        </p:spPr>
      </p:pic>
      <p:sp>
        <p:nvSpPr>
          <p:cNvPr id="3" name="Yuvarlatılmış Dikdörtgen 2"/>
          <p:cNvSpPr/>
          <p:nvPr/>
        </p:nvSpPr>
        <p:spPr>
          <a:xfrm>
            <a:off x="7473233" y="312757"/>
            <a:ext cx="4592452" cy="826213"/>
          </a:xfrm>
          <a:prstGeom prst="roundRect">
            <a:avLst/>
          </a:prstGeom>
          <a:solidFill>
            <a:schemeClr val="accent2">
              <a:lumMod val="40000"/>
              <a:lumOff val="60000"/>
            </a:schemeClr>
          </a:solidFill>
          <a:ln>
            <a:solidFill>
              <a:schemeClr val="accent2">
                <a:lumMod val="60000"/>
                <a:lumOff val="40000"/>
              </a:schemeClr>
            </a:solidFill>
          </a:ln>
          <a:effectLst>
            <a:glow rad="63500">
              <a:schemeClr val="accent2">
                <a:satMod val="175000"/>
                <a:alpha val="40000"/>
              </a:schemeClr>
            </a:glow>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sp3d extrusionH="57150">
              <a:bevelT w="57150" h="38100" prst="hardEdge"/>
            </a:sp3d>
          </a:bodyPr>
          <a:lstStyle/>
          <a:p>
            <a:pPr algn="ctr"/>
            <a:r>
              <a:rPr lang="tr-TR" sz="3319" b="1" dirty="0">
                <a:solidFill>
                  <a:schemeClr val="bg1">
                    <a:lumMod val="50000"/>
                  </a:schemeClr>
                </a:solidFill>
              </a:rPr>
              <a:t>TEŞEKKÜR EDERİM</a:t>
            </a:r>
          </a:p>
        </p:txBody>
      </p:sp>
    </p:spTree>
    <p:extLst>
      <p:ext uri="{BB962C8B-B14F-4D97-AF65-F5344CB8AC3E}">
        <p14:creationId xmlns:p14="http://schemas.microsoft.com/office/powerpoint/2010/main" val="2385973193"/>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sı">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7078</TotalTime>
  <Words>3010</Words>
  <Application>Microsoft Office PowerPoint</Application>
  <PresentationFormat>Geniş ekran</PresentationFormat>
  <Paragraphs>444</Paragraphs>
  <Slides>43</Slides>
  <Notes>24</Notes>
  <HiddenSlides>1</HiddenSlides>
  <MMClips>1</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43</vt:i4>
      </vt:variant>
    </vt:vector>
  </HeadingPairs>
  <TitlesOfParts>
    <vt:vector size="51" baseType="lpstr">
      <vt:lpstr>Arial</vt:lpstr>
      <vt:lpstr>Arial-BoldMT</vt:lpstr>
      <vt:lpstr>ArialMT</vt:lpstr>
      <vt:lpstr>Calibri</vt:lpstr>
      <vt:lpstr>Calibri Light</vt:lpstr>
      <vt:lpstr>ff3</vt:lpstr>
      <vt:lpstr>Wingdings</vt:lpstr>
      <vt:lpstr>Office Teması</vt:lpstr>
      <vt:lpstr>PowerPoint Sunusu</vt:lpstr>
      <vt:lpstr>   DİYALİZ İÇİN HAZIRLIK</vt:lpstr>
      <vt:lpstr>PowerPoint Sunusu</vt:lpstr>
      <vt:lpstr>PowerPoint Sunusu</vt:lpstr>
      <vt:lpstr>  İdeal bir damar erişim yolundan beklenen… </vt:lpstr>
      <vt:lpstr>  Damar Erişim Yolları  Avantaj/Dezavantaj </vt:lpstr>
      <vt:lpstr>Diyaliz hastasında damar erişim yolu  mortalite ve morbidite ile ilişkilidir</vt:lpstr>
      <vt:lpstr>PowerPoint Sunusu</vt:lpstr>
      <vt:lpstr>PowerPoint Sunusu</vt:lpstr>
      <vt:lpstr> TND REGİSTRY 2020 HD hastalarında damar erişim yoluna göre dağılım</vt:lpstr>
      <vt:lpstr>PowerPoint Sunusu</vt:lpstr>
      <vt:lpstr>PowerPoint Sunusu</vt:lpstr>
      <vt:lpstr>Damar Yolu Takibinde  Hemşirelik Yönetimi </vt:lpstr>
      <vt:lpstr>PowerPoint Sunusu</vt:lpstr>
      <vt:lpstr> AVF Hazırlık</vt:lpstr>
      <vt:lpstr> AVF Oluşturulması Öncesi Takip </vt:lpstr>
      <vt:lpstr>  AVF      Sonraki Takip </vt:lpstr>
      <vt:lpstr> Hasta Eğitimi </vt:lpstr>
      <vt:lpstr>Genel Prensipler</vt:lpstr>
      <vt:lpstr>Kılavuzlar Ne Diyor? İdeal AVF  </vt:lpstr>
      <vt:lpstr>AVF Kanülasyonu  Zamanlama</vt:lpstr>
      <vt:lpstr>AVF Kanülasyonu  Zamanlama</vt:lpstr>
      <vt:lpstr> Kanülasyon Hazırlığı</vt:lpstr>
      <vt:lpstr>AVF Fiziksel Değerlendirme</vt:lpstr>
      <vt:lpstr>Kanülasyon Bölgesinin  Antiseptiklerle Hazırlanması</vt:lpstr>
      <vt:lpstr>Doğru İğne Seçimi ???</vt:lpstr>
      <vt:lpstr>                         AVF Kanülasyonu </vt:lpstr>
      <vt:lpstr>AVF AVF’de Kanülasyon Yöntemleri</vt:lpstr>
      <vt:lpstr>İğnelerin Sabitlenmesi</vt:lpstr>
      <vt:lpstr> Doğru İğne Çıkışı!!!  </vt:lpstr>
      <vt:lpstr>AVG  </vt:lpstr>
      <vt:lpstr>AVG Kullanımı  Esanasında!!</vt:lpstr>
      <vt:lpstr>AVG  Kanülasyon Yöntemleri</vt:lpstr>
      <vt:lpstr>PowerPoint Sunusu</vt:lpstr>
      <vt:lpstr>SVK Bakımı Kanıta Dayalı  Hemşirelik Uygulamaları</vt:lpstr>
      <vt:lpstr>SVK Bakımı Kanıta Dayalı  Hemşirelik Uygulamaları</vt:lpstr>
      <vt:lpstr>PowerPoint Sunusu</vt:lpstr>
      <vt:lpstr>SVK Bakımı Kanıta Dayalı  Hemşirelik Uygulamaları</vt:lpstr>
      <vt:lpstr>SVK Bakımı Kanıta Dayalı  Hemşirelik Uygulamaları</vt:lpstr>
      <vt:lpstr>SVK Bakımı Kanıta Dayalı  Hemşirelik Uygulamaları</vt:lpstr>
      <vt:lpstr>SVK Bakımı Kanıta Dayalı  Hemşirelik Uygulamaları !!!</vt:lpstr>
      <vt:lpstr> ÖZETLE</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Hasan Yavuz</dc:creator>
  <cp:lastModifiedBy>850G5</cp:lastModifiedBy>
  <cp:revision>844</cp:revision>
  <dcterms:created xsi:type="dcterms:W3CDTF">2022-10-04T20:37:30Z</dcterms:created>
  <dcterms:modified xsi:type="dcterms:W3CDTF">2022-11-10T11:13:07Z</dcterms:modified>
</cp:coreProperties>
</file>