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08" r:id="rId1"/>
    <p:sldMasterId id="2147483689" r:id="rId2"/>
  </p:sldMasterIdLst>
  <p:notesMasterIdLst>
    <p:notesMasterId r:id="rId48"/>
  </p:notesMasterIdLst>
  <p:handoutMasterIdLst>
    <p:handoutMasterId r:id="rId49"/>
  </p:handoutMasterIdLst>
  <p:sldIdLst>
    <p:sldId id="292" r:id="rId3"/>
    <p:sldId id="293" r:id="rId4"/>
    <p:sldId id="297" r:id="rId5"/>
    <p:sldId id="324" r:id="rId6"/>
    <p:sldId id="370" r:id="rId7"/>
    <p:sldId id="374" r:id="rId8"/>
    <p:sldId id="371" r:id="rId9"/>
    <p:sldId id="318" r:id="rId10"/>
    <p:sldId id="325" r:id="rId11"/>
    <p:sldId id="351" r:id="rId12"/>
    <p:sldId id="337" r:id="rId13"/>
    <p:sldId id="379" r:id="rId14"/>
    <p:sldId id="380" r:id="rId15"/>
    <p:sldId id="381" r:id="rId16"/>
    <p:sldId id="352" r:id="rId17"/>
    <p:sldId id="338" r:id="rId18"/>
    <p:sldId id="326" r:id="rId19"/>
    <p:sldId id="339" r:id="rId20"/>
    <p:sldId id="327" r:id="rId21"/>
    <p:sldId id="340" r:id="rId22"/>
    <p:sldId id="353" r:id="rId23"/>
    <p:sldId id="376" r:id="rId24"/>
    <p:sldId id="354" r:id="rId25"/>
    <p:sldId id="328" r:id="rId26"/>
    <p:sldId id="341" r:id="rId27"/>
    <p:sldId id="342" r:id="rId28"/>
    <p:sldId id="369" r:id="rId29"/>
    <p:sldId id="343" r:id="rId30"/>
    <p:sldId id="377" r:id="rId31"/>
    <p:sldId id="344" r:id="rId32"/>
    <p:sldId id="345" r:id="rId33"/>
    <p:sldId id="350" r:id="rId34"/>
    <p:sldId id="347" r:id="rId35"/>
    <p:sldId id="348" r:id="rId36"/>
    <p:sldId id="329" r:id="rId37"/>
    <p:sldId id="378" r:id="rId38"/>
    <p:sldId id="330" r:id="rId39"/>
    <p:sldId id="331" r:id="rId40"/>
    <p:sldId id="383" r:id="rId41"/>
    <p:sldId id="355" r:id="rId42"/>
    <p:sldId id="323" r:id="rId43"/>
    <p:sldId id="375" r:id="rId44"/>
    <p:sldId id="372" r:id="rId45"/>
    <p:sldId id="382" r:id="rId46"/>
    <p:sldId id="296" r:id="rId47"/>
  </p:sldIdLst>
  <p:sldSz cx="10691813" cy="7559675"/>
  <p:notesSz cx="6858000" cy="9144000"/>
  <p:embeddedFontLst>
    <p:embeddedFont>
      <p:font typeface="Calibri" panose="020F0502020204030204" pitchFamily="34" charset="0"/>
      <p:regular r:id="rId50"/>
      <p:bold r:id="rId51"/>
      <p:italic r:id="rId52"/>
      <p:boldItalic r:id="rId53"/>
    </p:embeddedFont>
    <p:embeddedFont>
      <p:font typeface="Century Gothic" panose="020B0502020202020204" pitchFamily="34" charset="0"/>
      <p:regular r:id="rId54"/>
      <p:bold r:id="rId55"/>
      <p:italic r:id="rId56"/>
      <p:boldItalic r:id="rId57"/>
    </p:embeddedFont>
    <p:embeddedFont>
      <p:font typeface="Montserrat" panose="020B0604020202020204" charset="-94"/>
      <p:regular r:id="rId58"/>
      <p:bold r:id="rId59"/>
      <p:italic r:id="rId60"/>
      <p:boldItalic r:id="rId6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7A7C"/>
    <a:srgbClr val="0E2673"/>
    <a:srgbClr val="E3122B"/>
    <a:srgbClr val="4788C7"/>
    <a:srgbClr val="4585E0"/>
    <a:srgbClr val="A4CA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3066" autoAdjust="0"/>
  </p:normalViewPr>
  <p:slideViewPr>
    <p:cSldViewPr snapToGrid="0" showGuides="1">
      <p:cViewPr>
        <p:scale>
          <a:sx n="100" d="100"/>
          <a:sy n="100" d="100"/>
        </p:scale>
        <p:origin x="475" y="-113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53" d="100"/>
          <a:sy n="53" d="100"/>
        </p:scale>
        <p:origin x="2844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font" Target="fonts/font1.fntdata"/><Relationship Id="rId55" Type="http://schemas.openxmlformats.org/officeDocument/2006/relationships/font" Target="fonts/font6.fntdata"/><Relationship Id="rId63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font" Target="fonts/font4.fntdata"/><Relationship Id="rId58" Type="http://schemas.openxmlformats.org/officeDocument/2006/relationships/font" Target="fonts/font9.fntdata"/><Relationship Id="rId5" Type="http://schemas.openxmlformats.org/officeDocument/2006/relationships/slide" Target="slides/slide3.xml"/><Relationship Id="rId61" Type="http://schemas.openxmlformats.org/officeDocument/2006/relationships/font" Target="fonts/font12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56" Type="http://schemas.openxmlformats.org/officeDocument/2006/relationships/font" Target="fonts/font7.fntdata"/><Relationship Id="rId64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font" Target="fonts/font2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10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font" Target="fonts/font5.fntdata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handoutMaster" Target="handoutMasters/handoutMaster1.xml"/><Relationship Id="rId57" Type="http://schemas.openxmlformats.org/officeDocument/2006/relationships/font" Target="fonts/font8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font" Target="fonts/font3.fntdata"/><Relationship Id="rId60" Type="http://schemas.openxmlformats.org/officeDocument/2006/relationships/font" Target="fonts/font11.fntdata"/><Relationship Id="rId65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8554A3-4F30-4D54-9E2F-82A588E31389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6196EF-7C9C-413A-A9E3-8DC23D09DC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60217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5AF5A5-12DA-4469-9ABB-23F316384FB6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2AB111-ABE0-48FF-9F62-4484FB5328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151434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AB111-ABE0-48FF-9F62-4484FB5328A9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4203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Number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922690" y="0"/>
            <a:ext cx="6100762" cy="530835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buNone/>
              <a:defRPr sz="2800" baseline="0">
                <a:solidFill>
                  <a:srgbClr val="0E2673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Title Here</a:t>
            </a:r>
          </a:p>
        </p:txBody>
      </p:sp>
      <p:cxnSp>
        <p:nvCxnSpPr>
          <p:cNvPr id="3" name="Straight Connector 2"/>
          <p:cNvCxnSpPr/>
          <p:nvPr userDrawn="1"/>
        </p:nvCxnSpPr>
        <p:spPr>
          <a:xfrm flipH="1">
            <a:off x="2038350" y="530836"/>
            <a:ext cx="6743269" cy="0"/>
          </a:xfrm>
          <a:prstGeom prst="line">
            <a:avLst/>
          </a:prstGeom>
          <a:ln w="57150">
            <a:solidFill>
              <a:srgbClr val="0E26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rc 3"/>
          <p:cNvSpPr/>
          <p:nvPr userDrawn="1"/>
        </p:nvSpPr>
        <p:spPr>
          <a:xfrm rot="10800000">
            <a:off x="642428" y="-1828802"/>
            <a:ext cx="2793375" cy="2359637"/>
          </a:xfrm>
          <a:prstGeom prst="arc">
            <a:avLst>
              <a:gd name="adj1" fmla="val 16200000"/>
              <a:gd name="adj2" fmla="val 19954911"/>
            </a:avLst>
          </a:prstGeom>
          <a:ln w="57150">
            <a:solidFill>
              <a:srgbClr val="0E26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752384" y="2359637"/>
            <a:ext cx="7315200" cy="4302125"/>
          </a:xfrm>
          <a:prstGeom prst="rect">
            <a:avLst/>
          </a:prstGeom>
          <a:noFill/>
        </p:spPr>
        <p:txBody>
          <a:bodyPr/>
          <a:lstStyle>
            <a:lvl1pPr marL="457200" indent="-457200">
              <a:buClr>
                <a:srgbClr val="E3122B"/>
              </a:buClr>
              <a:buFont typeface="Arial" panose="020B0604020202020204" pitchFamily="34" charset="0"/>
              <a:buChar char="•"/>
              <a:defRPr sz="2400">
                <a:solidFill>
                  <a:srgbClr val="797A7C"/>
                </a:solidFill>
                <a:latin typeface="Calibri" panose="020F0502020204030204" pitchFamily="34" charset="0"/>
              </a:defRPr>
            </a:lvl1pPr>
            <a:lvl2pPr marL="503971" indent="0">
              <a:buClr>
                <a:srgbClr val="E3122B"/>
              </a:buClr>
              <a:buNone/>
              <a:defRPr sz="2400">
                <a:solidFill>
                  <a:srgbClr val="797A7C"/>
                </a:solidFill>
                <a:latin typeface="Calibri" panose="020F0502020204030204" pitchFamily="34" charset="0"/>
              </a:defRPr>
            </a:lvl2pPr>
          </a:lstStyle>
          <a:p>
            <a:pPr lvl="0"/>
            <a:r>
              <a:rPr lang="en-US" dirty="0"/>
              <a:t>XXXX</a:t>
            </a:r>
          </a:p>
          <a:p>
            <a:pPr lvl="0"/>
            <a:r>
              <a:rPr lang="en-US" dirty="0"/>
              <a:t>XXXX</a:t>
            </a:r>
          </a:p>
          <a:p>
            <a:pPr lvl="0"/>
            <a:r>
              <a:rPr lang="en-US" dirty="0"/>
              <a:t>XXXX</a:t>
            </a:r>
          </a:p>
          <a:p>
            <a:pPr lvl="0"/>
            <a:r>
              <a:rPr lang="en-US" dirty="0"/>
              <a:t>XXXX</a:t>
            </a:r>
          </a:p>
          <a:p>
            <a:pPr lvl="0"/>
            <a:r>
              <a:rPr lang="en-US" dirty="0"/>
              <a:t>XXXX</a:t>
            </a:r>
          </a:p>
          <a:p>
            <a:pPr lvl="0"/>
            <a:r>
              <a:rPr lang="en-US" dirty="0"/>
              <a:t>XXXX</a:t>
            </a:r>
          </a:p>
          <a:p>
            <a:pPr lvl="0"/>
            <a:r>
              <a:rPr lang="en-US" dirty="0"/>
              <a:t>XXXX</a:t>
            </a:r>
          </a:p>
          <a:p>
            <a:pPr lvl="0"/>
            <a:r>
              <a:rPr lang="en-US" dirty="0"/>
              <a:t>XXXX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10" b="28110"/>
          <a:stretch/>
        </p:blipFill>
        <p:spPr>
          <a:xfrm>
            <a:off x="8723842" y="34925"/>
            <a:ext cx="1787783" cy="713472"/>
          </a:xfrm>
          <a:prstGeom prst="rect">
            <a:avLst/>
          </a:prstGeom>
        </p:spPr>
      </p:pic>
      <p:sp>
        <p:nvSpPr>
          <p:cNvPr id="10" name="Marcador de número de diapositiva 5"/>
          <p:cNvSpPr>
            <a:spLocks noGrp="1"/>
          </p:cNvSpPr>
          <p:nvPr>
            <p:ph type="sldNum" sz="quarter" idx="18"/>
          </p:nvPr>
        </p:nvSpPr>
        <p:spPr>
          <a:xfrm>
            <a:off x="10028420" y="7180901"/>
            <a:ext cx="663393" cy="37877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97A7C"/>
                </a:solidFill>
              </a:defRPr>
            </a:lvl1pPr>
          </a:lstStyle>
          <a:p>
            <a:fld id="{E88D28BB-06E2-AC40-9007-E9A00BD276C0}" type="slidenum">
              <a:rPr lang="es-ES" smtClean="0"/>
              <a:pPr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52322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10" b="28110"/>
          <a:stretch/>
        </p:blipFill>
        <p:spPr>
          <a:xfrm>
            <a:off x="8723842" y="34925"/>
            <a:ext cx="1787783" cy="71347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30" y="1638300"/>
            <a:ext cx="4924541" cy="5198440"/>
          </a:xfrm>
          <a:prstGeom prst="rect">
            <a:avLst/>
          </a:prstGeom>
        </p:spPr>
      </p:pic>
      <p:sp>
        <p:nvSpPr>
          <p:cNvPr id="20" name="Text Placeholder 19"/>
          <p:cNvSpPr>
            <a:spLocks noGrp="1"/>
          </p:cNvSpPr>
          <p:nvPr>
            <p:ph type="body" sz="quarter" idx="11" hasCustomPrompt="1"/>
          </p:nvPr>
        </p:nvSpPr>
        <p:spPr>
          <a:xfrm>
            <a:off x="5630704" y="3737036"/>
            <a:ext cx="5061109" cy="5207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buNone/>
              <a:defRPr sz="2800" baseline="0">
                <a:solidFill>
                  <a:srgbClr val="797A7C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0" name="Rounded Rectangle 9"/>
          <p:cNvSpPr/>
          <p:nvPr userDrawn="1"/>
        </p:nvSpPr>
        <p:spPr>
          <a:xfrm>
            <a:off x="5493932" y="5766212"/>
            <a:ext cx="75812" cy="581723"/>
          </a:xfrm>
          <a:prstGeom prst="roundRect">
            <a:avLst>
              <a:gd name="adj" fmla="val 50000"/>
            </a:avLst>
          </a:prstGeom>
          <a:solidFill>
            <a:srgbClr val="E312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5630704" y="3195131"/>
            <a:ext cx="5061109" cy="592705"/>
          </a:xfrm>
          <a:prstGeom prst="rect">
            <a:avLst/>
          </a:prstGeom>
        </p:spPr>
        <p:txBody>
          <a:bodyPr wrap="square" tIns="137160" anchor="ctr" anchorCtr="0">
            <a:noAutofit/>
          </a:bodyPr>
          <a:lstStyle>
            <a:lvl1pPr marL="0" indent="0">
              <a:buNone/>
              <a:defRPr sz="4800">
                <a:solidFill>
                  <a:srgbClr val="E3122B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Text Placeholder 19"/>
          <p:cNvSpPr>
            <a:spLocks noGrp="1"/>
          </p:cNvSpPr>
          <p:nvPr>
            <p:ph type="body" sz="quarter" idx="12" hasCustomPrompt="1"/>
          </p:nvPr>
        </p:nvSpPr>
        <p:spPr>
          <a:xfrm>
            <a:off x="5630704" y="5318632"/>
            <a:ext cx="4489610" cy="403072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buNone/>
              <a:defRPr sz="2000" b="1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Name &amp; Surname</a:t>
            </a:r>
          </a:p>
        </p:txBody>
      </p:sp>
      <p:sp>
        <p:nvSpPr>
          <p:cNvPr id="11" name="Text Placeholder 19"/>
          <p:cNvSpPr>
            <a:spLocks noGrp="1"/>
          </p:cNvSpPr>
          <p:nvPr>
            <p:ph type="body" sz="quarter" idx="15" hasCustomPrompt="1"/>
          </p:nvPr>
        </p:nvSpPr>
        <p:spPr>
          <a:xfrm>
            <a:off x="5630704" y="5785204"/>
            <a:ext cx="4489610" cy="25772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1800" b="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City, Country</a:t>
            </a:r>
          </a:p>
        </p:txBody>
      </p:sp>
      <p:sp>
        <p:nvSpPr>
          <p:cNvPr id="16" name="Marcador de número de diapositiva 5"/>
          <p:cNvSpPr>
            <a:spLocks noGrp="1"/>
          </p:cNvSpPr>
          <p:nvPr>
            <p:ph type="sldNum" sz="quarter" idx="18"/>
          </p:nvPr>
        </p:nvSpPr>
        <p:spPr>
          <a:xfrm>
            <a:off x="10028420" y="7180901"/>
            <a:ext cx="663393" cy="378774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797A7C"/>
                </a:solidFill>
                <a:latin typeface="Calibri" panose="020F0502020204030204" pitchFamily="34" charset="0"/>
              </a:defRPr>
            </a:lvl1pPr>
          </a:lstStyle>
          <a:p>
            <a:fld id="{E88D28BB-06E2-AC40-9007-E9A00BD276C0}" type="slidenum">
              <a:rPr lang="es-ES" smtClean="0"/>
              <a:pPr/>
              <a:t>‹#›</a:t>
            </a:fld>
            <a:endParaRPr lang="es-ES" dirty="0"/>
          </a:p>
        </p:txBody>
      </p:sp>
      <p:sp>
        <p:nvSpPr>
          <p:cNvPr id="12" name="Text Placeholder 19"/>
          <p:cNvSpPr>
            <a:spLocks noGrp="1"/>
          </p:cNvSpPr>
          <p:nvPr>
            <p:ph type="body" sz="quarter" idx="19" hasCustomPrompt="1"/>
          </p:nvPr>
        </p:nvSpPr>
        <p:spPr>
          <a:xfrm>
            <a:off x="5630704" y="6064717"/>
            <a:ext cx="4489610" cy="25772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1800" b="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189016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 userDrawn="1"/>
        </p:nvSpPr>
        <p:spPr>
          <a:xfrm>
            <a:off x="4243908" y="1801670"/>
            <a:ext cx="21968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E3122B"/>
                </a:solidFill>
                <a:latin typeface="Calibri" panose="020F0502020204030204" pitchFamily="34" charset="0"/>
              </a:rPr>
              <a:t>A</a:t>
            </a:r>
            <a:r>
              <a:rPr lang="tr-TR" sz="3200" dirty="0" smtClean="0">
                <a:solidFill>
                  <a:srgbClr val="E3122B"/>
                </a:solidFill>
                <a:latin typeface="Calibri" panose="020F0502020204030204" pitchFamily="34" charset="0"/>
              </a:rPr>
              <a:t>JANDA</a:t>
            </a:r>
            <a:endParaRPr lang="en-US" sz="3200" dirty="0">
              <a:solidFill>
                <a:srgbClr val="E3122B"/>
              </a:solidFill>
              <a:latin typeface="Calibri" panose="020F0502020204030204" pitchFamily="34" charset="0"/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6440721" y="2063280"/>
            <a:ext cx="1592924" cy="0"/>
          </a:xfrm>
          <a:prstGeom prst="line">
            <a:avLst/>
          </a:prstGeom>
          <a:ln>
            <a:solidFill>
              <a:srgbClr val="797A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 userDrawn="1"/>
        </p:nvCxnSpPr>
        <p:spPr>
          <a:xfrm>
            <a:off x="2650984" y="2063280"/>
            <a:ext cx="1592924" cy="0"/>
          </a:xfrm>
          <a:prstGeom prst="line">
            <a:avLst/>
          </a:prstGeom>
          <a:ln>
            <a:solidFill>
              <a:srgbClr val="797A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10" b="28110"/>
          <a:stretch/>
        </p:blipFill>
        <p:spPr>
          <a:xfrm>
            <a:off x="8723842" y="34925"/>
            <a:ext cx="1787783" cy="713472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28" hasCustomPrompt="1"/>
          </p:nvPr>
        </p:nvSpPr>
        <p:spPr>
          <a:xfrm>
            <a:off x="2528586" y="3358057"/>
            <a:ext cx="5550202" cy="1638300"/>
          </a:xfrm>
          <a:prstGeom prst="rect">
            <a:avLst/>
          </a:prstGeom>
        </p:spPr>
        <p:txBody>
          <a:bodyPr/>
          <a:lstStyle>
            <a:lvl1pPr marL="514350" indent="-514350">
              <a:buClr>
                <a:srgbClr val="0E2673"/>
              </a:buClr>
              <a:buFont typeface="+mj-lt"/>
              <a:buAutoNum type="arabicPeriod"/>
              <a:defRPr sz="3200" baseline="0">
                <a:solidFill>
                  <a:srgbClr val="0E2673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First Point</a:t>
            </a:r>
          </a:p>
          <a:p>
            <a:pPr lvl="0"/>
            <a:r>
              <a:rPr lang="en-US" dirty="0"/>
              <a:t>Second Point</a:t>
            </a:r>
          </a:p>
          <a:p>
            <a:pPr lvl="0"/>
            <a:endParaRPr lang="en-US" dirty="0"/>
          </a:p>
        </p:txBody>
      </p:sp>
      <p:sp>
        <p:nvSpPr>
          <p:cNvPr id="12" name="Marcador de número de diapositiva 5"/>
          <p:cNvSpPr>
            <a:spLocks noGrp="1"/>
          </p:cNvSpPr>
          <p:nvPr>
            <p:ph type="sldNum" sz="quarter" idx="18"/>
          </p:nvPr>
        </p:nvSpPr>
        <p:spPr>
          <a:xfrm>
            <a:off x="10028420" y="7180901"/>
            <a:ext cx="663393" cy="378774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797A7C"/>
                </a:solidFill>
                <a:latin typeface="Calibri" panose="020F0502020204030204" pitchFamily="34" charset="0"/>
              </a:defRPr>
            </a:lvl1pPr>
          </a:lstStyle>
          <a:p>
            <a:fld id="{E88D28BB-06E2-AC40-9007-E9A00BD276C0}" type="slidenum">
              <a:rPr lang="es-ES" smtClean="0"/>
              <a:pPr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73803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c 2"/>
          <p:cNvSpPr/>
          <p:nvPr userDrawn="1"/>
        </p:nvSpPr>
        <p:spPr>
          <a:xfrm>
            <a:off x="-960526" y="1971553"/>
            <a:ext cx="6148378" cy="6148376"/>
          </a:xfrm>
          <a:prstGeom prst="arc">
            <a:avLst>
              <a:gd name="adj1" fmla="val 16200000"/>
              <a:gd name="adj2" fmla="val 13599259"/>
            </a:avLst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rtl="0"/>
            <a:endParaRPr lang="en-US">
              <a:latin typeface="Calibri" panose="020F050202020403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43" b="28749"/>
          <a:stretch/>
        </p:blipFill>
        <p:spPr>
          <a:xfrm>
            <a:off x="-19050" y="222916"/>
            <a:ext cx="6924510" cy="7339934"/>
          </a:xfrm>
          <a:prstGeom prst="rect">
            <a:avLst/>
          </a:prstGeom>
        </p:spPr>
      </p:pic>
      <p:sp>
        <p:nvSpPr>
          <p:cNvPr id="15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891539" y="233363"/>
            <a:ext cx="2584635" cy="2615706"/>
          </a:xfrm>
          <a:prstGeom prst="ellipse">
            <a:avLst/>
          </a:prstGeom>
          <a:noFill/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txBody>
          <a:bodyPr anchor="ctr" anchorCtr="1"/>
          <a:lstStyle>
            <a:lvl1pPr marL="0" indent="0" rtl="0">
              <a:buNone/>
              <a:defRPr sz="720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3257550" y="3350728"/>
            <a:ext cx="3505200" cy="2840522"/>
          </a:xfrm>
          <a:prstGeom prst="rect">
            <a:avLst/>
          </a:prstGeom>
          <a:noFill/>
        </p:spPr>
        <p:txBody>
          <a:bodyPr lIns="91440" anchor="ctr" anchorCtr="0">
            <a:normAutofit/>
          </a:bodyPr>
          <a:lstStyle>
            <a:lvl1pPr marL="0" indent="0" algn="ctr">
              <a:buNone/>
              <a:defRPr sz="480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SECTION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10" b="28110"/>
          <a:stretch/>
        </p:blipFill>
        <p:spPr>
          <a:xfrm>
            <a:off x="8723842" y="34925"/>
            <a:ext cx="1787783" cy="713472"/>
          </a:xfrm>
          <a:prstGeom prst="rect">
            <a:avLst/>
          </a:prstGeom>
        </p:spPr>
      </p:pic>
      <p:sp>
        <p:nvSpPr>
          <p:cNvPr id="14" name="Marcador de número de diapositiva 5"/>
          <p:cNvSpPr>
            <a:spLocks noGrp="1"/>
          </p:cNvSpPr>
          <p:nvPr>
            <p:ph type="sldNum" sz="quarter" idx="18"/>
          </p:nvPr>
        </p:nvSpPr>
        <p:spPr>
          <a:xfrm>
            <a:off x="10028420" y="7180901"/>
            <a:ext cx="663393" cy="378774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797A7C"/>
                </a:solidFill>
                <a:latin typeface="Calibri" panose="020F0502020204030204" pitchFamily="34" charset="0"/>
              </a:defRPr>
            </a:lvl1pPr>
          </a:lstStyle>
          <a:p>
            <a:fld id="{E88D28BB-06E2-AC40-9007-E9A00BD276C0}" type="slidenum">
              <a:rPr lang="es-ES" smtClean="0"/>
              <a:pPr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463240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7272" y="1638300"/>
            <a:ext cx="4924541" cy="5198440"/>
          </a:xfrm>
          <a:prstGeom prst="rect">
            <a:avLst/>
          </a:prstGeom>
        </p:spPr>
      </p:pic>
      <p:sp>
        <p:nvSpPr>
          <p:cNvPr id="25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716196" y="4934626"/>
            <a:ext cx="4722580" cy="256420"/>
          </a:xfrm>
          <a:prstGeom prst="rect">
            <a:avLst/>
          </a:prstGeom>
        </p:spPr>
        <p:txBody>
          <a:bodyPr/>
          <a:lstStyle>
            <a:lvl1pPr marL="0" indent="0" rtl="0">
              <a:buNone/>
              <a:defRPr sz="1800" b="0" baseline="0">
                <a:solidFill>
                  <a:srgbClr val="797A7C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Tel.: +</a:t>
            </a:r>
          </a:p>
        </p:txBody>
      </p:sp>
      <p:sp>
        <p:nvSpPr>
          <p:cNvPr id="5" name="CuadroTexto 3"/>
          <p:cNvSpPr txBox="1"/>
          <p:nvPr userDrawn="1"/>
        </p:nvSpPr>
        <p:spPr>
          <a:xfrm>
            <a:off x="716195" y="5323005"/>
            <a:ext cx="4034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E52330"/>
              </a:buClr>
            </a:pPr>
            <a:r>
              <a:rPr lang="es-ES" sz="1800" b="1" dirty="0">
                <a:solidFill>
                  <a:srgbClr val="77777A"/>
                </a:solidFill>
                <a:latin typeface="Calibri" panose="020F0502020204030204" pitchFamily="34" charset="0"/>
                <a:cs typeface="Century Gothic"/>
              </a:rPr>
              <a:t>Company </a:t>
            </a:r>
            <a:r>
              <a:rPr lang="es-ES" sz="1800" b="1" dirty="0" err="1">
                <a:solidFill>
                  <a:srgbClr val="77777A"/>
                </a:solidFill>
                <a:latin typeface="Calibri" panose="020F0502020204030204" pitchFamily="34" charset="0"/>
                <a:cs typeface="Century Gothic"/>
              </a:rPr>
              <a:t>Website</a:t>
            </a:r>
            <a:endParaRPr lang="es-ES" sz="1800" b="1" dirty="0">
              <a:solidFill>
                <a:srgbClr val="77777A"/>
              </a:solidFill>
              <a:latin typeface="Calibri" panose="020F0502020204030204" pitchFamily="34" charset="0"/>
              <a:cs typeface="Century Gothic"/>
            </a:endParaRPr>
          </a:p>
          <a:p>
            <a:pPr>
              <a:buClr>
                <a:srgbClr val="E52330"/>
              </a:buClr>
            </a:pPr>
            <a:r>
              <a:rPr lang="es-ES" sz="1800" dirty="0">
                <a:solidFill>
                  <a:srgbClr val="77777A"/>
                </a:solidFill>
                <a:latin typeface="Calibri" panose="020F0502020204030204" pitchFamily="34" charset="0"/>
                <a:cs typeface="Century Gothic"/>
              </a:rPr>
              <a:t>www.dmed-healthcare.com</a:t>
            </a:r>
          </a:p>
        </p:txBody>
      </p:sp>
      <p:sp>
        <p:nvSpPr>
          <p:cNvPr id="6" name="Rounded Rectangle 5"/>
          <p:cNvSpPr/>
          <p:nvPr userDrawn="1"/>
        </p:nvSpPr>
        <p:spPr>
          <a:xfrm>
            <a:off x="611808" y="5390288"/>
            <a:ext cx="75812" cy="447889"/>
          </a:xfrm>
          <a:prstGeom prst="roundRect">
            <a:avLst>
              <a:gd name="adj" fmla="val 50000"/>
            </a:avLst>
          </a:prstGeom>
          <a:solidFill>
            <a:srgbClr val="0E26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Calibri" panose="020F0502020204030204" pitchFamily="34" charset="0"/>
            </a:endParaRPr>
          </a:p>
        </p:txBody>
      </p:sp>
      <p:sp>
        <p:nvSpPr>
          <p:cNvPr id="7" name="Rounded Rectangle 6"/>
          <p:cNvSpPr/>
          <p:nvPr userDrawn="1"/>
        </p:nvSpPr>
        <p:spPr>
          <a:xfrm>
            <a:off x="611808" y="4227642"/>
            <a:ext cx="75812" cy="947595"/>
          </a:xfrm>
          <a:prstGeom prst="roundRect">
            <a:avLst>
              <a:gd name="adj" fmla="val 50000"/>
            </a:avLst>
          </a:prstGeom>
          <a:solidFill>
            <a:srgbClr val="E312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4856814" y="3045395"/>
            <a:ext cx="2948044" cy="501687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3600" dirty="0" smtClean="0">
                <a:solidFill>
                  <a:srgbClr val="E3122B"/>
                </a:solidFill>
                <a:latin typeface="Calibri" panose="020F0502020204030204" pitchFamily="34" charset="0"/>
              </a:rPr>
              <a:t>T</a:t>
            </a:r>
            <a:r>
              <a:rPr lang="tr-TR" sz="3600" dirty="0" smtClean="0">
                <a:solidFill>
                  <a:srgbClr val="E3122B"/>
                </a:solidFill>
                <a:latin typeface="Calibri" panose="020F0502020204030204" pitchFamily="34" charset="0"/>
              </a:rPr>
              <a:t>EŞEKKÜRLER!</a:t>
            </a:r>
            <a:endParaRPr lang="en-US" sz="3600" dirty="0">
              <a:solidFill>
                <a:srgbClr val="E3122B"/>
              </a:solidFill>
              <a:latin typeface="Calibri" panose="020F050202020403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7" t="31614" r="8867" b="31557"/>
          <a:stretch/>
        </p:blipFill>
        <p:spPr>
          <a:xfrm>
            <a:off x="649714" y="3197572"/>
            <a:ext cx="2150442" cy="877588"/>
          </a:xfrm>
          <a:prstGeom prst="rect">
            <a:avLst/>
          </a:prstGeom>
        </p:spPr>
      </p:pic>
      <p:sp>
        <p:nvSpPr>
          <p:cNvPr id="20" name="Text Placeholder 19"/>
          <p:cNvSpPr>
            <a:spLocks noGrp="1"/>
          </p:cNvSpPr>
          <p:nvPr>
            <p:ph type="body" sz="quarter" idx="10" hasCustomPrompt="1"/>
          </p:nvPr>
        </p:nvSpPr>
        <p:spPr>
          <a:xfrm>
            <a:off x="716196" y="4163656"/>
            <a:ext cx="4722580" cy="2843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baseline="0">
                <a:solidFill>
                  <a:srgbClr val="797A7C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Name &amp; Surname</a:t>
            </a:r>
          </a:p>
        </p:txBody>
      </p:sp>
      <p:sp>
        <p:nvSpPr>
          <p:cNvPr id="21" name="Text Placeholder 19"/>
          <p:cNvSpPr>
            <a:spLocks noGrp="1"/>
          </p:cNvSpPr>
          <p:nvPr>
            <p:ph type="body" sz="quarter" idx="11" hasCustomPrompt="1"/>
          </p:nvPr>
        </p:nvSpPr>
        <p:spPr>
          <a:xfrm>
            <a:off x="716196" y="4437385"/>
            <a:ext cx="4722580" cy="237801"/>
          </a:xfrm>
          <a:prstGeom prst="rect">
            <a:avLst/>
          </a:prstGeom>
        </p:spPr>
        <p:txBody>
          <a:bodyPr/>
          <a:lstStyle>
            <a:lvl1pPr marL="0" indent="0" rtl="0">
              <a:buNone/>
              <a:defRPr sz="1800" b="0" baseline="0">
                <a:solidFill>
                  <a:srgbClr val="797A7C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Position</a:t>
            </a:r>
          </a:p>
        </p:txBody>
      </p:sp>
      <p:sp>
        <p:nvSpPr>
          <p:cNvPr id="24" name="Text Placeholder 19"/>
          <p:cNvSpPr>
            <a:spLocks noGrp="1"/>
          </p:cNvSpPr>
          <p:nvPr>
            <p:ph type="body" sz="quarter" idx="12" hasCustomPrompt="1"/>
          </p:nvPr>
        </p:nvSpPr>
        <p:spPr>
          <a:xfrm>
            <a:off x="716196" y="4675186"/>
            <a:ext cx="4722580" cy="245831"/>
          </a:xfrm>
          <a:prstGeom prst="rect">
            <a:avLst/>
          </a:prstGeom>
        </p:spPr>
        <p:txBody>
          <a:bodyPr/>
          <a:lstStyle>
            <a:lvl1pPr marL="0" indent="0" rtl="0">
              <a:buNone/>
              <a:defRPr sz="1800" b="0" baseline="0">
                <a:solidFill>
                  <a:srgbClr val="797A7C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email@dmed-healthcare.com</a:t>
            </a:r>
          </a:p>
        </p:txBody>
      </p:sp>
      <p:sp>
        <p:nvSpPr>
          <p:cNvPr id="18" name="Marcador de número de diapositiva 5"/>
          <p:cNvSpPr>
            <a:spLocks noGrp="1"/>
          </p:cNvSpPr>
          <p:nvPr>
            <p:ph type="sldNum" sz="quarter" idx="18"/>
          </p:nvPr>
        </p:nvSpPr>
        <p:spPr>
          <a:xfrm>
            <a:off x="10028420" y="7180901"/>
            <a:ext cx="663393" cy="378774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797A7C"/>
                </a:solidFill>
                <a:latin typeface="Calibri" panose="020F0502020204030204" pitchFamily="34" charset="0"/>
              </a:defRPr>
            </a:lvl1pPr>
          </a:lstStyle>
          <a:p>
            <a:fld id="{E88D28BB-06E2-AC40-9007-E9A00BD276C0}" type="slidenum">
              <a:rPr lang="es-ES" smtClean="0"/>
              <a:pPr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28870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ed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2893102" y="2786835"/>
            <a:ext cx="5015757" cy="77311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1"/>
          </a:solidFill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txBody>
          <a:bodyPr lIns="365760" rIns="365760" anchor="ctr" anchorCtr="1"/>
          <a:lstStyle>
            <a:lvl1pPr marL="0" indent="0">
              <a:buNone/>
              <a:defRPr sz="2800">
                <a:solidFill>
                  <a:srgbClr val="0E2673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sz="2800" dirty="0">
                <a:solidFill>
                  <a:srgbClr val="0E2673"/>
                </a:solidFill>
              </a:rPr>
              <a:t>Title</a:t>
            </a:r>
            <a:r>
              <a:rPr lang="en-US" dirty="0"/>
              <a:t> Here</a:t>
            </a:r>
          </a:p>
        </p:txBody>
      </p:sp>
      <p:sp>
        <p:nvSpPr>
          <p:cNvPr id="4" name="Text Placeholder 29"/>
          <p:cNvSpPr>
            <a:spLocks noGrp="1"/>
          </p:cNvSpPr>
          <p:nvPr>
            <p:ph type="body" sz="quarter" idx="12" hasCustomPrompt="1"/>
          </p:nvPr>
        </p:nvSpPr>
        <p:spPr>
          <a:xfrm>
            <a:off x="2893102" y="3871719"/>
            <a:ext cx="1010294" cy="1010294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 sz="500"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.</a:t>
            </a:r>
          </a:p>
        </p:txBody>
      </p:sp>
      <p:sp>
        <p:nvSpPr>
          <p:cNvPr id="5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7079539" y="3962207"/>
            <a:ext cx="829320" cy="8293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txBody>
          <a:bodyPr anchor="ctr" anchorCtr="1"/>
          <a:lstStyle>
            <a:lvl1pPr marL="0" indent="0">
              <a:buNone/>
              <a:defRPr sz="2400">
                <a:solidFill>
                  <a:srgbClr val="0E2673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3756276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5"/>
          <p:cNvSpPr>
            <a:spLocks noGrp="1"/>
          </p:cNvSpPr>
          <p:nvPr>
            <p:ph type="sldNum" sz="quarter" idx="18"/>
          </p:nvPr>
        </p:nvSpPr>
        <p:spPr>
          <a:xfrm>
            <a:off x="10028420" y="7180901"/>
            <a:ext cx="663393" cy="37877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97A7C"/>
                </a:solidFill>
              </a:defRPr>
            </a:lvl1pPr>
          </a:lstStyle>
          <a:p>
            <a:fld id="{E88D28BB-06E2-AC40-9007-E9A00BD276C0}" type="slidenum">
              <a:rPr lang="es-ES" smtClean="0"/>
              <a:pPr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93984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Number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922690" y="0"/>
            <a:ext cx="6100762" cy="530835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buNone/>
              <a:defRPr sz="2800" baseline="0">
                <a:solidFill>
                  <a:srgbClr val="0E2673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Title Here</a:t>
            </a:r>
          </a:p>
        </p:txBody>
      </p:sp>
      <p:cxnSp>
        <p:nvCxnSpPr>
          <p:cNvPr id="3" name="Straight Connector 2"/>
          <p:cNvCxnSpPr/>
          <p:nvPr userDrawn="1"/>
        </p:nvCxnSpPr>
        <p:spPr>
          <a:xfrm flipH="1">
            <a:off x="2038350" y="530836"/>
            <a:ext cx="6743269" cy="0"/>
          </a:xfrm>
          <a:prstGeom prst="line">
            <a:avLst/>
          </a:prstGeom>
          <a:ln w="57150">
            <a:solidFill>
              <a:srgbClr val="0E26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rc 3"/>
          <p:cNvSpPr/>
          <p:nvPr userDrawn="1"/>
        </p:nvSpPr>
        <p:spPr>
          <a:xfrm rot="10800000">
            <a:off x="642428" y="-1828802"/>
            <a:ext cx="2793375" cy="2359637"/>
          </a:xfrm>
          <a:prstGeom prst="arc">
            <a:avLst>
              <a:gd name="adj1" fmla="val 16200000"/>
              <a:gd name="adj2" fmla="val 19954911"/>
            </a:avLst>
          </a:prstGeom>
          <a:ln w="57150">
            <a:solidFill>
              <a:srgbClr val="0E26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752384" y="2359637"/>
            <a:ext cx="7315200" cy="4302125"/>
          </a:xfrm>
          <a:prstGeom prst="rect">
            <a:avLst/>
          </a:prstGeom>
          <a:noFill/>
        </p:spPr>
        <p:txBody>
          <a:bodyPr/>
          <a:lstStyle>
            <a:lvl1pPr marL="457200" indent="-457200">
              <a:buClr>
                <a:srgbClr val="E3122B"/>
              </a:buClr>
              <a:buFont typeface="Arial" panose="020B0604020202020204" pitchFamily="34" charset="0"/>
              <a:buChar char="•"/>
              <a:defRPr sz="2400">
                <a:solidFill>
                  <a:srgbClr val="797A7C"/>
                </a:solidFill>
                <a:latin typeface="Calibri" panose="020F0502020204030204" pitchFamily="34" charset="0"/>
              </a:defRPr>
            </a:lvl1pPr>
            <a:lvl2pPr marL="503971" indent="0">
              <a:buClr>
                <a:srgbClr val="E3122B"/>
              </a:buClr>
              <a:buNone/>
              <a:defRPr sz="2400">
                <a:solidFill>
                  <a:srgbClr val="797A7C"/>
                </a:solidFill>
                <a:latin typeface="Calibri" panose="020F0502020204030204" pitchFamily="34" charset="0"/>
              </a:defRPr>
            </a:lvl2pPr>
          </a:lstStyle>
          <a:p>
            <a:pPr lvl="0"/>
            <a:r>
              <a:rPr lang="en-US" dirty="0"/>
              <a:t>XXXX</a:t>
            </a:r>
          </a:p>
          <a:p>
            <a:pPr lvl="0"/>
            <a:r>
              <a:rPr lang="en-US" dirty="0"/>
              <a:t>XXXX</a:t>
            </a:r>
          </a:p>
          <a:p>
            <a:pPr lvl="0"/>
            <a:r>
              <a:rPr lang="en-US" dirty="0"/>
              <a:t>XXXX</a:t>
            </a:r>
          </a:p>
          <a:p>
            <a:pPr lvl="0"/>
            <a:r>
              <a:rPr lang="en-US" dirty="0"/>
              <a:t>XXXX</a:t>
            </a:r>
          </a:p>
          <a:p>
            <a:pPr lvl="0"/>
            <a:r>
              <a:rPr lang="en-US" dirty="0"/>
              <a:t>XXXX</a:t>
            </a:r>
          </a:p>
          <a:p>
            <a:pPr lvl="0"/>
            <a:r>
              <a:rPr lang="en-US" dirty="0"/>
              <a:t>XXXX</a:t>
            </a:r>
          </a:p>
          <a:p>
            <a:pPr lvl="0"/>
            <a:r>
              <a:rPr lang="en-US" dirty="0"/>
              <a:t>XXXX</a:t>
            </a:r>
          </a:p>
          <a:p>
            <a:pPr lvl="0"/>
            <a:r>
              <a:rPr lang="en-US" dirty="0"/>
              <a:t>XXXX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10" b="28110"/>
          <a:stretch/>
        </p:blipFill>
        <p:spPr>
          <a:xfrm>
            <a:off x="8723842" y="34925"/>
            <a:ext cx="1787783" cy="713472"/>
          </a:xfrm>
          <a:prstGeom prst="rect">
            <a:avLst/>
          </a:prstGeom>
        </p:spPr>
      </p:pic>
      <p:sp>
        <p:nvSpPr>
          <p:cNvPr id="10" name="Marcador de número de diapositiva 5"/>
          <p:cNvSpPr>
            <a:spLocks noGrp="1"/>
          </p:cNvSpPr>
          <p:nvPr>
            <p:ph type="sldNum" sz="quarter" idx="18"/>
          </p:nvPr>
        </p:nvSpPr>
        <p:spPr>
          <a:xfrm>
            <a:off x="10028420" y="7180901"/>
            <a:ext cx="663393" cy="37877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97A7C"/>
                </a:solidFill>
              </a:defRPr>
            </a:lvl1pPr>
          </a:lstStyle>
          <a:p>
            <a:fld id="{E88D28BB-06E2-AC40-9007-E9A00BD276C0}" type="slidenum">
              <a:rPr lang="es-ES" smtClean="0"/>
              <a:pPr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2813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0260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</p:sldLayoutIdLst>
  <p:hf hdr="0" ftr="0" dt="0"/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2864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5" r:id="rId2"/>
    <p:sldLayoutId id="2147483712" r:id="rId3"/>
    <p:sldLayoutId id="2147483706" r:id="rId4"/>
    <p:sldLayoutId id="2147483707" r:id="rId5"/>
    <p:sldLayoutId id="2147483700" r:id="rId6"/>
    <p:sldLayoutId id="2147483716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1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5630703" y="4390036"/>
            <a:ext cx="3928933" cy="520700"/>
          </a:xfrm>
        </p:spPr>
        <p:txBody>
          <a:bodyPr>
            <a:normAutofit fontScale="70000" lnSpcReduction="20000"/>
          </a:bodyPr>
          <a:lstStyle/>
          <a:p>
            <a:r>
              <a:rPr lang="tr-TR" dirty="0" smtClean="0"/>
              <a:t>Nefroloji </a:t>
            </a:r>
            <a:r>
              <a:rPr lang="tr-TR" dirty="0" smtClean="0"/>
              <a:t>Hemşireliği </a:t>
            </a:r>
            <a:r>
              <a:rPr lang="tr-TR" dirty="0" smtClean="0"/>
              <a:t>Kongresi 2022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tr-TR" dirty="0"/>
              <a:t>Damar </a:t>
            </a:r>
            <a:r>
              <a:rPr lang="tr-TR" dirty="0" smtClean="0"/>
              <a:t>Yolu Sorunları </a:t>
            </a:r>
            <a:r>
              <a:rPr lang="tr-TR" dirty="0"/>
              <a:t>ve </a:t>
            </a:r>
            <a:r>
              <a:rPr lang="tr-TR" dirty="0" smtClean="0"/>
              <a:t>Çözüm Yolları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tr-TR" dirty="0" smtClean="0"/>
              <a:t>Harun Kanmaz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88D28BB-06E2-AC40-9007-E9A00BD276C0}" type="slidenum">
              <a:rPr lang="es-ES" smtClean="0"/>
              <a:pPr/>
              <a:t>1</a:t>
            </a:fld>
            <a:endParaRPr lang="es-E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tr-TR" dirty="0" smtClean="0"/>
              <a:t>10/11/2022</a:t>
            </a:r>
            <a:endParaRPr lang="en-GB" dirty="0"/>
          </a:p>
        </p:txBody>
      </p:sp>
      <p:sp>
        <p:nvSpPr>
          <p:cNvPr id="8" name="Metin Yer Tutucusu 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tr-TR" dirty="0" smtClean="0"/>
              <a:t>Antalya/ Türkiye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75034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8"/>
          </p:nvPr>
        </p:nvSpPr>
        <p:spPr>
          <a:xfrm>
            <a:off x="2435596" y="2776869"/>
            <a:ext cx="6638661" cy="3042743"/>
          </a:xfrm>
        </p:spPr>
        <p:txBody>
          <a:bodyPr/>
          <a:lstStyle/>
          <a:p>
            <a:r>
              <a:rPr lang="tr-TR" dirty="0" smtClean="0"/>
              <a:t>Giriş</a:t>
            </a:r>
          </a:p>
          <a:p>
            <a:r>
              <a:rPr lang="tr-TR" dirty="0" smtClean="0"/>
              <a:t>AVF </a:t>
            </a:r>
            <a:r>
              <a:rPr lang="tr-TR" dirty="0"/>
              <a:t>/ AVG Sorunları </a:t>
            </a:r>
            <a:endParaRPr lang="tr-TR" dirty="0" smtClean="0"/>
          </a:p>
          <a:p>
            <a:endParaRPr lang="tr-TR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88D28BB-06E2-AC40-9007-E9A00BD276C0}" type="slidenum">
              <a:rPr lang="es-ES" smtClean="0"/>
              <a:pPr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69250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tr-TR" dirty="0" smtClean="0"/>
              <a:t>01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tr-TR" dirty="0" smtClean="0"/>
              <a:t>Giriş</a:t>
            </a:r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88D28BB-06E2-AC40-9007-E9A00BD276C0}" type="slidenum">
              <a:rPr lang="es-ES" smtClean="0"/>
              <a:pPr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28233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tr-TR" dirty="0" smtClean="0"/>
              <a:t>Giriş</a:t>
            </a:r>
            <a:endParaRPr lang="tr-T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9694718" y="879549"/>
            <a:ext cx="255193" cy="4302125"/>
          </a:xfrm>
        </p:spPr>
        <p:txBody>
          <a:bodyPr/>
          <a:lstStyle/>
          <a:p>
            <a:r>
              <a:rPr lang="tr-TR" dirty="0" smtClean="0"/>
              <a:t>1</a:t>
            </a:r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88D28BB-06E2-AC40-9007-E9A00BD276C0}" type="slidenum">
              <a:rPr lang="es-ES" smtClean="0"/>
              <a:pPr/>
              <a:t>4</a:t>
            </a:fld>
            <a:endParaRPr lang="es-ES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157" y="2581563"/>
            <a:ext cx="7220295" cy="4869501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38653"/>
            <a:ext cx="6872747" cy="4180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49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tr-TR" dirty="0"/>
              <a:t>Giriş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9694718" y="879549"/>
            <a:ext cx="255193" cy="4302125"/>
          </a:xfrm>
        </p:spPr>
        <p:txBody>
          <a:bodyPr/>
          <a:lstStyle/>
          <a:p>
            <a:r>
              <a:rPr lang="tr-TR" dirty="0" smtClean="0"/>
              <a:t>1</a:t>
            </a:r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88D28BB-06E2-AC40-9007-E9A00BD276C0}" type="slidenum">
              <a:rPr lang="es-ES" smtClean="0"/>
              <a:pPr/>
              <a:t>5</a:t>
            </a:fld>
            <a:endParaRPr lang="es-ES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993" y="1607704"/>
            <a:ext cx="8751740" cy="4294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883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tr-TR" dirty="0" smtClean="0"/>
              <a:t>Amaç</a:t>
            </a:r>
            <a:endParaRPr lang="tr-T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9694718" y="879549"/>
            <a:ext cx="255193" cy="4302125"/>
          </a:xfrm>
        </p:spPr>
        <p:txBody>
          <a:bodyPr/>
          <a:lstStyle/>
          <a:p>
            <a:r>
              <a:rPr lang="tr-TR" dirty="0" smtClean="0"/>
              <a:t>1</a:t>
            </a:r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88D28BB-06E2-AC40-9007-E9A00BD276C0}" type="slidenum">
              <a:rPr lang="es-ES" smtClean="0"/>
              <a:pPr/>
              <a:t>6</a:t>
            </a:fld>
            <a:endParaRPr lang="es-ES" dirty="0"/>
          </a:p>
        </p:txBody>
      </p:sp>
      <p:sp>
        <p:nvSpPr>
          <p:cNvPr id="6" name="Text Placeholder 2"/>
          <p:cNvSpPr txBox="1">
            <a:spLocks/>
          </p:cNvSpPr>
          <p:nvPr/>
        </p:nvSpPr>
        <p:spPr>
          <a:xfrm>
            <a:off x="1280935" y="2256415"/>
            <a:ext cx="5320145" cy="2497496"/>
          </a:xfrm>
          <a:prstGeom prst="rect">
            <a:avLst/>
          </a:prstGeom>
          <a:noFill/>
        </p:spPr>
        <p:txBody>
          <a:bodyPr/>
          <a:lstStyle>
            <a:lvl1pPr marL="457200" indent="-45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3122B"/>
              </a:buClr>
              <a:buFont typeface="Arial" panose="020B0604020202020204" pitchFamily="34" charset="0"/>
              <a:buChar char="•"/>
              <a:defRPr sz="2400" kern="1200">
                <a:solidFill>
                  <a:srgbClr val="797A7C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503971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3122B"/>
              </a:buClr>
              <a:buFont typeface="Arial" panose="020B0604020202020204" pitchFamily="34" charset="0"/>
              <a:buNone/>
              <a:defRPr sz="2400" kern="1200">
                <a:solidFill>
                  <a:srgbClr val="797A7C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b="1" dirty="0" smtClean="0"/>
              <a:t>Damar yolların komplikasyonlarının</a:t>
            </a:r>
          </a:p>
          <a:p>
            <a:pPr marL="0" indent="0">
              <a:buNone/>
            </a:pPr>
            <a:r>
              <a:rPr lang="tr-TR" b="1" dirty="0" smtClean="0"/>
              <a:t> </a:t>
            </a:r>
          </a:p>
          <a:p>
            <a:r>
              <a:rPr lang="tr-TR" dirty="0" smtClean="0"/>
              <a:t>bilinmesi </a:t>
            </a:r>
          </a:p>
          <a:p>
            <a:r>
              <a:rPr lang="tr-TR" dirty="0" smtClean="0"/>
              <a:t>tedavi edilmesi </a:t>
            </a:r>
          </a:p>
          <a:p>
            <a:r>
              <a:rPr lang="tr-TR" dirty="0" smtClean="0"/>
              <a:t>önlenmesi </a:t>
            </a:r>
            <a:endParaRPr lang="tr-TR" dirty="0"/>
          </a:p>
        </p:txBody>
      </p:sp>
      <p:pic>
        <p:nvPicPr>
          <p:cNvPr id="7" name="Picture 32" descr="academic, class, classroom, teaching, whiteboard icon">
            <a:extLst>
              <a:ext uri="{FF2B5EF4-FFF2-40B4-BE49-F238E27FC236}">
                <a16:creationId xmlns:a16="http://schemas.microsoft.com/office/drawing/2014/main" id="{EB47BF49-264C-468D-A0FA-8B761722DC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1809" y="3404892"/>
            <a:ext cx="3000791" cy="2696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487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tr-TR" dirty="0" smtClean="0"/>
              <a:t>02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tr-TR" dirty="0"/>
              <a:t>AVF/ AVG </a:t>
            </a:r>
            <a:r>
              <a:rPr lang="tr-TR" dirty="0" smtClean="0"/>
              <a:t>Sorunları</a:t>
            </a:r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88D28BB-06E2-AC40-9007-E9A00BD276C0}" type="slidenum">
              <a:rPr lang="es-ES" smtClean="0"/>
              <a:pPr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96602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tr-TR" dirty="0"/>
              <a:t>AVF/ AVG </a:t>
            </a:r>
            <a:r>
              <a:rPr lang="tr-TR" dirty="0" smtClean="0"/>
              <a:t>Sorunları</a:t>
            </a:r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88D28BB-06E2-AC40-9007-E9A00BD276C0}" type="slidenum">
              <a:rPr lang="es-ES" smtClean="0"/>
              <a:pPr/>
              <a:t>8</a:t>
            </a:fld>
            <a:endParaRPr lang="es-ES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841664" y="879549"/>
            <a:ext cx="5839691" cy="6301352"/>
          </a:xfrm>
          <a:prstGeom prst="rect">
            <a:avLst/>
          </a:prstGeom>
          <a:noFill/>
        </p:spPr>
        <p:txBody>
          <a:bodyPr/>
          <a:lstStyle>
            <a:lvl1pPr marL="457200" indent="-45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3122B"/>
              </a:buClr>
              <a:buFont typeface="Arial" panose="020B0604020202020204" pitchFamily="34" charset="0"/>
              <a:buChar char="•"/>
              <a:defRPr sz="2400" kern="1200">
                <a:solidFill>
                  <a:srgbClr val="797A7C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503971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3122B"/>
              </a:buClr>
              <a:buFont typeface="Arial" panose="020B0604020202020204" pitchFamily="34" charset="0"/>
              <a:buNone/>
              <a:defRPr sz="2400" kern="1200">
                <a:solidFill>
                  <a:srgbClr val="797A7C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err="1" smtClean="0"/>
              <a:t>Stenoz</a:t>
            </a:r>
            <a:endParaRPr lang="tr-TR" dirty="0" smtClean="0"/>
          </a:p>
          <a:p>
            <a:r>
              <a:rPr lang="tr-TR" dirty="0" err="1" smtClean="0"/>
              <a:t>Tromboz</a:t>
            </a:r>
            <a:endParaRPr lang="tr-TR" dirty="0" smtClean="0"/>
          </a:p>
          <a:p>
            <a:r>
              <a:rPr lang="tr-TR" dirty="0"/>
              <a:t>Anevrizma /</a:t>
            </a:r>
            <a:r>
              <a:rPr lang="tr-TR" dirty="0" err="1"/>
              <a:t>Psödoanevrizma</a:t>
            </a:r>
            <a:endParaRPr lang="tr-TR" dirty="0"/>
          </a:p>
          <a:p>
            <a:r>
              <a:rPr lang="tr-TR" dirty="0" err="1" smtClean="0"/>
              <a:t>İskemi</a:t>
            </a:r>
            <a:r>
              <a:rPr lang="tr-TR" dirty="0" smtClean="0"/>
              <a:t> /çalma sendromu</a:t>
            </a:r>
          </a:p>
          <a:p>
            <a:r>
              <a:rPr lang="tr-TR" dirty="0" err="1" smtClean="0"/>
              <a:t>İnfeksiyon</a:t>
            </a:r>
            <a:endParaRPr lang="tr-TR" dirty="0" smtClean="0"/>
          </a:p>
          <a:p>
            <a:r>
              <a:rPr lang="tr-TR" dirty="0" smtClean="0">
                <a:solidFill>
                  <a:schemeClr val="bg1">
                    <a:lumMod val="50000"/>
                  </a:schemeClr>
                </a:solidFill>
              </a:rPr>
              <a:t>İğne </a:t>
            </a:r>
            <a:r>
              <a:rPr lang="tr-TR" dirty="0">
                <a:solidFill>
                  <a:schemeClr val="bg1">
                    <a:lumMod val="50000"/>
                  </a:schemeClr>
                </a:solidFill>
              </a:rPr>
              <a:t>çıkması </a:t>
            </a:r>
            <a:endParaRPr lang="tr-TR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tr-TR" dirty="0" err="1" smtClean="0">
                <a:solidFill>
                  <a:schemeClr val="bg1">
                    <a:lumMod val="50000"/>
                  </a:schemeClr>
                </a:solidFill>
              </a:rPr>
              <a:t>Hematom</a:t>
            </a:r>
            <a:endParaRPr lang="tr-TR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tr-TR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7137690" y="6925015"/>
            <a:ext cx="32428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dirty="0" smtClean="0"/>
              <a:t>Parisotto,M</a:t>
            </a:r>
            <a:r>
              <a:rPr lang="it-IT" sz="1600" dirty="0"/>
              <a:t>.,Pancirova,J., (2014) </a:t>
            </a:r>
            <a:r>
              <a:rPr lang="tr-TR" sz="1600" dirty="0" smtClean="0"/>
              <a:t>Damar Ulaşım</a:t>
            </a:r>
            <a:endParaRPr lang="tr-TR" sz="1600" dirty="0"/>
          </a:p>
        </p:txBody>
      </p:sp>
      <p:sp>
        <p:nvSpPr>
          <p:cNvPr id="6" name="Dikdörtgen 5"/>
          <p:cNvSpPr/>
          <p:nvPr/>
        </p:nvSpPr>
        <p:spPr>
          <a:xfrm>
            <a:off x="7169295" y="3358223"/>
            <a:ext cx="35225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600" dirty="0" err="1" smtClean="0"/>
              <a:t>Daurgirdas,J</a:t>
            </a:r>
            <a:r>
              <a:rPr lang="tr-TR" sz="1600" dirty="0" smtClean="0"/>
              <a:t>., </a:t>
            </a:r>
            <a:r>
              <a:rPr lang="tr-TR" sz="1600" dirty="0" err="1" smtClean="0"/>
              <a:t>Blake.P.G</a:t>
            </a:r>
            <a:r>
              <a:rPr lang="tr-TR" sz="1600" dirty="0"/>
              <a:t>., </a:t>
            </a:r>
            <a:r>
              <a:rPr lang="tr-TR" sz="1600" dirty="0" err="1"/>
              <a:t>Ing,S.T</a:t>
            </a:r>
            <a:r>
              <a:rPr lang="tr-TR" sz="1600" dirty="0"/>
              <a:t>.,(</a:t>
            </a:r>
            <a:r>
              <a:rPr lang="tr-TR" sz="1600" dirty="0" smtClean="0"/>
              <a:t>2020</a:t>
            </a:r>
            <a:r>
              <a:rPr lang="tr-TR" sz="1600" dirty="0"/>
              <a:t>). Diyaliz El Kitabı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4496" y="1004047"/>
            <a:ext cx="1343950" cy="2345094"/>
          </a:xfrm>
          <a:prstGeom prst="rect">
            <a:avLst/>
          </a:prstGeom>
          <a:ln>
            <a:solidFill>
              <a:schemeClr val="accent1"/>
            </a:solidFill>
          </a:ln>
          <a:scene3d>
            <a:camera prst="orthographicFront">
              <a:rot lat="0" lon="0" rev="0"/>
            </a:camera>
            <a:lightRig rig="threePt" dir="t"/>
          </a:scene3d>
          <a:sp3d>
            <a:bevelT w="0"/>
            <a:bevelB w="0"/>
          </a:sp3d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6659" y="4565496"/>
            <a:ext cx="2197723" cy="2359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688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tr-TR" dirty="0" err="1" smtClean="0"/>
              <a:t>Stenoz</a:t>
            </a:r>
            <a:r>
              <a:rPr lang="tr-TR" dirty="0" smtClean="0"/>
              <a:t> (darlık)</a:t>
            </a:r>
            <a:endParaRPr lang="tr-T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46809" y="879549"/>
            <a:ext cx="6774873" cy="4970533"/>
          </a:xfrm>
        </p:spPr>
        <p:txBody>
          <a:bodyPr/>
          <a:lstStyle/>
          <a:p>
            <a:r>
              <a:rPr lang="tr-TR" dirty="0" smtClean="0"/>
              <a:t>AVF /</a:t>
            </a:r>
            <a:r>
              <a:rPr lang="tr-TR" dirty="0" err="1" smtClean="0"/>
              <a:t>AVG’yi</a:t>
            </a:r>
            <a:r>
              <a:rPr lang="tr-TR" dirty="0" smtClean="0"/>
              <a:t> oluşturan damarların iç tabakasının %50’den fazla kalınlaşması ile daralmış hale gelmesidir. Bu durum </a:t>
            </a:r>
            <a:r>
              <a:rPr lang="tr-TR" dirty="0" err="1" smtClean="0"/>
              <a:t>trombozun</a:t>
            </a:r>
            <a:r>
              <a:rPr lang="tr-TR" dirty="0" smtClean="0"/>
              <a:t> habercisidir, kan dolaşımını azaltır ve diyaliz yetersizliğine neden olabilir</a:t>
            </a:r>
            <a:r>
              <a:rPr lang="tr-TR" baseline="30000" dirty="0" smtClean="0"/>
              <a:t> </a:t>
            </a:r>
            <a:r>
              <a:rPr lang="tr-TR" baseline="30000" dirty="0"/>
              <a:t>1 </a:t>
            </a:r>
            <a:r>
              <a:rPr lang="tr-TR" dirty="0" smtClean="0"/>
              <a:t> </a:t>
            </a:r>
            <a:endParaRPr lang="tr-TR" dirty="0"/>
          </a:p>
          <a:p>
            <a:endParaRPr lang="tr-TR" dirty="0" smtClean="0"/>
          </a:p>
          <a:p>
            <a:r>
              <a:rPr lang="tr-TR" dirty="0" err="1" smtClean="0"/>
              <a:t>AVF’nin</a:t>
            </a:r>
            <a:r>
              <a:rPr lang="tr-TR" dirty="0" smtClean="0"/>
              <a:t> </a:t>
            </a:r>
            <a:r>
              <a:rPr lang="tr-TR" dirty="0" err="1" smtClean="0"/>
              <a:t>arterial</a:t>
            </a:r>
            <a:r>
              <a:rPr lang="tr-TR" dirty="0" smtClean="0"/>
              <a:t> ve </a:t>
            </a:r>
            <a:r>
              <a:rPr lang="tr-TR" dirty="0" err="1" smtClean="0"/>
              <a:t>venöz</a:t>
            </a:r>
            <a:r>
              <a:rPr lang="tr-TR" dirty="0" smtClean="0"/>
              <a:t> tarafında bulunan </a:t>
            </a:r>
            <a:r>
              <a:rPr lang="tr-TR" dirty="0" err="1" smtClean="0"/>
              <a:t>stenozlar</a:t>
            </a:r>
            <a:r>
              <a:rPr lang="tr-TR" dirty="0" smtClean="0"/>
              <a:t> yetersiz diyaliz dozu ile </a:t>
            </a:r>
            <a:r>
              <a:rPr lang="tr-TR" dirty="0" err="1" smtClean="0"/>
              <a:t>karaktarize</a:t>
            </a:r>
            <a:r>
              <a:rPr lang="tr-TR" dirty="0" smtClean="0"/>
              <a:t> olup, nedeni ise yetersiz kan akımı ve yüksek kan </a:t>
            </a:r>
            <a:r>
              <a:rPr lang="tr-TR" dirty="0" err="1" smtClean="0"/>
              <a:t>resürkülasyon</a:t>
            </a:r>
            <a:r>
              <a:rPr lang="tr-TR" dirty="0" smtClean="0"/>
              <a:t> oranıdır</a:t>
            </a:r>
            <a:r>
              <a:rPr lang="tr-TR" baseline="30000" dirty="0"/>
              <a:t> 1</a:t>
            </a:r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r>
              <a:rPr lang="tr-TR" dirty="0" err="1" smtClean="0"/>
              <a:t>AVF’lerde</a:t>
            </a:r>
            <a:r>
              <a:rPr lang="tr-TR" dirty="0" smtClean="0"/>
              <a:t> darlığın sık görüldüğü bölgeler</a:t>
            </a:r>
            <a:r>
              <a:rPr lang="tr-TR" baseline="30000" dirty="0"/>
              <a:t>2</a:t>
            </a:r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88D28BB-06E2-AC40-9007-E9A00BD276C0}" type="slidenum">
              <a:rPr lang="es-ES" smtClean="0"/>
              <a:pPr/>
              <a:t>9</a:t>
            </a:fld>
            <a:endParaRPr lang="es-ES" dirty="0"/>
          </a:p>
        </p:txBody>
      </p:sp>
      <p:sp>
        <p:nvSpPr>
          <p:cNvPr id="7" name="Dikdörtgen 6"/>
          <p:cNvSpPr/>
          <p:nvPr/>
        </p:nvSpPr>
        <p:spPr>
          <a:xfrm>
            <a:off x="219512" y="7150511"/>
            <a:ext cx="62851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dirty="0" smtClean="0"/>
              <a:t>2)</a:t>
            </a:r>
            <a:r>
              <a:rPr lang="tr-TR" sz="1400" dirty="0" err="1" smtClean="0"/>
              <a:t>Daurgirdas,J</a:t>
            </a:r>
            <a:r>
              <a:rPr lang="tr-TR" sz="1400" dirty="0" smtClean="0"/>
              <a:t>., </a:t>
            </a:r>
            <a:r>
              <a:rPr lang="tr-TR" sz="1400" dirty="0" err="1" smtClean="0"/>
              <a:t>Blake.P.G</a:t>
            </a:r>
            <a:r>
              <a:rPr lang="tr-TR" sz="1400" dirty="0"/>
              <a:t>., </a:t>
            </a:r>
            <a:r>
              <a:rPr lang="tr-TR" sz="1400" dirty="0" err="1"/>
              <a:t>Ing,S.T</a:t>
            </a:r>
            <a:r>
              <a:rPr lang="tr-TR" sz="1400" dirty="0"/>
              <a:t>.,(</a:t>
            </a:r>
            <a:r>
              <a:rPr lang="tr-TR" sz="1400" dirty="0" smtClean="0"/>
              <a:t>2020</a:t>
            </a:r>
            <a:r>
              <a:rPr lang="tr-TR" sz="1400" dirty="0"/>
              <a:t>). Diyaliz El Kitabı</a:t>
            </a:r>
          </a:p>
        </p:txBody>
      </p:sp>
      <p:sp>
        <p:nvSpPr>
          <p:cNvPr id="8" name="Dikdörtgen 7"/>
          <p:cNvSpPr/>
          <p:nvPr/>
        </p:nvSpPr>
        <p:spPr>
          <a:xfrm>
            <a:off x="219512" y="6873124"/>
            <a:ext cx="379905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400" dirty="0" smtClean="0"/>
              <a:t>1)</a:t>
            </a:r>
            <a:r>
              <a:rPr lang="it-IT" sz="1400" dirty="0" smtClean="0"/>
              <a:t>Parisotto,M</a:t>
            </a:r>
            <a:r>
              <a:rPr lang="it-IT" sz="1400" dirty="0"/>
              <a:t>.,Pancirova,J., (2014) </a:t>
            </a:r>
            <a:r>
              <a:rPr lang="tr-TR" sz="1400" dirty="0" smtClean="0"/>
              <a:t>Damar Ulaşım</a:t>
            </a:r>
            <a:endParaRPr lang="tr-TR" sz="1400" dirty="0"/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4936" y="4671454"/>
            <a:ext cx="4333389" cy="2509448"/>
          </a:xfrm>
          <a:prstGeom prst="rect">
            <a:avLst/>
          </a:prstGeom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7903" y="1101581"/>
            <a:ext cx="3124200" cy="21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181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tr-TR" dirty="0" err="1" smtClean="0"/>
              <a:t>Stenoz</a:t>
            </a:r>
            <a:r>
              <a:rPr lang="tr-TR" dirty="0" smtClean="0"/>
              <a:t> Belirtileri</a:t>
            </a:r>
            <a:endParaRPr lang="tr-T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19512" y="879549"/>
            <a:ext cx="7615641" cy="5963185"/>
          </a:xfrm>
        </p:spPr>
        <p:txBody>
          <a:bodyPr/>
          <a:lstStyle/>
          <a:p>
            <a:r>
              <a:rPr lang="tr-TR" dirty="0" err="1"/>
              <a:t>Kanülasyon</a:t>
            </a:r>
            <a:r>
              <a:rPr lang="tr-TR" dirty="0"/>
              <a:t> </a:t>
            </a:r>
            <a:r>
              <a:rPr lang="tr-TR" dirty="0" smtClean="0"/>
              <a:t>zorluğu</a:t>
            </a:r>
          </a:p>
          <a:p>
            <a:r>
              <a:rPr lang="tr-TR" dirty="0" smtClean="0"/>
              <a:t>Ağrılı kol</a:t>
            </a:r>
          </a:p>
          <a:p>
            <a:r>
              <a:rPr lang="tr-TR" dirty="0" smtClean="0"/>
              <a:t>Ödemli kol </a:t>
            </a:r>
          </a:p>
          <a:p>
            <a:r>
              <a:rPr lang="tr-TR" dirty="0" smtClean="0"/>
              <a:t>İğne </a:t>
            </a:r>
            <a:r>
              <a:rPr lang="tr-TR" dirty="0"/>
              <a:t>çıkışı sonrası uzamış kanama zamanı</a:t>
            </a:r>
          </a:p>
          <a:p>
            <a:r>
              <a:rPr lang="tr-TR" dirty="0" err="1"/>
              <a:t>Thrill</a:t>
            </a:r>
            <a:r>
              <a:rPr lang="tr-TR" dirty="0"/>
              <a:t>, AVF boyunca hissedildiğinde </a:t>
            </a:r>
            <a:r>
              <a:rPr lang="tr-TR" dirty="0" err="1"/>
              <a:t>stenoz</a:t>
            </a:r>
            <a:r>
              <a:rPr lang="tr-TR" dirty="0"/>
              <a:t> bölgesinde atımın aniden </a:t>
            </a:r>
            <a:r>
              <a:rPr lang="tr-TR" dirty="0" smtClean="0"/>
              <a:t>kaybolması</a:t>
            </a:r>
          </a:p>
          <a:p>
            <a:r>
              <a:rPr lang="tr-TR" dirty="0" err="1"/>
              <a:t>Stenozun</a:t>
            </a:r>
            <a:r>
              <a:rPr lang="tr-TR" dirty="0"/>
              <a:t> üst kısmında atım çok zayıf, </a:t>
            </a:r>
            <a:r>
              <a:rPr lang="tr-TR" dirty="0" err="1"/>
              <a:t>ven</a:t>
            </a:r>
            <a:r>
              <a:rPr lang="tr-TR" dirty="0"/>
              <a:t> kısmının ise tam </a:t>
            </a:r>
            <a:r>
              <a:rPr lang="tr-TR" dirty="0" smtClean="0"/>
              <a:t>gelişmemesi</a:t>
            </a:r>
          </a:p>
          <a:p>
            <a:r>
              <a:rPr lang="tr-TR" dirty="0" err="1"/>
              <a:t>Stenozun</a:t>
            </a:r>
            <a:r>
              <a:rPr lang="tr-TR" dirty="0"/>
              <a:t> tam yerleşiminde </a:t>
            </a:r>
            <a:r>
              <a:rPr lang="tr-TR" dirty="0" err="1"/>
              <a:t>venin</a:t>
            </a:r>
            <a:r>
              <a:rPr lang="tr-TR" dirty="0"/>
              <a:t> ani küçüldüğünün </a:t>
            </a:r>
            <a:r>
              <a:rPr lang="tr-TR" dirty="0" smtClean="0"/>
              <a:t>hissedilmesi</a:t>
            </a:r>
          </a:p>
          <a:p>
            <a:r>
              <a:rPr lang="tr-TR" dirty="0"/>
              <a:t>Diyaliz süresince </a:t>
            </a:r>
            <a:r>
              <a:rPr lang="tr-TR" dirty="0" smtClean="0"/>
              <a:t>yüksek </a:t>
            </a:r>
            <a:r>
              <a:rPr lang="tr-TR" dirty="0" err="1" smtClean="0"/>
              <a:t>venöz</a:t>
            </a:r>
            <a:r>
              <a:rPr lang="tr-TR" dirty="0" smtClean="0"/>
              <a:t> </a:t>
            </a:r>
            <a:r>
              <a:rPr lang="tr-TR" dirty="0"/>
              <a:t>basınç artmış veya negatif </a:t>
            </a:r>
            <a:r>
              <a:rPr lang="tr-TR" dirty="0" err="1"/>
              <a:t>arterial</a:t>
            </a:r>
            <a:r>
              <a:rPr lang="tr-TR" dirty="0"/>
              <a:t> </a:t>
            </a:r>
            <a:r>
              <a:rPr lang="tr-TR" dirty="0" smtClean="0"/>
              <a:t>basınç, </a:t>
            </a:r>
            <a:r>
              <a:rPr lang="tr-TR" dirty="0" err="1" smtClean="0"/>
              <a:t>resirkülasyon</a:t>
            </a:r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88D28BB-06E2-AC40-9007-E9A00BD276C0}" type="slidenum">
              <a:rPr lang="es-ES" smtClean="0"/>
              <a:pPr/>
              <a:t>10</a:t>
            </a:fld>
            <a:endParaRPr lang="es-ES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0807" y="1918357"/>
            <a:ext cx="2708252" cy="2849440"/>
          </a:xfrm>
          <a:prstGeom prst="rect">
            <a:avLst/>
          </a:prstGeom>
        </p:spPr>
      </p:pic>
      <p:sp>
        <p:nvSpPr>
          <p:cNvPr id="8" name="Dikdörtgen 7"/>
          <p:cNvSpPr/>
          <p:nvPr/>
        </p:nvSpPr>
        <p:spPr>
          <a:xfrm>
            <a:off x="219512" y="6873124"/>
            <a:ext cx="36082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dirty="0" smtClean="0"/>
              <a:t>Parisotto,M</a:t>
            </a:r>
            <a:r>
              <a:rPr lang="it-IT" sz="1400" dirty="0"/>
              <a:t>.,Pancirova,J., (2014) </a:t>
            </a:r>
            <a:r>
              <a:rPr lang="tr-TR" sz="1400" dirty="0" smtClean="0"/>
              <a:t>Damar Ulaşım</a:t>
            </a: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3966985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tr-TR" dirty="0" err="1"/>
              <a:t>Stenoz</a:t>
            </a:r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88D28BB-06E2-AC40-9007-E9A00BD276C0}" type="slidenum">
              <a:rPr lang="es-ES" smtClean="0"/>
              <a:pPr/>
              <a:t>11</a:t>
            </a:fld>
            <a:endParaRPr lang="es-ES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2690" y="635449"/>
            <a:ext cx="6020866" cy="2040364"/>
          </a:xfrm>
          <a:prstGeom prst="rect">
            <a:avLst/>
          </a:prstGeom>
        </p:spPr>
      </p:pic>
      <p:sp>
        <p:nvSpPr>
          <p:cNvPr id="9" name="Dikdörtgen 8"/>
          <p:cNvSpPr/>
          <p:nvPr/>
        </p:nvSpPr>
        <p:spPr>
          <a:xfrm>
            <a:off x="175323" y="7062511"/>
            <a:ext cx="36082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dirty="0" smtClean="0"/>
              <a:t>Parisotto,M</a:t>
            </a:r>
            <a:r>
              <a:rPr lang="it-IT" sz="1400" dirty="0"/>
              <a:t>.,Pancirova,J., (2014) </a:t>
            </a:r>
            <a:r>
              <a:rPr lang="tr-TR" sz="1400" dirty="0" smtClean="0"/>
              <a:t>Damar Ulaşım</a:t>
            </a: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4082744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tr-TR" dirty="0" err="1"/>
              <a:t>Stenoz</a:t>
            </a:r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88D28BB-06E2-AC40-9007-E9A00BD276C0}" type="slidenum">
              <a:rPr lang="es-ES" smtClean="0"/>
              <a:pPr/>
              <a:t>12</a:t>
            </a:fld>
            <a:endParaRPr lang="es-ES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975" y="966355"/>
            <a:ext cx="5716191" cy="1619847"/>
          </a:xfrm>
          <a:prstGeom prst="rect">
            <a:avLst/>
          </a:prstGeom>
        </p:spPr>
      </p:pic>
      <p:sp>
        <p:nvSpPr>
          <p:cNvPr id="9" name="Dikdörtgen 8"/>
          <p:cNvSpPr/>
          <p:nvPr/>
        </p:nvSpPr>
        <p:spPr>
          <a:xfrm>
            <a:off x="175323" y="7062511"/>
            <a:ext cx="36082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dirty="0" smtClean="0"/>
              <a:t>Parisotto,M</a:t>
            </a:r>
            <a:r>
              <a:rPr lang="it-IT" sz="1400" dirty="0"/>
              <a:t>.,Pancirova,J., (2014) </a:t>
            </a:r>
            <a:r>
              <a:rPr lang="tr-TR" sz="1400" dirty="0" smtClean="0"/>
              <a:t>Damar Ulaşım</a:t>
            </a:r>
            <a:endParaRPr lang="tr-TR" sz="1400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99532" y="3750732"/>
            <a:ext cx="9528887" cy="3092001"/>
          </a:xfrm>
        </p:spPr>
        <p:txBody>
          <a:bodyPr/>
          <a:lstStyle/>
          <a:p>
            <a:r>
              <a:rPr lang="tr-TR" dirty="0" smtClean="0"/>
              <a:t>Damar boyunca çok güçlü nabız atımı hissedilir</a:t>
            </a:r>
          </a:p>
          <a:p>
            <a:r>
              <a:rPr lang="tr-TR" dirty="0" smtClean="0"/>
              <a:t>Diyaliz boyunca düşük negatif arter basıncı </a:t>
            </a:r>
          </a:p>
          <a:p>
            <a:r>
              <a:rPr lang="tr-TR" dirty="0" smtClean="0"/>
              <a:t>Yüksek </a:t>
            </a:r>
            <a:r>
              <a:rPr lang="tr-TR" dirty="0" err="1" smtClean="0"/>
              <a:t>venöz</a:t>
            </a:r>
            <a:r>
              <a:rPr lang="tr-TR" dirty="0" smtClean="0"/>
              <a:t> basıncı izlenir</a:t>
            </a:r>
          </a:p>
          <a:p>
            <a:r>
              <a:rPr lang="tr-TR" dirty="0" err="1" smtClean="0"/>
              <a:t>Resürkülasyon</a:t>
            </a:r>
            <a:r>
              <a:rPr lang="tr-TR" dirty="0" smtClean="0"/>
              <a:t> </a:t>
            </a:r>
          </a:p>
          <a:p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9167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tr-TR" dirty="0" err="1"/>
              <a:t>Stenoz</a:t>
            </a:r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88D28BB-06E2-AC40-9007-E9A00BD276C0}" type="slidenum">
              <a:rPr lang="es-ES" smtClean="0"/>
              <a:pPr/>
              <a:t>13</a:t>
            </a:fld>
            <a:endParaRPr lang="es-ES" dirty="0"/>
          </a:p>
        </p:txBody>
      </p:sp>
      <p:sp>
        <p:nvSpPr>
          <p:cNvPr id="9" name="Dikdörtgen 8"/>
          <p:cNvSpPr/>
          <p:nvPr/>
        </p:nvSpPr>
        <p:spPr>
          <a:xfrm>
            <a:off x="175323" y="7062511"/>
            <a:ext cx="36082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dirty="0" smtClean="0"/>
              <a:t>Parisotto,M</a:t>
            </a:r>
            <a:r>
              <a:rPr lang="it-IT" sz="1400" dirty="0"/>
              <a:t>.,Pancirova,J., (2014) </a:t>
            </a:r>
            <a:r>
              <a:rPr lang="tr-TR" sz="1400" dirty="0" smtClean="0"/>
              <a:t>Damar Ulaşım</a:t>
            </a:r>
            <a:endParaRPr lang="tr-TR" sz="1400" dirty="0"/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0046" y="878696"/>
            <a:ext cx="5786050" cy="1676332"/>
          </a:xfrm>
          <a:prstGeom prst="rect">
            <a:avLst/>
          </a:prstGeom>
        </p:spPr>
      </p:pic>
      <p:sp>
        <p:nvSpPr>
          <p:cNvPr id="6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99532" y="3649132"/>
            <a:ext cx="9528887" cy="3193601"/>
          </a:xfrm>
        </p:spPr>
        <p:txBody>
          <a:bodyPr/>
          <a:lstStyle/>
          <a:p>
            <a:r>
              <a:rPr lang="tr-TR" dirty="0" err="1" smtClean="0"/>
              <a:t>AVF’den</a:t>
            </a:r>
            <a:r>
              <a:rPr lang="tr-TR" dirty="0" smtClean="0"/>
              <a:t> geçen kan akımını azaltacak</a:t>
            </a:r>
          </a:p>
          <a:p>
            <a:r>
              <a:rPr lang="tr-TR" dirty="0" err="1" smtClean="0"/>
              <a:t>Kanülasyon</a:t>
            </a:r>
            <a:r>
              <a:rPr lang="tr-TR" dirty="0" smtClean="0"/>
              <a:t> </a:t>
            </a:r>
            <a:r>
              <a:rPr lang="tr-TR" dirty="0"/>
              <a:t>zorluklarına neden olacak</a:t>
            </a:r>
            <a:endParaRPr lang="tr-TR" dirty="0" smtClean="0"/>
          </a:p>
          <a:p>
            <a:r>
              <a:rPr lang="tr-TR" dirty="0" smtClean="0"/>
              <a:t>Negatif arter basıncına neden olacak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860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tr-TR" dirty="0" err="1"/>
              <a:t>Stenoz</a:t>
            </a:r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88D28BB-06E2-AC40-9007-E9A00BD276C0}" type="slidenum">
              <a:rPr lang="es-ES" smtClean="0"/>
              <a:pPr/>
              <a:t>14</a:t>
            </a:fld>
            <a:endParaRPr lang="es-ES" dirty="0"/>
          </a:p>
        </p:txBody>
      </p:sp>
      <p:sp>
        <p:nvSpPr>
          <p:cNvPr id="9" name="Dikdörtgen 8"/>
          <p:cNvSpPr/>
          <p:nvPr/>
        </p:nvSpPr>
        <p:spPr>
          <a:xfrm>
            <a:off x="175323" y="7062511"/>
            <a:ext cx="36082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dirty="0" smtClean="0"/>
              <a:t>Parisotto,M</a:t>
            </a:r>
            <a:r>
              <a:rPr lang="it-IT" sz="1400" dirty="0"/>
              <a:t>.,Pancirova,J., (2014) </a:t>
            </a:r>
            <a:r>
              <a:rPr lang="tr-TR" sz="1400" dirty="0" smtClean="0"/>
              <a:t>Damar Ulaşım</a:t>
            </a:r>
            <a:endParaRPr lang="tr-TR" sz="1400" dirty="0"/>
          </a:p>
        </p:txBody>
      </p:sp>
      <p:pic>
        <p:nvPicPr>
          <p:cNvPr id="11" name="Resim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1207" y="685799"/>
            <a:ext cx="5946485" cy="1917982"/>
          </a:xfrm>
          <a:prstGeom prst="rect">
            <a:avLst/>
          </a:prstGeom>
        </p:spPr>
      </p:pic>
      <p:sp>
        <p:nvSpPr>
          <p:cNvPr id="6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99532" y="3021722"/>
            <a:ext cx="9528887" cy="3821012"/>
          </a:xfrm>
        </p:spPr>
        <p:txBody>
          <a:bodyPr/>
          <a:lstStyle/>
          <a:p>
            <a:r>
              <a:rPr lang="tr-TR" dirty="0" err="1" smtClean="0"/>
              <a:t>Anastomoz</a:t>
            </a:r>
            <a:r>
              <a:rPr lang="tr-TR" dirty="0" smtClean="0"/>
              <a:t> ve </a:t>
            </a:r>
            <a:r>
              <a:rPr lang="tr-TR" dirty="0" err="1" smtClean="0"/>
              <a:t>stenoz</a:t>
            </a:r>
            <a:r>
              <a:rPr lang="tr-TR" dirty="0" smtClean="0"/>
              <a:t> arasındaki AVF bölümünde üfürüm ve </a:t>
            </a:r>
            <a:r>
              <a:rPr lang="tr-TR" dirty="0" err="1" smtClean="0"/>
              <a:t>trill</a:t>
            </a:r>
            <a:r>
              <a:rPr lang="tr-TR" dirty="0" smtClean="0"/>
              <a:t> güçlü alınır</a:t>
            </a:r>
          </a:p>
          <a:p>
            <a:r>
              <a:rPr lang="tr-TR" dirty="0" err="1" smtClean="0"/>
              <a:t>Arterial</a:t>
            </a:r>
            <a:r>
              <a:rPr lang="tr-TR" dirty="0" smtClean="0"/>
              <a:t> ve </a:t>
            </a:r>
            <a:r>
              <a:rPr lang="tr-TR" dirty="0" err="1" smtClean="0"/>
              <a:t>venöz</a:t>
            </a:r>
            <a:r>
              <a:rPr lang="tr-TR" dirty="0" smtClean="0"/>
              <a:t> basınçlar diyaliz süresince normal olabilir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99473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tr-TR" dirty="0" err="1" smtClean="0"/>
              <a:t>Stenoz</a:t>
            </a:r>
            <a:endParaRPr lang="tr-T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82489" y="862446"/>
            <a:ext cx="5081156" cy="5496328"/>
          </a:xfrm>
        </p:spPr>
        <p:txBody>
          <a:bodyPr/>
          <a:lstStyle/>
          <a:p>
            <a:r>
              <a:rPr lang="tr-TR" dirty="0" smtClean="0"/>
              <a:t>Fizik </a:t>
            </a:r>
            <a:r>
              <a:rPr lang="tr-TR" dirty="0"/>
              <a:t>muayene ve/veya akım ölçümü ile </a:t>
            </a:r>
            <a:r>
              <a:rPr lang="tr-TR" dirty="0" err="1"/>
              <a:t>hemodinamik</a:t>
            </a:r>
            <a:r>
              <a:rPr lang="tr-TR" dirty="0"/>
              <a:t> olarak belirgin bir darlıktan şüphelenildiği zaman, hemen görüntüleme yapılmalıdır. (Kanıt düzeyi III) </a:t>
            </a:r>
            <a:r>
              <a:rPr lang="tr-TR" baseline="30000" dirty="0"/>
              <a:t>1 </a:t>
            </a:r>
            <a:endParaRPr lang="tr-TR" dirty="0" smtClean="0"/>
          </a:p>
          <a:p>
            <a:endParaRPr lang="tr-TR" dirty="0"/>
          </a:p>
          <a:p>
            <a:r>
              <a:rPr lang="tr-TR" dirty="0" err="1"/>
              <a:t>Tromboze</a:t>
            </a:r>
            <a:r>
              <a:rPr lang="tr-TR" dirty="0"/>
              <a:t> olmuş AV fistül ve </a:t>
            </a:r>
            <a:r>
              <a:rPr lang="tr-TR" dirty="0" err="1"/>
              <a:t>greftler</a:t>
            </a:r>
            <a:r>
              <a:rPr lang="tr-TR" dirty="0"/>
              <a:t> girişimsel radyoloji veya cerrahi yöntemlerle tedavi edilmelidir </a:t>
            </a:r>
          </a:p>
          <a:p>
            <a:endParaRPr lang="tr-TR" dirty="0"/>
          </a:p>
          <a:p>
            <a:r>
              <a:rPr lang="tr-TR" dirty="0" err="1"/>
              <a:t>Tromboz</a:t>
            </a:r>
            <a:r>
              <a:rPr lang="tr-TR" dirty="0"/>
              <a:t> oluşumunu engellemek için </a:t>
            </a:r>
            <a:r>
              <a:rPr lang="tr-TR" dirty="0" err="1"/>
              <a:t>stenozun</a:t>
            </a:r>
            <a:r>
              <a:rPr lang="tr-TR" dirty="0"/>
              <a:t> erken saptanması, düzeltilmesine (</a:t>
            </a:r>
            <a:r>
              <a:rPr lang="tr-TR" dirty="0" err="1"/>
              <a:t>anjioplasti</a:t>
            </a:r>
            <a:r>
              <a:rPr lang="tr-TR" dirty="0"/>
              <a:t> veya cerrahi revizyon ile) yardımcı </a:t>
            </a:r>
            <a:r>
              <a:rPr lang="tr-TR" dirty="0" smtClean="0"/>
              <a:t>olur</a:t>
            </a:r>
            <a:r>
              <a:rPr lang="tr-TR" baseline="30000" dirty="0"/>
              <a:t>2</a:t>
            </a:r>
            <a:endParaRPr lang="tr-TR" dirty="0"/>
          </a:p>
          <a:p>
            <a:endParaRPr lang="tr-TR" dirty="0" smtClean="0"/>
          </a:p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88D28BB-06E2-AC40-9007-E9A00BD276C0}" type="slidenum">
              <a:rPr lang="es-ES" smtClean="0"/>
              <a:pPr/>
              <a:t>15</a:t>
            </a:fld>
            <a:endParaRPr lang="es-ES" dirty="0"/>
          </a:p>
        </p:txBody>
      </p:sp>
      <p:sp>
        <p:nvSpPr>
          <p:cNvPr id="8" name="Dikdörtgen 7"/>
          <p:cNvSpPr/>
          <p:nvPr/>
        </p:nvSpPr>
        <p:spPr>
          <a:xfrm>
            <a:off x="118542" y="6873123"/>
            <a:ext cx="67241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400" dirty="0" smtClean="0"/>
              <a:t>1)</a:t>
            </a:r>
            <a:r>
              <a:rPr lang="tr-TR" sz="1400" dirty="0" err="1" smtClean="0"/>
              <a:t>Tordoir,J</a:t>
            </a:r>
            <a:r>
              <a:rPr lang="tr-TR" sz="1400" dirty="0"/>
              <a:t>., (2007).EBPG on </a:t>
            </a:r>
            <a:r>
              <a:rPr lang="tr-TR" sz="1400" dirty="0" err="1"/>
              <a:t>vascular</a:t>
            </a:r>
            <a:r>
              <a:rPr lang="tr-TR" sz="1400" dirty="0"/>
              <a:t> </a:t>
            </a:r>
            <a:r>
              <a:rPr lang="tr-TR" sz="1400" dirty="0" err="1"/>
              <a:t>access</a:t>
            </a:r>
            <a:r>
              <a:rPr lang="tr-TR" sz="1400" dirty="0"/>
              <a:t> Avrupa En iyi uygulamalar </a:t>
            </a:r>
            <a:r>
              <a:rPr lang="tr-TR" sz="1400" dirty="0" err="1"/>
              <a:t>klavuzu</a:t>
            </a:r>
            <a:r>
              <a:rPr lang="tr-TR" sz="1400" dirty="0"/>
              <a:t>. 29.10.2016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230" y="1229295"/>
            <a:ext cx="5114259" cy="4615129"/>
          </a:xfrm>
          <a:prstGeom prst="rect">
            <a:avLst/>
          </a:prstGeom>
        </p:spPr>
      </p:pic>
      <p:sp>
        <p:nvSpPr>
          <p:cNvPr id="10" name="Dikdörtgen 9"/>
          <p:cNvSpPr/>
          <p:nvPr/>
        </p:nvSpPr>
        <p:spPr>
          <a:xfrm>
            <a:off x="118542" y="7180901"/>
            <a:ext cx="375416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400" dirty="0" smtClean="0"/>
              <a:t>2)</a:t>
            </a:r>
            <a:r>
              <a:rPr lang="it-IT" sz="1400" dirty="0" smtClean="0"/>
              <a:t>Parisotto,M</a:t>
            </a:r>
            <a:r>
              <a:rPr lang="it-IT" sz="1400" dirty="0"/>
              <a:t>.,Pancirova,J., (2014) </a:t>
            </a:r>
            <a:r>
              <a:rPr lang="tr-TR" sz="1400" dirty="0" smtClean="0"/>
              <a:t>Damar Ulaşım</a:t>
            </a: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2215834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tr-TR" dirty="0" err="1" smtClean="0"/>
              <a:t>Stenoz</a:t>
            </a:r>
            <a:r>
              <a:rPr lang="tr-TR" dirty="0" smtClean="0"/>
              <a:t> Çözüm Yolları </a:t>
            </a:r>
            <a:endParaRPr lang="tr-T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62608" y="797056"/>
            <a:ext cx="7957846" cy="5999233"/>
          </a:xfrm>
        </p:spPr>
        <p:txBody>
          <a:bodyPr/>
          <a:lstStyle/>
          <a:p>
            <a:r>
              <a:rPr lang="tr-TR" dirty="0"/>
              <a:t>KDOQI </a:t>
            </a:r>
            <a:r>
              <a:rPr lang="tr-TR" dirty="0" err="1"/>
              <a:t>klavuzları</a:t>
            </a:r>
            <a:r>
              <a:rPr lang="tr-TR" dirty="0"/>
              <a:t> </a:t>
            </a:r>
            <a:r>
              <a:rPr lang="tr-TR" dirty="0" err="1"/>
              <a:t>hemodinamik</a:t>
            </a:r>
            <a:r>
              <a:rPr lang="tr-TR" dirty="0"/>
              <a:t> olarak anlamlı </a:t>
            </a:r>
            <a:r>
              <a:rPr lang="tr-TR" dirty="0" err="1"/>
              <a:t>stenozlar</a:t>
            </a:r>
            <a:r>
              <a:rPr lang="tr-TR" dirty="0"/>
              <a:t> için AV fistüllerin ve </a:t>
            </a:r>
            <a:r>
              <a:rPr lang="tr-TR" dirty="0" err="1"/>
              <a:t>graftlerin</a:t>
            </a:r>
            <a:r>
              <a:rPr lang="tr-TR" dirty="0"/>
              <a:t> </a:t>
            </a:r>
            <a:r>
              <a:rPr lang="tr-TR" dirty="0" err="1"/>
              <a:t>prospektif</a:t>
            </a:r>
            <a:r>
              <a:rPr lang="tr-TR" dirty="0"/>
              <a:t> izlemini ve gözetimini önerir</a:t>
            </a:r>
          </a:p>
          <a:p>
            <a:endParaRPr lang="tr-TR" dirty="0" smtClean="0"/>
          </a:p>
          <a:p>
            <a:r>
              <a:rPr lang="tr-TR" dirty="0" smtClean="0"/>
              <a:t>Düzenli </a:t>
            </a:r>
            <a:r>
              <a:rPr lang="tr-TR" dirty="0"/>
              <a:t>AVF izlemi </a:t>
            </a:r>
            <a:r>
              <a:rPr lang="tr-TR" dirty="0" err="1"/>
              <a:t>stenozu</a:t>
            </a:r>
            <a:r>
              <a:rPr lang="tr-TR" dirty="0"/>
              <a:t> erken saptar ve diyaliz yetersizliği sorununu engeller </a:t>
            </a:r>
          </a:p>
          <a:p>
            <a:pPr marL="0" indent="0">
              <a:buNone/>
            </a:pPr>
            <a:r>
              <a:rPr lang="tr-TR" dirty="0" smtClean="0"/>
              <a:t>Her giriş öncesi </a:t>
            </a:r>
          </a:p>
          <a:p>
            <a:pPr lvl="2"/>
            <a:r>
              <a:rPr lang="tr-TR" sz="2400" dirty="0" err="1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İnspeksiyon</a:t>
            </a:r>
            <a:r>
              <a:rPr lang="tr-TR" sz="2400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 </a:t>
            </a:r>
            <a:r>
              <a:rPr lang="tr-TR" sz="2400" b="1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(gözle) </a:t>
            </a:r>
          </a:p>
          <a:p>
            <a:pPr lvl="2"/>
            <a:r>
              <a:rPr lang="tr-TR" sz="2400" dirty="0" err="1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Oskültasyon</a:t>
            </a:r>
            <a:r>
              <a:rPr lang="tr-TR" sz="2400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 </a:t>
            </a:r>
            <a:r>
              <a:rPr lang="tr-TR" sz="2400" b="1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(</a:t>
            </a:r>
            <a:r>
              <a:rPr lang="tr-TR" sz="2400" b="1" dirty="0" err="1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steteskopla</a:t>
            </a:r>
            <a:r>
              <a:rPr lang="tr-TR" sz="2400" b="1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 dinle</a:t>
            </a:r>
            <a:r>
              <a:rPr lang="tr-TR" sz="2400" b="1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)</a:t>
            </a:r>
            <a:r>
              <a:rPr lang="tr-TR" sz="24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lvl="2"/>
            <a:r>
              <a:rPr lang="en-GB" sz="2400" dirty="0" err="1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Palpa</a:t>
            </a:r>
            <a:r>
              <a:rPr lang="tr-TR" sz="2400" dirty="0" err="1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syon</a:t>
            </a:r>
            <a:r>
              <a:rPr lang="tr-TR" sz="2400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 </a:t>
            </a:r>
            <a:r>
              <a:rPr lang="tr-TR" sz="2400" b="1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(</a:t>
            </a:r>
            <a:r>
              <a:rPr lang="tr-TR" sz="2400" b="1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hisset)</a:t>
            </a:r>
            <a:r>
              <a:rPr lang="tr-TR" sz="2400" dirty="0" smtClean="0">
                <a:solidFill>
                  <a:schemeClr val="bg1">
                    <a:lumMod val="50000"/>
                  </a:schemeClr>
                </a:solidFill>
              </a:rPr>
              <a:t> yapılması çok önemli</a:t>
            </a:r>
          </a:p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88D28BB-06E2-AC40-9007-E9A00BD276C0}" type="slidenum">
              <a:rPr lang="es-ES" smtClean="0"/>
              <a:pPr/>
              <a:t>16</a:t>
            </a:fld>
            <a:endParaRPr lang="es-ES" dirty="0"/>
          </a:p>
        </p:txBody>
      </p:sp>
      <p:pic>
        <p:nvPicPr>
          <p:cNvPr id="5" name="Grafik 7">
            <a:extLst>
              <a:ext uri="{FF2B5EF4-FFF2-40B4-BE49-F238E27FC236}">
                <a16:creationId xmlns:a16="http://schemas.microsoft.com/office/drawing/2014/main" id="{4C39C315-7404-4736-BA89-B8DA1C3ABAA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080" y="4729854"/>
            <a:ext cx="1208373" cy="1208373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3191" y="2331282"/>
            <a:ext cx="2066925" cy="2143125"/>
          </a:xfrm>
          <a:prstGeom prst="rect">
            <a:avLst/>
          </a:prstGeom>
        </p:spPr>
      </p:pic>
      <p:sp>
        <p:nvSpPr>
          <p:cNvPr id="7" name="Dikdörtgen 6"/>
          <p:cNvSpPr/>
          <p:nvPr/>
        </p:nvSpPr>
        <p:spPr>
          <a:xfrm>
            <a:off x="175323" y="7062511"/>
            <a:ext cx="36082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dirty="0" smtClean="0"/>
              <a:t>Parisotto,M</a:t>
            </a:r>
            <a:r>
              <a:rPr lang="it-IT" sz="1400" dirty="0"/>
              <a:t>.,Pancirova,J., (2014) </a:t>
            </a:r>
            <a:r>
              <a:rPr lang="tr-TR" sz="1400" dirty="0" smtClean="0"/>
              <a:t>Damar Ulaşım</a:t>
            </a: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1014185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tr-TR" dirty="0" err="1" smtClean="0"/>
              <a:t>Tromboz</a:t>
            </a:r>
            <a:endParaRPr lang="tr-T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05508" y="879549"/>
            <a:ext cx="9816573" cy="2320851"/>
          </a:xfrm>
        </p:spPr>
        <p:txBody>
          <a:bodyPr/>
          <a:lstStyle/>
          <a:p>
            <a:r>
              <a:rPr lang="tr-TR" dirty="0" smtClean="0"/>
              <a:t>AVF içerisinde pıhtı (</a:t>
            </a:r>
            <a:r>
              <a:rPr lang="tr-TR" dirty="0" err="1" smtClean="0"/>
              <a:t>trombüs</a:t>
            </a:r>
            <a:r>
              <a:rPr lang="tr-TR" dirty="0" smtClean="0"/>
              <a:t>) oluşumudur. Giriş yolunun en sık görülen komplikasyonudur ve giriş yolu kaybının %80-85’ini oluşturur</a:t>
            </a:r>
          </a:p>
          <a:p>
            <a:endParaRPr lang="tr-TR" dirty="0" smtClean="0"/>
          </a:p>
          <a:p>
            <a:r>
              <a:rPr lang="tr-TR" dirty="0" smtClean="0"/>
              <a:t>Akım </a:t>
            </a:r>
            <a:r>
              <a:rPr lang="tr-TR" dirty="0" err="1" smtClean="0"/>
              <a:t>sıtazı</a:t>
            </a:r>
            <a:r>
              <a:rPr lang="tr-TR" dirty="0" smtClean="0"/>
              <a:t>(yavaşlaması), </a:t>
            </a:r>
            <a:r>
              <a:rPr lang="tr-TR" dirty="0" err="1" smtClean="0"/>
              <a:t>vasküler</a:t>
            </a:r>
            <a:r>
              <a:rPr lang="tr-TR" dirty="0" smtClean="0"/>
              <a:t> </a:t>
            </a:r>
            <a:r>
              <a:rPr lang="tr-TR" dirty="0" err="1" smtClean="0"/>
              <a:t>endotel</a:t>
            </a:r>
            <a:r>
              <a:rPr lang="tr-TR" dirty="0" smtClean="0"/>
              <a:t> hasarı ve kanın </a:t>
            </a:r>
            <a:r>
              <a:rPr lang="tr-TR" dirty="0" err="1" smtClean="0"/>
              <a:t>koagülasyon</a:t>
            </a:r>
            <a:r>
              <a:rPr lang="tr-TR" dirty="0" smtClean="0"/>
              <a:t> yeteneğinin değişmesi neden olabilir</a:t>
            </a:r>
          </a:p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88D28BB-06E2-AC40-9007-E9A00BD276C0}" type="slidenum">
              <a:rPr lang="es-ES" smtClean="0"/>
              <a:pPr/>
              <a:t>17</a:t>
            </a:fld>
            <a:endParaRPr lang="es-ES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8953" y="3200400"/>
            <a:ext cx="5069681" cy="3557418"/>
          </a:xfrm>
          <a:prstGeom prst="rect">
            <a:avLst/>
          </a:prstGeom>
        </p:spPr>
      </p:pic>
      <p:sp>
        <p:nvSpPr>
          <p:cNvPr id="7" name="Dikdörtgen 6"/>
          <p:cNvSpPr/>
          <p:nvPr/>
        </p:nvSpPr>
        <p:spPr>
          <a:xfrm>
            <a:off x="219513" y="7180901"/>
            <a:ext cx="62851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dirty="0" err="1" smtClean="0"/>
              <a:t>Daurgirdas,J</a:t>
            </a:r>
            <a:r>
              <a:rPr lang="tr-TR" sz="1400" dirty="0" smtClean="0"/>
              <a:t>., </a:t>
            </a:r>
            <a:r>
              <a:rPr lang="tr-TR" sz="1400" dirty="0" err="1" smtClean="0"/>
              <a:t>Blake.P.G</a:t>
            </a:r>
            <a:r>
              <a:rPr lang="tr-TR" sz="1400" dirty="0"/>
              <a:t>., </a:t>
            </a:r>
            <a:r>
              <a:rPr lang="tr-TR" sz="1400" dirty="0" err="1"/>
              <a:t>Ing,S.T</a:t>
            </a:r>
            <a:r>
              <a:rPr lang="tr-TR" sz="1400" dirty="0"/>
              <a:t>.,(</a:t>
            </a:r>
            <a:r>
              <a:rPr lang="tr-TR" sz="1400" dirty="0" smtClean="0"/>
              <a:t>2020</a:t>
            </a:r>
            <a:r>
              <a:rPr lang="tr-TR" sz="1400" dirty="0"/>
              <a:t>). Diyaliz El Kitabı</a:t>
            </a:r>
          </a:p>
        </p:txBody>
      </p:sp>
    </p:spTree>
    <p:extLst>
      <p:ext uri="{BB962C8B-B14F-4D97-AF65-F5344CB8AC3E}">
        <p14:creationId xmlns:p14="http://schemas.microsoft.com/office/powerpoint/2010/main" val="170238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tr-TR" dirty="0" err="1" smtClean="0"/>
              <a:t>Tromboz</a:t>
            </a:r>
            <a:endParaRPr lang="tr-T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159624" y="924373"/>
            <a:ext cx="6332458" cy="5739460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Nedenler:</a:t>
            </a:r>
          </a:p>
          <a:p>
            <a:r>
              <a:rPr lang="tr-TR" dirty="0" smtClean="0"/>
              <a:t>Hipotansiyon</a:t>
            </a:r>
          </a:p>
          <a:p>
            <a:r>
              <a:rPr lang="tr-TR" dirty="0" smtClean="0"/>
              <a:t>Enfeksiyon</a:t>
            </a:r>
          </a:p>
          <a:p>
            <a:r>
              <a:rPr lang="tr-TR" dirty="0" err="1" smtClean="0"/>
              <a:t>Hiperkoagülasyon</a:t>
            </a:r>
            <a:r>
              <a:rPr lang="tr-TR" dirty="0" smtClean="0"/>
              <a:t> durumu </a:t>
            </a:r>
          </a:p>
          <a:p>
            <a:r>
              <a:rPr lang="tr-TR" dirty="0" smtClean="0"/>
              <a:t>Azalmış </a:t>
            </a:r>
            <a:r>
              <a:rPr lang="tr-TR" dirty="0"/>
              <a:t>kan </a:t>
            </a:r>
            <a:r>
              <a:rPr lang="tr-TR" dirty="0" smtClean="0"/>
              <a:t>akımı</a:t>
            </a:r>
          </a:p>
          <a:p>
            <a:r>
              <a:rPr lang="tr-TR" dirty="0" err="1" smtClean="0"/>
              <a:t>Stenoz</a:t>
            </a:r>
            <a:endParaRPr lang="tr-TR" dirty="0"/>
          </a:p>
          <a:p>
            <a:r>
              <a:rPr lang="tr-TR" dirty="0" err="1"/>
              <a:t>Arterial</a:t>
            </a:r>
            <a:r>
              <a:rPr lang="tr-TR" dirty="0"/>
              <a:t> </a:t>
            </a:r>
            <a:r>
              <a:rPr lang="tr-TR" dirty="0" err="1"/>
              <a:t>anastomozda</a:t>
            </a:r>
            <a:r>
              <a:rPr lang="tr-TR" dirty="0"/>
              <a:t> </a:t>
            </a:r>
            <a:r>
              <a:rPr lang="tr-TR" dirty="0" smtClean="0"/>
              <a:t>darlık</a:t>
            </a:r>
            <a:endParaRPr lang="tr-TR" dirty="0"/>
          </a:p>
          <a:p>
            <a:r>
              <a:rPr lang="tr-TR" dirty="0" smtClean="0"/>
              <a:t>AVF kanama kontrolü için sıkı ve uzun süre kompresyon</a:t>
            </a:r>
            <a:endParaRPr lang="tr-TR" dirty="0"/>
          </a:p>
          <a:p>
            <a:r>
              <a:rPr lang="tr-TR" dirty="0" err="1" smtClean="0"/>
              <a:t>Fistüllü</a:t>
            </a:r>
            <a:r>
              <a:rPr lang="tr-TR" dirty="0" smtClean="0"/>
              <a:t> kolun üzerinde uyumak</a:t>
            </a:r>
          </a:p>
          <a:p>
            <a:r>
              <a:rPr lang="tr-TR" dirty="0" smtClean="0"/>
              <a:t>Sızıntı sonrası oluşan </a:t>
            </a:r>
            <a:r>
              <a:rPr lang="tr-TR" dirty="0" err="1" smtClean="0"/>
              <a:t>hematom</a:t>
            </a:r>
            <a:endParaRPr lang="tr-TR" dirty="0"/>
          </a:p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88D28BB-06E2-AC40-9007-E9A00BD276C0}" type="slidenum">
              <a:rPr lang="es-ES" smtClean="0"/>
              <a:pPr/>
              <a:t>18</a:t>
            </a:fld>
            <a:endParaRPr lang="es-ES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074" y="1215064"/>
            <a:ext cx="3209925" cy="5158077"/>
          </a:xfrm>
          <a:prstGeom prst="rect">
            <a:avLst/>
          </a:prstGeom>
        </p:spPr>
      </p:pic>
      <p:sp>
        <p:nvSpPr>
          <p:cNvPr id="6" name="Dikdörtgen 5"/>
          <p:cNvSpPr/>
          <p:nvPr/>
        </p:nvSpPr>
        <p:spPr>
          <a:xfrm>
            <a:off x="188339" y="7062511"/>
            <a:ext cx="4289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dirty="0" smtClean="0"/>
              <a:t>Parisotto,M</a:t>
            </a:r>
            <a:r>
              <a:rPr lang="it-IT" sz="1400" dirty="0"/>
              <a:t>.,Pancirova,J., (2014) </a:t>
            </a:r>
            <a:r>
              <a:rPr lang="tr-TR" sz="1400" dirty="0" smtClean="0"/>
              <a:t>Damar Ulaşım</a:t>
            </a: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420886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1964253" y="0"/>
            <a:ext cx="6100762" cy="530835"/>
          </a:xfrm>
        </p:spPr>
        <p:txBody>
          <a:bodyPr/>
          <a:lstStyle/>
          <a:p>
            <a:r>
              <a:rPr lang="tr-TR" dirty="0" err="1"/>
              <a:t>Tromboz</a:t>
            </a:r>
            <a:endParaRPr lang="tr-T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05509" y="879549"/>
            <a:ext cx="9037256" cy="4980924"/>
          </a:xfrm>
        </p:spPr>
        <p:txBody>
          <a:bodyPr/>
          <a:lstStyle/>
          <a:p>
            <a:r>
              <a:rPr lang="tr-TR" dirty="0" smtClean="0"/>
              <a:t>Yüksek </a:t>
            </a:r>
            <a:r>
              <a:rPr lang="tr-TR" dirty="0"/>
              <a:t>fibrinojen seviyeleri</a:t>
            </a:r>
          </a:p>
          <a:p>
            <a:r>
              <a:rPr lang="tr-TR" dirty="0"/>
              <a:t>Düşük kan basıncı</a:t>
            </a:r>
          </a:p>
          <a:p>
            <a:r>
              <a:rPr lang="tr-TR" dirty="0" err="1"/>
              <a:t>Hemokonsantrasyon</a:t>
            </a:r>
            <a:r>
              <a:rPr lang="tr-TR" dirty="0"/>
              <a:t> (aşırı </a:t>
            </a:r>
            <a:r>
              <a:rPr lang="tr-TR" dirty="0" err="1"/>
              <a:t>ultrafiltrasyon</a:t>
            </a:r>
            <a:r>
              <a:rPr lang="tr-TR" dirty="0"/>
              <a:t> yapmak)</a:t>
            </a:r>
          </a:p>
          <a:p>
            <a:r>
              <a:rPr lang="tr-TR" dirty="0"/>
              <a:t>AVF’ </a:t>
            </a:r>
            <a:r>
              <a:rPr lang="tr-TR" dirty="0" err="1"/>
              <a:t>nin</a:t>
            </a:r>
            <a:r>
              <a:rPr lang="tr-TR" dirty="0"/>
              <a:t> kanama kontrolü için sıkı/uzun süre kompresyonu</a:t>
            </a:r>
          </a:p>
          <a:p>
            <a:endParaRPr lang="tr-TR" dirty="0" smtClean="0"/>
          </a:p>
          <a:p>
            <a:pPr marL="0" indent="0">
              <a:buNone/>
            </a:pPr>
            <a:r>
              <a:rPr lang="tr-TR" dirty="0"/>
              <a:t>Bulgular</a:t>
            </a:r>
            <a:endParaRPr lang="tr-TR" dirty="0" smtClean="0"/>
          </a:p>
          <a:p>
            <a:r>
              <a:rPr lang="tr-TR" dirty="0" smtClean="0"/>
              <a:t>Hasta</a:t>
            </a:r>
            <a:r>
              <a:rPr lang="tr-TR" dirty="0"/>
              <a:t>; ilk olarak </a:t>
            </a:r>
            <a:r>
              <a:rPr lang="tr-TR" dirty="0" err="1"/>
              <a:t>palpe</a:t>
            </a:r>
            <a:r>
              <a:rPr lang="tr-TR" dirty="0"/>
              <a:t> edilen nabzın veya </a:t>
            </a:r>
            <a:r>
              <a:rPr lang="tr-TR" dirty="0" err="1"/>
              <a:t>thrilin</a:t>
            </a:r>
            <a:r>
              <a:rPr lang="tr-TR" dirty="0"/>
              <a:t> kaybını fark eder</a:t>
            </a:r>
            <a:r>
              <a:rPr lang="tr-TR" dirty="0" smtClean="0"/>
              <a:t>,</a:t>
            </a:r>
          </a:p>
          <a:p>
            <a:r>
              <a:rPr lang="tr-TR" dirty="0" smtClean="0"/>
              <a:t>AVF</a:t>
            </a:r>
            <a:r>
              <a:rPr lang="tr-TR" dirty="0"/>
              <a:t>’ </a:t>
            </a:r>
            <a:r>
              <a:rPr lang="tr-TR" dirty="0" err="1"/>
              <a:t>nin</a:t>
            </a:r>
            <a:r>
              <a:rPr lang="tr-TR" dirty="0"/>
              <a:t> detaylı incelenmesi ile üfürüm ve </a:t>
            </a:r>
            <a:r>
              <a:rPr lang="tr-TR" dirty="0" err="1"/>
              <a:t>thril</a:t>
            </a:r>
            <a:r>
              <a:rPr lang="tr-TR" dirty="0"/>
              <a:t> kaybı </a:t>
            </a:r>
            <a:endParaRPr lang="tr-TR" dirty="0" smtClean="0"/>
          </a:p>
          <a:p>
            <a:r>
              <a:rPr lang="tr-TR" dirty="0" smtClean="0"/>
              <a:t>AVF </a:t>
            </a:r>
            <a:r>
              <a:rPr lang="tr-TR" dirty="0" err="1"/>
              <a:t>kanülasyonunda</a:t>
            </a:r>
            <a:r>
              <a:rPr lang="tr-TR" dirty="0"/>
              <a:t> </a:t>
            </a:r>
            <a:r>
              <a:rPr lang="tr-TR" dirty="0" err="1"/>
              <a:t>aspirasyonda</a:t>
            </a:r>
            <a:r>
              <a:rPr lang="tr-TR" dirty="0"/>
              <a:t> pıhtı olması, kan </a:t>
            </a:r>
            <a:r>
              <a:rPr lang="tr-TR" dirty="0" smtClean="0"/>
              <a:t>gelmemesi</a:t>
            </a:r>
          </a:p>
          <a:p>
            <a:r>
              <a:rPr lang="tr-TR" dirty="0" smtClean="0"/>
              <a:t>HD </a:t>
            </a:r>
            <a:r>
              <a:rPr lang="tr-TR" dirty="0"/>
              <a:t>esnasında </a:t>
            </a:r>
            <a:r>
              <a:rPr lang="tr-TR" dirty="0" err="1" smtClean="0"/>
              <a:t>AVF’nin</a:t>
            </a:r>
            <a:r>
              <a:rPr lang="tr-TR" dirty="0" smtClean="0"/>
              <a:t> zayıf akımı</a:t>
            </a:r>
          </a:p>
          <a:p>
            <a:r>
              <a:rPr lang="tr-TR" dirty="0" smtClean="0"/>
              <a:t>Ödem</a:t>
            </a:r>
            <a:endParaRPr lang="tr-T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88D28BB-06E2-AC40-9007-E9A00BD276C0}" type="slidenum">
              <a:rPr lang="es-ES" smtClean="0"/>
              <a:pPr/>
              <a:t>19</a:t>
            </a:fld>
            <a:endParaRPr lang="es-ES" dirty="0"/>
          </a:p>
        </p:txBody>
      </p:sp>
      <p:sp>
        <p:nvSpPr>
          <p:cNvPr id="5" name="Dikdörtgen 4"/>
          <p:cNvSpPr/>
          <p:nvPr/>
        </p:nvSpPr>
        <p:spPr>
          <a:xfrm>
            <a:off x="188339" y="7062511"/>
            <a:ext cx="4289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dirty="0" smtClean="0"/>
              <a:t>Parisotto,M</a:t>
            </a:r>
            <a:r>
              <a:rPr lang="it-IT" sz="1400" dirty="0"/>
              <a:t>.,Pancirova,J., (2014) </a:t>
            </a:r>
            <a:r>
              <a:rPr lang="tr-TR" sz="1400" dirty="0" smtClean="0"/>
              <a:t>Damar Ulaşım</a:t>
            </a:r>
            <a:endParaRPr lang="tr-TR" sz="1400" dirty="0"/>
          </a:p>
        </p:txBody>
      </p:sp>
      <p:pic>
        <p:nvPicPr>
          <p:cNvPr id="6" name="Grafik 5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1D298290-F6DE-4533-B8B8-0604C9DD812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719" y="5172408"/>
            <a:ext cx="1625397" cy="1625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381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tr-TR" dirty="0" err="1" smtClean="0"/>
              <a:t>Tromboz</a:t>
            </a:r>
            <a:r>
              <a:rPr lang="tr-TR" dirty="0" smtClean="0"/>
              <a:t> </a:t>
            </a:r>
            <a:r>
              <a:rPr lang="tr-TR" dirty="0"/>
              <a:t>Çözüm Yolları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52216" y="630167"/>
            <a:ext cx="8651559" cy="6778551"/>
          </a:xfrm>
        </p:spPr>
        <p:txBody>
          <a:bodyPr/>
          <a:lstStyle/>
          <a:p>
            <a:r>
              <a:rPr lang="tr-TR" dirty="0"/>
              <a:t>Diyaliz dozu ile birlikte klinik parametrelerinin diyaliz süresince düzenli değerlendirilmesi yaklaşımı kritik ve </a:t>
            </a:r>
            <a:r>
              <a:rPr lang="tr-TR" dirty="0" smtClean="0"/>
              <a:t>önemlidir</a:t>
            </a:r>
          </a:p>
          <a:p>
            <a:endParaRPr lang="tr-TR" dirty="0"/>
          </a:p>
          <a:p>
            <a:r>
              <a:rPr lang="tr-TR" dirty="0" smtClean="0"/>
              <a:t>AVF düzenli fizik değerlendirilmesi </a:t>
            </a:r>
          </a:p>
          <a:p>
            <a:pPr marL="0" indent="0">
              <a:buNone/>
            </a:pPr>
            <a:r>
              <a:rPr lang="tr-TR" dirty="0" smtClean="0"/>
              <a:t>Her giriş öncesi </a:t>
            </a:r>
          </a:p>
          <a:p>
            <a:pPr lvl="2"/>
            <a:r>
              <a:rPr lang="tr-TR" sz="2400" dirty="0" err="1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İnspeksiyon</a:t>
            </a:r>
            <a:r>
              <a:rPr lang="tr-TR" sz="2400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 </a:t>
            </a:r>
            <a:r>
              <a:rPr lang="tr-TR" sz="2400" b="1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(gözle) </a:t>
            </a:r>
          </a:p>
          <a:p>
            <a:pPr lvl="2"/>
            <a:r>
              <a:rPr lang="tr-TR" sz="2400" dirty="0" err="1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Oskültasyon</a:t>
            </a:r>
            <a:r>
              <a:rPr lang="tr-TR" sz="2400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 </a:t>
            </a:r>
            <a:r>
              <a:rPr lang="tr-TR" sz="2400" b="1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(</a:t>
            </a:r>
            <a:r>
              <a:rPr lang="tr-TR" sz="2400" b="1" dirty="0" err="1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steteskopla</a:t>
            </a:r>
            <a:r>
              <a:rPr lang="tr-TR" sz="2400" b="1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 dinle)</a:t>
            </a:r>
            <a:r>
              <a:rPr lang="tr-TR" sz="24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lvl="2"/>
            <a:r>
              <a:rPr lang="en-GB" sz="2400" dirty="0" err="1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Palpa</a:t>
            </a:r>
            <a:r>
              <a:rPr lang="tr-TR" sz="2400" dirty="0" err="1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syon</a:t>
            </a:r>
            <a:r>
              <a:rPr lang="tr-TR" sz="2400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 </a:t>
            </a:r>
            <a:r>
              <a:rPr lang="tr-TR" sz="2400" b="1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(</a:t>
            </a:r>
            <a:r>
              <a:rPr lang="tr-TR" sz="2400" b="1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hisset)</a:t>
            </a:r>
            <a:r>
              <a:rPr lang="tr-TR" sz="2400" dirty="0" smtClean="0">
                <a:solidFill>
                  <a:schemeClr val="bg1">
                    <a:lumMod val="50000"/>
                  </a:schemeClr>
                </a:solidFill>
              </a:rPr>
              <a:t> yapılması çok önemli</a:t>
            </a:r>
          </a:p>
          <a:p>
            <a:endParaRPr lang="tr-TR" dirty="0"/>
          </a:p>
          <a:p>
            <a:r>
              <a:rPr lang="tr-TR" dirty="0"/>
              <a:t>Hasta ve sağlık çalışanları </a:t>
            </a:r>
            <a:r>
              <a:rPr lang="tr-TR" dirty="0" smtClean="0"/>
              <a:t>damar yolu </a:t>
            </a:r>
            <a:r>
              <a:rPr lang="tr-TR" dirty="0"/>
              <a:t>incelenmesi hakkında eğitin ve </a:t>
            </a:r>
            <a:r>
              <a:rPr lang="tr-TR" dirty="0" err="1"/>
              <a:t>trombüsden</a:t>
            </a:r>
            <a:r>
              <a:rPr lang="tr-TR" dirty="0"/>
              <a:t> şüphe edilmesi durumunda yapılacaklar hakkında net bir şekilde </a:t>
            </a:r>
            <a:r>
              <a:rPr lang="tr-TR" dirty="0" smtClean="0"/>
              <a:t>bilgilendirin</a:t>
            </a:r>
          </a:p>
          <a:p>
            <a:endParaRPr lang="tr-TR" dirty="0" smtClean="0"/>
          </a:p>
          <a:p>
            <a:r>
              <a:rPr lang="tr-TR" dirty="0" err="1" smtClean="0"/>
              <a:t>Trombüsden</a:t>
            </a:r>
            <a:r>
              <a:rPr lang="tr-TR" dirty="0" smtClean="0"/>
              <a:t> </a:t>
            </a:r>
            <a:r>
              <a:rPr lang="tr-TR" dirty="0"/>
              <a:t>şüphe edilmesi durumunda </a:t>
            </a:r>
            <a:r>
              <a:rPr lang="tr-TR" dirty="0" err="1"/>
              <a:t>Doppler</a:t>
            </a:r>
            <a:r>
              <a:rPr lang="tr-TR" dirty="0"/>
              <a:t> USG akım olmadığını gösterir, </a:t>
            </a:r>
            <a:r>
              <a:rPr lang="tr-TR" dirty="0" err="1"/>
              <a:t>fistolügrafi</a:t>
            </a:r>
            <a:r>
              <a:rPr lang="tr-TR" dirty="0"/>
              <a:t> ise </a:t>
            </a:r>
            <a:r>
              <a:rPr lang="tr-TR" dirty="0" err="1"/>
              <a:t>trombüz</a:t>
            </a:r>
            <a:r>
              <a:rPr lang="tr-TR" dirty="0"/>
              <a:t> tanısını doğrular</a:t>
            </a:r>
            <a:endParaRPr lang="tr-T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88D28BB-06E2-AC40-9007-E9A00BD276C0}" type="slidenum">
              <a:rPr lang="es-ES" smtClean="0"/>
              <a:pPr/>
              <a:t>20</a:t>
            </a:fld>
            <a:endParaRPr lang="es-ES" dirty="0"/>
          </a:p>
        </p:txBody>
      </p:sp>
      <p:pic>
        <p:nvPicPr>
          <p:cNvPr id="5" name="Grafik 7">
            <a:extLst>
              <a:ext uri="{FF2B5EF4-FFF2-40B4-BE49-F238E27FC236}">
                <a16:creationId xmlns:a16="http://schemas.microsoft.com/office/drawing/2014/main" id="{4C39C315-7404-4736-BA89-B8DA1C3ABAA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2466" y="840170"/>
            <a:ext cx="1208373" cy="1208373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3191" y="2258546"/>
            <a:ext cx="2066925" cy="2143125"/>
          </a:xfrm>
          <a:prstGeom prst="rect">
            <a:avLst/>
          </a:prstGeom>
        </p:spPr>
      </p:pic>
      <p:sp>
        <p:nvSpPr>
          <p:cNvPr id="7" name="Dikdörtgen 6"/>
          <p:cNvSpPr/>
          <p:nvPr/>
        </p:nvSpPr>
        <p:spPr>
          <a:xfrm>
            <a:off x="188339" y="7062511"/>
            <a:ext cx="4289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dirty="0" smtClean="0"/>
              <a:t>Parisotto,M</a:t>
            </a:r>
            <a:r>
              <a:rPr lang="it-IT" sz="1400" dirty="0"/>
              <a:t>.,Pancirova,J., (2014) </a:t>
            </a:r>
            <a:r>
              <a:rPr lang="tr-TR" sz="1400" dirty="0" smtClean="0"/>
              <a:t>Damar Ulaşım</a:t>
            </a: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262247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tr-TR" dirty="0" err="1" smtClean="0"/>
              <a:t>Tromboz</a:t>
            </a:r>
            <a:r>
              <a:rPr lang="tr-TR" dirty="0" smtClean="0"/>
              <a:t> </a:t>
            </a:r>
            <a:r>
              <a:rPr lang="tr-TR" dirty="0"/>
              <a:t>Çözüm Yolları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52216" y="932328"/>
            <a:ext cx="10170393" cy="2886637"/>
          </a:xfrm>
        </p:spPr>
        <p:txBody>
          <a:bodyPr/>
          <a:lstStyle/>
          <a:p>
            <a:r>
              <a:rPr lang="tr-TR" dirty="0" smtClean="0"/>
              <a:t>Hastalara günlük olarak izleme öğretilmelidir</a:t>
            </a:r>
            <a:endParaRPr lang="tr-TR" baseline="30000" dirty="0" smtClean="0"/>
          </a:p>
          <a:p>
            <a:endParaRPr lang="tr-TR" dirty="0" smtClean="0"/>
          </a:p>
          <a:p>
            <a:r>
              <a:rPr lang="tr-TR" dirty="0" err="1" smtClean="0"/>
              <a:t>Tromboz</a:t>
            </a:r>
            <a:r>
              <a:rPr lang="tr-TR" dirty="0" smtClean="0"/>
              <a:t> neredeyse her zaman cerrahi veya perkütan girişim gerekir</a:t>
            </a:r>
            <a:endParaRPr lang="tr-TR" baseline="30000" dirty="0" smtClean="0"/>
          </a:p>
          <a:p>
            <a:endParaRPr lang="tr-TR" dirty="0" smtClean="0"/>
          </a:p>
          <a:p>
            <a:r>
              <a:rPr lang="tr-TR" dirty="0" smtClean="0"/>
              <a:t>Zayıf akım </a:t>
            </a:r>
            <a:r>
              <a:rPr lang="tr-TR" dirty="0" err="1" smtClean="0"/>
              <a:t>trombozu</a:t>
            </a:r>
            <a:r>
              <a:rPr lang="tr-TR" dirty="0" smtClean="0"/>
              <a:t> kolaylaştırır, hipotansiyon ve </a:t>
            </a:r>
            <a:r>
              <a:rPr lang="tr-TR" dirty="0" err="1" smtClean="0"/>
              <a:t>hiperkoagülabilite</a:t>
            </a:r>
            <a:r>
              <a:rPr lang="tr-TR" dirty="0" smtClean="0"/>
              <a:t> de </a:t>
            </a:r>
            <a:r>
              <a:rPr lang="tr-TR" dirty="0" err="1" smtClean="0"/>
              <a:t>trombozu</a:t>
            </a:r>
            <a:r>
              <a:rPr lang="tr-TR" dirty="0" smtClean="0"/>
              <a:t> çabuklaştırır</a:t>
            </a:r>
            <a:endParaRPr lang="tr-TR" baseline="30000" dirty="0" smtClean="0"/>
          </a:p>
          <a:p>
            <a:endParaRPr lang="tr-T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88D28BB-06E2-AC40-9007-E9A00BD276C0}" type="slidenum">
              <a:rPr lang="es-ES" smtClean="0"/>
              <a:pPr/>
              <a:t>21</a:t>
            </a:fld>
            <a:endParaRPr lang="es-ES" dirty="0"/>
          </a:p>
        </p:txBody>
      </p:sp>
      <p:sp>
        <p:nvSpPr>
          <p:cNvPr id="8" name="Dikdörtgen 7"/>
          <p:cNvSpPr/>
          <p:nvPr/>
        </p:nvSpPr>
        <p:spPr>
          <a:xfrm>
            <a:off x="152480" y="7062511"/>
            <a:ext cx="62851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dirty="0" err="1" smtClean="0"/>
              <a:t>Daurgirdas,J</a:t>
            </a:r>
            <a:r>
              <a:rPr lang="tr-TR" sz="1400" dirty="0" smtClean="0"/>
              <a:t>., </a:t>
            </a:r>
            <a:r>
              <a:rPr lang="tr-TR" sz="1400" dirty="0" err="1" smtClean="0"/>
              <a:t>Blake.P.G</a:t>
            </a:r>
            <a:r>
              <a:rPr lang="tr-TR" sz="1400" dirty="0"/>
              <a:t>., </a:t>
            </a:r>
            <a:r>
              <a:rPr lang="tr-TR" sz="1400" dirty="0" err="1"/>
              <a:t>Ing,S.T</a:t>
            </a:r>
            <a:r>
              <a:rPr lang="tr-TR" sz="1400" dirty="0"/>
              <a:t>.,(</a:t>
            </a:r>
            <a:r>
              <a:rPr lang="tr-TR" sz="1400" dirty="0" smtClean="0"/>
              <a:t>2020</a:t>
            </a:r>
            <a:r>
              <a:rPr lang="tr-TR" sz="1400" dirty="0"/>
              <a:t>). Diyaliz El Kitabı</a:t>
            </a:r>
          </a:p>
        </p:txBody>
      </p:sp>
      <p:pic>
        <p:nvPicPr>
          <p:cNvPr id="9" name="Grafik 5">
            <a:extLst>
              <a:ext uri="{FF2B5EF4-FFF2-40B4-BE49-F238E27FC236}">
                <a16:creationId xmlns:a16="http://schemas.microsoft.com/office/drawing/2014/main" id="{43DBCDCB-7672-4369-9EA9-0562A3EDC6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508" y="4077986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9382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tr-TR" dirty="0" err="1" smtClean="0"/>
              <a:t>Tromboz</a:t>
            </a:r>
            <a:r>
              <a:rPr lang="tr-TR" dirty="0" smtClean="0"/>
              <a:t> </a:t>
            </a:r>
            <a:r>
              <a:rPr lang="tr-TR" dirty="0"/>
              <a:t>Çözüm Yolları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52216" y="941294"/>
            <a:ext cx="10170393" cy="4877616"/>
          </a:xfrm>
        </p:spPr>
        <p:txBody>
          <a:bodyPr/>
          <a:lstStyle/>
          <a:p>
            <a:r>
              <a:rPr lang="tr-TR" dirty="0" err="1" smtClean="0"/>
              <a:t>Trombüsün</a:t>
            </a:r>
            <a:r>
              <a:rPr lang="tr-TR" dirty="0" smtClean="0"/>
              <a:t> </a:t>
            </a:r>
            <a:r>
              <a:rPr lang="tr-TR" dirty="0" err="1"/>
              <a:t>farmokolojik</a:t>
            </a:r>
            <a:r>
              <a:rPr lang="tr-TR" dirty="0"/>
              <a:t> olarak önlenmesi </a:t>
            </a:r>
            <a:r>
              <a:rPr lang="tr-TR" dirty="0" smtClean="0"/>
              <a:t>tartışmalıdır</a:t>
            </a:r>
          </a:p>
          <a:p>
            <a:endParaRPr lang="tr-TR" dirty="0" smtClean="0"/>
          </a:p>
          <a:p>
            <a:r>
              <a:rPr lang="tr-TR" dirty="0" err="1" smtClean="0"/>
              <a:t>Warfarin</a:t>
            </a:r>
            <a:r>
              <a:rPr lang="tr-TR" dirty="0" smtClean="0"/>
              <a:t> </a:t>
            </a:r>
            <a:r>
              <a:rPr lang="tr-TR" dirty="0"/>
              <a:t>reçete </a:t>
            </a:r>
            <a:r>
              <a:rPr lang="tr-TR" dirty="0" err="1" smtClean="0"/>
              <a:t>edilebiliir</a:t>
            </a:r>
            <a:endParaRPr lang="tr-TR" baseline="30000" dirty="0" smtClean="0"/>
          </a:p>
          <a:p>
            <a:endParaRPr lang="tr-TR" dirty="0" smtClean="0"/>
          </a:p>
          <a:p>
            <a:r>
              <a:rPr lang="tr-TR" dirty="0"/>
              <a:t>Aspirin ve </a:t>
            </a:r>
            <a:r>
              <a:rPr lang="tr-TR" dirty="0" err="1"/>
              <a:t>klopidogrel</a:t>
            </a:r>
            <a:r>
              <a:rPr lang="tr-TR" dirty="0"/>
              <a:t> de önerilmektedir, fakat kanıt </a:t>
            </a:r>
            <a:r>
              <a:rPr lang="tr-TR" dirty="0" smtClean="0"/>
              <a:t>kısıtlıdır </a:t>
            </a:r>
          </a:p>
          <a:p>
            <a:endParaRPr lang="tr-TR" dirty="0" smtClean="0"/>
          </a:p>
          <a:p>
            <a:r>
              <a:rPr lang="tr-TR" dirty="0" smtClean="0"/>
              <a:t>Tüm </a:t>
            </a:r>
            <a:r>
              <a:rPr lang="tr-TR" dirty="0"/>
              <a:t>hastalarda bu ilaçların kullanımı yan etkilerinin riski gözetilerek duyarlı popülasyonda kullanılması </a:t>
            </a:r>
            <a:r>
              <a:rPr lang="tr-TR" dirty="0" smtClean="0"/>
              <a:t>önerilir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88D28BB-06E2-AC40-9007-E9A00BD276C0}" type="slidenum">
              <a:rPr lang="es-ES" smtClean="0"/>
              <a:pPr/>
              <a:t>22</a:t>
            </a:fld>
            <a:endParaRPr lang="es-ES" dirty="0"/>
          </a:p>
        </p:txBody>
      </p:sp>
      <p:sp>
        <p:nvSpPr>
          <p:cNvPr id="7" name="Dikdörtgen 6"/>
          <p:cNvSpPr/>
          <p:nvPr/>
        </p:nvSpPr>
        <p:spPr>
          <a:xfrm>
            <a:off x="188339" y="7062511"/>
            <a:ext cx="36082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dirty="0" smtClean="0"/>
              <a:t>Parisotto,M</a:t>
            </a:r>
            <a:r>
              <a:rPr lang="it-IT" sz="1400" dirty="0"/>
              <a:t>.,Pancirova,J., (2014) </a:t>
            </a:r>
            <a:r>
              <a:rPr lang="tr-TR" sz="1400" dirty="0" smtClean="0"/>
              <a:t>Damar Ulaşım</a:t>
            </a:r>
            <a:endParaRPr lang="tr-TR" sz="1400" dirty="0"/>
          </a:p>
        </p:txBody>
      </p:sp>
      <p:pic>
        <p:nvPicPr>
          <p:cNvPr id="9" name="Picture 6" descr="drugs, medication, pills, treatment icon">
            <a:extLst>
              <a:ext uri="{FF2B5EF4-FFF2-40B4-BE49-F238E27FC236}">
                <a16:creationId xmlns:a16="http://schemas.microsoft.com/office/drawing/2014/main" id="{5CDE0F8B-D892-4FB5-96D6-F394D7382D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4101" y="5740018"/>
            <a:ext cx="978701" cy="97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41444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tr-TR" dirty="0" err="1" smtClean="0"/>
              <a:t>Tromboz</a:t>
            </a:r>
            <a:r>
              <a:rPr lang="tr-TR" dirty="0" smtClean="0"/>
              <a:t> </a:t>
            </a:r>
            <a:r>
              <a:rPr lang="tr-TR" dirty="0"/>
              <a:t>Çözüm Yolları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40659" y="591737"/>
            <a:ext cx="10157011" cy="6778551"/>
          </a:xfrm>
        </p:spPr>
        <p:txBody>
          <a:bodyPr/>
          <a:lstStyle/>
          <a:p>
            <a:r>
              <a:rPr lang="tr-TR" dirty="0"/>
              <a:t>Her hastada eğer mümkün ise ilk olarak </a:t>
            </a:r>
            <a:r>
              <a:rPr lang="tr-TR" dirty="0" err="1"/>
              <a:t>trombüs</a:t>
            </a:r>
            <a:r>
              <a:rPr lang="tr-TR" dirty="0"/>
              <a:t> nedenini </a:t>
            </a:r>
            <a:r>
              <a:rPr lang="tr-TR" dirty="0" smtClean="0"/>
              <a:t>bulun </a:t>
            </a:r>
          </a:p>
          <a:p>
            <a:endParaRPr lang="tr-TR" dirty="0" smtClean="0"/>
          </a:p>
          <a:p>
            <a:r>
              <a:rPr lang="tr-TR" dirty="0" smtClean="0"/>
              <a:t>Girişimsel </a:t>
            </a:r>
            <a:r>
              <a:rPr lang="tr-TR" dirty="0"/>
              <a:t>radyolojik yöntemlerin AVF </a:t>
            </a:r>
            <a:r>
              <a:rPr lang="tr-TR" dirty="0" err="1"/>
              <a:t>trombüs</a:t>
            </a:r>
            <a:r>
              <a:rPr lang="tr-TR" dirty="0"/>
              <a:t> tanısının doğrulanmasında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err="1" smtClean="0"/>
              <a:t>Fistülogram</a:t>
            </a:r>
            <a:r>
              <a:rPr lang="tr-TR" dirty="0" smtClean="0"/>
              <a:t> </a:t>
            </a:r>
            <a:r>
              <a:rPr lang="tr-TR" dirty="0" err="1"/>
              <a:t>AVF’nin</a:t>
            </a:r>
            <a:r>
              <a:rPr lang="tr-TR" dirty="0"/>
              <a:t> tıkanıklığının olduğu yeri tam olarak tespit </a:t>
            </a:r>
            <a:r>
              <a:rPr lang="tr-TR" dirty="0" smtClean="0"/>
              <a:t>ettiği</a:t>
            </a:r>
          </a:p>
          <a:p>
            <a:endParaRPr lang="tr-TR" dirty="0" smtClean="0"/>
          </a:p>
          <a:p>
            <a:r>
              <a:rPr lang="tr-TR" dirty="0" smtClean="0"/>
              <a:t>Cerrahi </a:t>
            </a:r>
            <a:r>
              <a:rPr lang="tr-TR" dirty="0"/>
              <a:t>tedavi (</a:t>
            </a:r>
            <a:r>
              <a:rPr lang="tr-TR" dirty="0" err="1"/>
              <a:t>trombektomi</a:t>
            </a:r>
            <a:r>
              <a:rPr lang="tr-TR" dirty="0"/>
              <a:t>) </a:t>
            </a:r>
            <a:r>
              <a:rPr lang="tr-TR" dirty="0" err="1"/>
              <a:t>endikasyonu</a:t>
            </a:r>
            <a:r>
              <a:rPr lang="tr-TR" dirty="0"/>
              <a:t> olabildiği gibi </a:t>
            </a:r>
            <a:r>
              <a:rPr lang="tr-TR" dirty="0" err="1" smtClean="0"/>
              <a:t>AVF’nin</a:t>
            </a:r>
            <a:r>
              <a:rPr lang="tr-TR" dirty="0" smtClean="0"/>
              <a:t> </a:t>
            </a:r>
            <a:r>
              <a:rPr lang="tr-TR" dirty="0"/>
              <a:t>kurtulmasının sıklıkla başarısız olabileceğini hatırlayın.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err="1" smtClean="0"/>
              <a:t>Trombüsün</a:t>
            </a:r>
            <a:r>
              <a:rPr lang="tr-TR" dirty="0" smtClean="0"/>
              <a:t> </a:t>
            </a:r>
            <a:r>
              <a:rPr lang="tr-TR" dirty="0"/>
              <a:t>çıkarılmasında kullanılan (balon uçlu </a:t>
            </a:r>
            <a:r>
              <a:rPr lang="tr-TR" dirty="0" err="1"/>
              <a:t>embolektomi</a:t>
            </a:r>
            <a:r>
              <a:rPr lang="tr-TR" dirty="0"/>
              <a:t> </a:t>
            </a:r>
            <a:r>
              <a:rPr lang="tr-TR" dirty="0" err="1"/>
              <a:t>kateteri</a:t>
            </a:r>
            <a:r>
              <a:rPr lang="tr-TR" dirty="0"/>
              <a:t>) perkütan </a:t>
            </a:r>
            <a:r>
              <a:rPr lang="tr-TR" dirty="0" err="1"/>
              <a:t>anjioplasti</a:t>
            </a:r>
            <a:r>
              <a:rPr lang="tr-TR" dirty="0"/>
              <a:t> yöntemi </a:t>
            </a:r>
            <a:r>
              <a:rPr lang="tr-TR" dirty="0" err="1"/>
              <a:t>trombektomiden</a:t>
            </a:r>
            <a:r>
              <a:rPr lang="tr-TR" dirty="0"/>
              <a:t> daha başarılı </a:t>
            </a:r>
            <a:r>
              <a:rPr lang="tr-TR" dirty="0" smtClean="0"/>
              <a:t>olabilir</a:t>
            </a:r>
          </a:p>
          <a:p>
            <a:endParaRPr lang="tr-TR" dirty="0" smtClean="0"/>
          </a:p>
          <a:p>
            <a:r>
              <a:rPr lang="tr-TR" dirty="0" smtClean="0"/>
              <a:t>Fistül </a:t>
            </a:r>
            <a:r>
              <a:rPr lang="tr-TR" dirty="0"/>
              <a:t>iğnesi aracılığı ile </a:t>
            </a:r>
            <a:r>
              <a:rPr lang="tr-TR" dirty="0" smtClean="0"/>
              <a:t>damar yolu </a:t>
            </a:r>
            <a:r>
              <a:rPr lang="tr-TR" dirty="0"/>
              <a:t>bölgesine </a:t>
            </a:r>
            <a:r>
              <a:rPr lang="tr-TR" dirty="0" err="1"/>
              <a:t>trombolitik</a:t>
            </a:r>
            <a:r>
              <a:rPr lang="tr-TR" dirty="0"/>
              <a:t> ajan </a:t>
            </a:r>
            <a:r>
              <a:rPr lang="tr-TR" dirty="0" err="1"/>
              <a:t>ürokinaz</a:t>
            </a:r>
            <a:r>
              <a:rPr lang="tr-TR" dirty="0"/>
              <a:t> veya diğer ajanların (doku </a:t>
            </a:r>
            <a:r>
              <a:rPr lang="tr-TR" dirty="0" err="1"/>
              <a:t>plazminojen</a:t>
            </a:r>
            <a:r>
              <a:rPr lang="tr-TR" dirty="0"/>
              <a:t> </a:t>
            </a:r>
            <a:r>
              <a:rPr lang="tr-TR" dirty="0" err="1"/>
              <a:t>aktifleştiricisi</a:t>
            </a:r>
            <a:r>
              <a:rPr lang="tr-TR" dirty="0"/>
              <a:t> [</a:t>
            </a:r>
            <a:r>
              <a:rPr lang="tr-TR" dirty="0" err="1"/>
              <a:t>dPA</a:t>
            </a:r>
            <a:r>
              <a:rPr lang="tr-TR" dirty="0"/>
              <a:t>], </a:t>
            </a:r>
            <a:r>
              <a:rPr lang="tr-TR" dirty="0" err="1"/>
              <a:t>Alteplaz</a:t>
            </a:r>
            <a:r>
              <a:rPr lang="tr-TR" dirty="0"/>
              <a:t> ve </a:t>
            </a:r>
            <a:r>
              <a:rPr lang="tr-TR" dirty="0" err="1"/>
              <a:t>Streptokinaz</a:t>
            </a:r>
            <a:r>
              <a:rPr lang="tr-TR" dirty="0"/>
              <a:t>) verilmesi alternatif olabileceğini hatırlayın</a:t>
            </a:r>
            <a:endParaRPr lang="tr-T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88D28BB-06E2-AC40-9007-E9A00BD276C0}" type="slidenum">
              <a:rPr lang="es-ES" smtClean="0"/>
              <a:pPr/>
              <a:t>23</a:t>
            </a:fld>
            <a:endParaRPr lang="es-ES" dirty="0"/>
          </a:p>
        </p:txBody>
      </p:sp>
      <p:sp>
        <p:nvSpPr>
          <p:cNvPr id="7" name="Dikdörtgen 6"/>
          <p:cNvSpPr/>
          <p:nvPr/>
        </p:nvSpPr>
        <p:spPr>
          <a:xfrm>
            <a:off x="188339" y="7062511"/>
            <a:ext cx="36082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dirty="0" smtClean="0"/>
              <a:t>Parisotto,M</a:t>
            </a:r>
            <a:r>
              <a:rPr lang="it-IT" sz="1400" dirty="0"/>
              <a:t>.,Pancirova,J., (2014) </a:t>
            </a:r>
            <a:r>
              <a:rPr lang="tr-TR" sz="1400" dirty="0" smtClean="0"/>
              <a:t>Damar Ulaşım</a:t>
            </a: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1786102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tr-TR" dirty="0"/>
              <a:t>Anevrizma /</a:t>
            </a:r>
            <a:r>
              <a:rPr lang="tr-TR" dirty="0" err="1"/>
              <a:t>Psödoanevrizma</a:t>
            </a:r>
            <a:endParaRPr lang="tr-T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05508" y="879549"/>
            <a:ext cx="4808156" cy="5822587"/>
          </a:xfrm>
        </p:spPr>
        <p:txBody>
          <a:bodyPr/>
          <a:lstStyle/>
          <a:p>
            <a:r>
              <a:rPr lang="tr-TR" dirty="0" smtClean="0"/>
              <a:t>Anevrizmalar</a:t>
            </a:r>
            <a:r>
              <a:rPr lang="tr-TR" dirty="0"/>
              <a:t>, </a:t>
            </a:r>
            <a:r>
              <a:rPr lang="tr-TR" dirty="0" smtClean="0"/>
              <a:t>kan damarlarının lokal bir bölgesinin anormal </a:t>
            </a:r>
            <a:r>
              <a:rPr lang="tr-TR" dirty="0"/>
              <a:t>bir </a:t>
            </a:r>
            <a:r>
              <a:rPr lang="tr-TR" dirty="0" smtClean="0"/>
              <a:t>şekilde genişlemesidir</a:t>
            </a:r>
            <a:r>
              <a:rPr lang="tr-TR" baseline="30000" dirty="0"/>
              <a:t>1</a:t>
            </a:r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r>
              <a:rPr lang="tr-TR" dirty="0" err="1" smtClean="0"/>
              <a:t>Psödoanevrizma</a:t>
            </a:r>
            <a:r>
              <a:rPr lang="tr-TR" dirty="0" smtClean="0"/>
              <a:t> (yalancı anevrizma), çeşitli </a:t>
            </a:r>
            <a:r>
              <a:rPr lang="tr-TR" dirty="0"/>
              <a:t>nedenlerle </a:t>
            </a:r>
            <a:r>
              <a:rPr lang="tr-TR" dirty="0" smtClean="0"/>
              <a:t>damarın </a:t>
            </a:r>
            <a:r>
              <a:rPr lang="tr-TR" dirty="0"/>
              <a:t>duvar bütünlüğünün </a:t>
            </a:r>
            <a:r>
              <a:rPr lang="tr-TR" dirty="0" smtClean="0"/>
              <a:t>bozulması </a:t>
            </a:r>
            <a:r>
              <a:rPr lang="tr-TR" dirty="0"/>
              <a:t>ve oluşan yırtıktan </a:t>
            </a:r>
            <a:r>
              <a:rPr lang="tr-TR" dirty="0" smtClean="0"/>
              <a:t>sızan </a:t>
            </a:r>
            <a:r>
              <a:rPr lang="tr-TR" dirty="0"/>
              <a:t>kanın </a:t>
            </a:r>
            <a:r>
              <a:rPr lang="tr-TR" dirty="0" err="1" smtClean="0"/>
              <a:t>trombüs</a:t>
            </a:r>
            <a:r>
              <a:rPr lang="tr-TR" dirty="0" smtClean="0"/>
              <a:t> formasyonu </a:t>
            </a:r>
            <a:r>
              <a:rPr lang="tr-TR" dirty="0"/>
              <a:t>oluşturup, </a:t>
            </a:r>
            <a:r>
              <a:rPr lang="tr-TR" dirty="0" smtClean="0"/>
              <a:t>etrafının </a:t>
            </a:r>
            <a:r>
              <a:rPr lang="tr-TR" dirty="0" err="1" smtClean="0"/>
              <a:t>fibröz</a:t>
            </a:r>
            <a:r>
              <a:rPr lang="tr-TR" dirty="0" smtClean="0"/>
              <a:t> bir </a:t>
            </a:r>
            <a:r>
              <a:rPr lang="tr-TR" dirty="0"/>
              <a:t>kapsülle </a:t>
            </a:r>
            <a:r>
              <a:rPr lang="tr-TR" dirty="0" smtClean="0"/>
              <a:t>sarılması </a:t>
            </a:r>
            <a:r>
              <a:rPr lang="tr-TR" dirty="0"/>
              <a:t>sonucu meydana </a:t>
            </a:r>
            <a:r>
              <a:rPr lang="tr-TR" dirty="0" smtClean="0"/>
              <a:t>gelir</a:t>
            </a:r>
            <a:endParaRPr lang="tr-TR" dirty="0"/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88D28BB-06E2-AC40-9007-E9A00BD276C0}" type="slidenum">
              <a:rPr lang="es-ES" smtClean="0"/>
              <a:pPr/>
              <a:t>24</a:t>
            </a:fld>
            <a:endParaRPr lang="es-ES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0625" y="879549"/>
            <a:ext cx="4177795" cy="2897691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3979" y="3954406"/>
            <a:ext cx="4354441" cy="3049328"/>
          </a:xfrm>
          <a:prstGeom prst="rect">
            <a:avLst/>
          </a:prstGeom>
        </p:spPr>
      </p:pic>
      <p:sp>
        <p:nvSpPr>
          <p:cNvPr id="7" name="Dikdörtgen 6"/>
          <p:cNvSpPr/>
          <p:nvPr/>
        </p:nvSpPr>
        <p:spPr>
          <a:xfrm>
            <a:off x="136385" y="6849845"/>
            <a:ext cx="375416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400" dirty="0" smtClean="0"/>
              <a:t>1)</a:t>
            </a:r>
            <a:r>
              <a:rPr lang="it-IT" sz="1400" dirty="0" smtClean="0"/>
              <a:t>Parisotto,M</a:t>
            </a:r>
            <a:r>
              <a:rPr lang="it-IT" sz="1400" dirty="0"/>
              <a:t>.,Pancirova,J., (2014) </a:t>
            </a:r>
            <a:r>
              <a:rPr lang="tr-TR" sz="1400" dirty="0" smtClean="0"/>
              <a:t>Damar Ulaşım</a:t>
            </a: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42179505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tr-TR" dirty="0"/>
              <a:t>Anevrizma /</a:t>
            </a:r>
            <a:r>
              <a:rPr lang="tr-TR" dirty="0" err="1"/>
              <a:t>Psödoanevrizma</a:t>
            </a:r>
            <a:endParaRPr lang="tr-T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523129" y="709220"/>
            <a:ext cx="7001436" cy="6471681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Nedenleri:</a:t>
            </a:r>
          </a:p>
          <a:p>
            <a:r>
              <a:rPr lang="tr-TR" dirty="0" err="1" smtClean="0"/>
              <a:t>Stenoza</a:t>
            </a:r>
            <a:r>
              <a:rPr lang="tr-TR" dirty="0" smtClean="0"/>
              <a:t> bağlı artmış </a:t>
            </a:r>
            <a:r>
              <a:rPr lang="tr-TR" dirty="0" err="1" smtClean="0"/>
              <a:t>venöz</a:t>
            </a:r>
            <a:r>
              <a:rPr lang="tr-TR" dirty="0" smtClean="0"/>
              <a:t> basınç</a:t>
            </a:r>
          </a:p>
          <a:p>
            <a:endParaRPr lang="tr-TR" dirty="0" smtClean="0"/>
          </a:p>
          <a:p>
            <a:r>
              <a:rPr lang="tr-TR" dirty="0" smtClean="0"/>
              <a:t>Aynı bölgeye tekrarlayan </a:t>
            </a:r>
            <a:r>
              <a:rPr lang="tr-TR" dirty="0" err="1" smtClean="0"/>
              <a:t>kanülasyonlar</a:t>
            </a:r>
            <a:r>
              <a:rPr lang="tr-TR" dirty="0" smtClean="0"/>
              <a:t>: </a:t>
            </a:r>
            <a:r>
              <a:rPr lang="tr-TR" dirty="0" err="1" smtClean="0"/>
              <a:t>kanülasyonlar</a:t>
            </a:r>
            <a:r>
              <a:rPr lang="tr-TR" dirty="0" smtClean="0"/>
              <a:t> ile damar duvarı </a:t>
            </a:r>
            <a:r>
              <a:rPr lang="tr-TR" dirty="0" err="1" smtClean="0"/>
              <a:t>harabiyeti</a:t>
            </a:r>
            <a:r>
              <a:rPr lang="tr-TR" dirty="0" smtClean="0"/>
              <a:t> ile cilt belirgin bir biçimde incelir ve </a:t>
            </a:r>
            <a:r>
              <a:rPr lang="tr-TR" dirty="0" err="1" smtClean="0"/>
              <a:t>skar</a:t>
            </a:r>
            <a:r>
              <a:rPr lang="tr-TR" dirty="0" smtClean="0"/>
              <a:t> dokusu ile yer değiştirir, anevrizma gelişir</a:t>
            </a:r>
          </a:p>
          <a:p>
            <a:endParaRPr lang="tr-TR" dirty="0" smtClean="0"/>
          </a:p>
          <a:p>
            <a:r>
              <a:rPr lang="tr-TR" dirty="0" err="1"/>
              <a:t>Venöz</a:t>
            </a:r>
            <a:r>
              <a:rPr lang="tr-TR" dirty="0"/>
              <a:t> sistemdeki damar duvarının yapısı: </a:t>
            </a:r>
            <a:r>
              <a:rPr lang="tr-TR" dirty="0" smtClean="0"/>
              <a:t>bazı </a:t>
            </a:r>
            <a:r>
              <a:rPr lang="tr-TR" dirty="0"/>
              <a:t>hastalarda </a:t>
            </a:r>
            <a:r>
              <a:rPr lang="tr-TR" dirty="0" err="1"/>
              <a:t>venlerin</a:t>
            </a:r>
            <a:r>
              <a:rPr lang="tr-TR" dirty="0"/>
              <a:t> duvarı zayıf olup, fistül operasyonu sonrası basınç artışına ve akım formu değişikliğine çok aşırı yanıt </a:t>
            </a:r>
            <a:r>
              <a:rPr lang="tr-TR" dirty="0" smtClean="0"/>
              <a:t>verir</a:t>
            </a:r>
          </a:p>
          <a:p>
            <a:endParaRPr lang="tr-TR" dirty="0" smtClean="0"/>
          </a:p>
          <a:p>
            <a:r>
              <a:rPr lang="tr-TR" dirty="0" smtClean="0"/>
              <a:t>Koldaki yetersiz kanama kontrolü ve iğne çıkarılması sonrasında kanın </a:t>
            </a:r>
            <a:r>
              <a:rPr lang="tr-TR" dirty="0"/>
              <a:t>sızıntısıyla </a:t>
            </a:r>
            <a:r>
              <a:rPr lang="tr-TR" dirty="0" err="1" smtClean="0"/>
              <a:t>Psödoanevrizma</a:t>
            </a:r>
            <a:r>
              <a:rPr lang="tr-TR" dirty="0" smtClean="0"/>
              <a:t> oluşabilir</a:t>
            </a:r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88D28BB-06E2-AC40-9007-E9A00BD276C0}" type="slidenum">
              <a:rPr lang="es-ES" smtClean="0"/>
              <a:pPr/>
              <a:t>25</a:t>
            </a:fld>
            <a:endParaRPr lang="es-ES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43" y="1072761"/>
            <a:ext cx="2979294" cy="2134165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527" y="4074285"/>
            <a:ext cx="3362325" cy="1638300"/>
          </a:xfrm>
          <a:prstGeom prst="rect">
            <a:avLst/>
          </a:prstGeom>
        </p:spPr>
      </p:pic>
      <p:sp>
        <p:nvSpPr>
          <p:cNvPr id="7" name="Dikdörtgen 6"/>
          <p:cNvSpPr/>
          <p:nvPr/>
        </p:nvSpPr>
        <p:spPr>
          <a:xfrm>
            <a:off x="182057" y="7092806"/>
            <a:ext cx="36082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dirty="0" smtClean="0"/>
              <a:t>Parisotto,M</a:t>
            </a:r>
            <a:r>
              <a:rPr lang="it-IT" sz="1400" dirty="0"/>
              <a:t>.,Pancirova,J., (2014) </a:t>
            </a:r>
            <a:r>
              <a:rPr lang="tr-TR" sz="1400" dirty="0" smtClean="0"/>
              <a:t>Damar Ulaşım</a:t>
            </a: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38689425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1922690" y="0"/>
            <a:ext cx="6577074" cy="530835"/>
          </a:xfrm>
        </p:spPr>
        <p:txBody>
          <a:bodyPr>
            <a:normAutofit/>
          </a:bodyPr>
          <a:lstStyle/>
          <a:p>
            <a:r>
              <a:rPr lang="tr-TR" dirty="0"/>
              <a:t>Anevrizma /</a:t>
            </a:r>
            <a:r>
              <a:rPr lang="tr-TR" dirty="0" err="1" smtClean="0"/>
              <a:t>Psödoanevrizma</a:t>
            </a:r>
            <a:r>
              <a:rPr lang="tr-TR" dirty="0" smtClean="0"/>
              <a:t> </a:t>
            </a:r>
            <a:r>
              <a:rPr lang="tr-TR" dirty="0"/>
              <a:t>Çözüm Yolları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77906" y="753035"/>
            <a:ext cx="10227303" cy="5928320"/>
          </a:xfrm>
        </p:spPr>
        <p:txBody>
          <a:bodyPr/>
          <a:lstStyle/>
          <a:p>
            <a:r>
              <a:rPr lang="tr-TR" dirty="0"/>
              <a:t>Anevrizma </a:t>
            </a:r>
            <a:r>
              <a:rPr lang="tr-TR" dirty="0" smtClean="0"/>
              <a:t>gözlemlenmeli, etkilenmiş </a:t>
            </a:r>
            <a:r>
              <a:rPr lang="tr-TR" dirty="0"/>
              <a:t>bölgenin </a:t>
            </a:r>
            <a:r>
              <a:rPr lang="tr-TR" dirty="0" err="1"/>
              <a:t>kanülasyonundan</a:t>
            </a:r>
            <a:r>
              <a:rPr lang="tr-TR" dirty="0"/>
              <a:t> </a:t>
            </a:r>
            <a:r>
              <a:rPr lang="tr-TR" dirty="0" smtClean="0"/>
              <a:t>kaçınılmalıdır</a:t>
            </a:r>
          </a:p>
          <a:p>
            <a:r>
              <a:rPr lang="tr-TR" dirty="0" smtClean="0"/>
              <a:t>Anevrizmanın </a:t>
            </a:r>
            <a:r>
              <a:rPr lang="tr-TR" dirty="0" smtClean="0"/>
              <a:t>düzeltilmesi, </a:t>
            </a:r>
            <a:r>
              <a:rPr lang="tr-TR" dirty="0"/>
              <a:t>bypass işlemi geçici kateter takılmadan da sıklıkla </a:t>
            </a:r>
            <a:r>
              <a:rPr lang="tr-TR" dirty="0" smtClean="0"/>
              <a:t>yapılabilir</a:t>
            </a:r>
          </a:p>
          <a:p>
            <a:r>
              <a:rPr lang="tr-TR" dirty="0"/>
              <a:t>Fizik muayenede Anevrizmanın büyüklüğü ve yerini iyi tespit </a:t>
            </a:r>
            <a:r>
              <a:rPr lang="tr-TR" dirty="0" smtClean="0"/>
              <a:t>edin</a:t>
            </a:r>
          </a:p>
          <a:p>
            <a:r>
              <a:rPr lang="tr-TR" dirty="0" smtClean="0"/>
              <a:t>Aylık </a:t>
            </a:r>
            <a:r>
              <a:rPr lang="tr-TR" dirty="0"/>
              <a:t>olarak büyüklüğünde bir artış olup olmadığını ölçün ve hasta dosyasına </a:t>
            </a:r>
            <a:r>
              <a:rPr lang="tr-TR" dirty="0" smtClean="0"/>
              <a:t>kaydedin</a:t>
            </a:r>
          </a:p>
          <a:p>
            <a:r>
              <a:rPr lang="tr-TR" dirty="0" err="1" smtClean="0"/>
              <a:t>Tromboflebiti</a:t>
            </a:r>
            <a:r>
              <a:rPr lang="tr-TR" dirty="0" smtClean="0"/>
              <a:t> </a:t>
            </a:r>
            <a:r>
              <a:rPr lang="tr-TR" dirty="0"/>
              <a:t>gösteren lokal enfeksiyon belirtileri görülebilir her girişim öncesi, gözden kaçırmayın, muayene </a:t>
            </a:r>
            <a:r>
              <a:rPr lang="tr-TR" dirty="0" smtClean="0"/>
              <a:t>edin</a:t>
            </a:r>
          </a:p>
          <a:p>
            <a:r>
              <a:rPr lang="tr-TR" dirty="0" smtClean="0"/>
              <a:t>K/DOQI, uygun </a:t>
            </a:r>
            <a:r>
              <a:rPr lang="tr-TR" dirty="0"/>
              <a:t>giriş (</a:t>
            </a:r>
            <a:r>
              <a:rPr lang="tr-TR" dirty="0" err="1"/>
              <a:t>kanülasyon</a:t>
            </a:r>
            <a:r>
              <a:rPr lang="tr-TR" dirty="0"/>
              <a:t> alanlarının) sınırlı olması durumlarında revize edilmesi gerektiğini </a:t>
            </a:r>
            <a:r>
              <a:rPr lang="tr-TR" dirty="0" smtClean="0"/>
              <a:t>önerir </a:t>
            </a:r>
            <a:endParaRPr lang="tr-TR" dirty="0"/>
          </a:p>
          <a:p>
            <a:endParaRPr lang="tr-TR" dirty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88D28BB-06E2-AC40-9007-E9A00BD276C0}" type="slidenum">
              <a:rPr lang="es-ES" smtClean="0"/>
              <a:pPr/>
              <a:t>26</a:t>
            </a:fld>
            <a:endParaRPr lang="es-ES" dirty="0"/>
          </a:p>
        </p:txBody>
      </p:sp>
      <p:sp>
        <p:nvSpPr>
          <p:cNvPr id="5" name="Dikdörtgen 4"/>
          <p:cNvSpPr/>
          <p:nvPr/>
        </p:nvSpPr>
        <p:spPr>
          <a:xfrm>
            <a:off x="182057" y="7092806"/>
            <a:ext cx="36082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dirty="0" smtClean="0"/>
              <a:t>Parisotto,M</a:t>
            </a:r>
            <a:r>
              <a:rPr lang="it-IT" sz="1400" dirty="0"/>
              <a:t>.,Pancirova,J., (2014) </a:t>
            </a:r>
            <a:r>
              <a:rPr lang="tr-TR" sz="1400" dirty="0" smtClean="0"/>
              <a:t>Damar Ulaşım</a:t>
            </a:r>
            <a:endParaRPr lang="tr-TR" sz="1400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4598" y="5442188"/>
            <a:ext cx="3829050" cy="1333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2590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1922690" y="0"/>
            <a:ext cx="6577074" cy="530835"/>
          </a:xfrm>
        </p:spPr>
        <p:txBody>
          <a:bodyPr>
            <a:normAutofit/>
          </a:bodyPr>
          <a:lstStyle/>
          <a:p>
            <a:r>
              <a:rPr lang="tr-TR" dirty="0"/>
              <a:t>Anevrizma /</a:t>
            </a:r>
            <a:r>
              <a:rPr lang="tr-TR" dirty="0" err="1" smtClean="0"/>
              <a:t>Psödoanevrizma</a:t>
            </a:r>
            <a:r>
              <a:rPr lang="tr-TR" dirty="0" smtClean="0"/>
              <a:t> </a:t>
            </a:r>
            <a:r>
              <a:rPr lang="tr-TR" dirty="0"/>
              <a:t>Çözüm Yolları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05508" y="2727671"/>
            <a:ext cx="9899701" cy="3953683"/>
          </a:xfrm>
        </p:spPr>
        <p:txBody>
          <a:bodyPr/>
          <a:lstStyle/>
          <a:p>
            <a:r>
              <a:rPr lang="tr-TR" dirty="0" err="1"/>
              <a:t>Postanevrizmal</a:t>
            </a:r>
            <a:r>
              <a:rPr lang="tr-TR" dirty="0"/>
              <a:t> bir </a:t>
            </a:r>
            <a:r>
              <a:rPr lang="tr-TR" dirty="0" err="1"/>
              <a:t>stenoz</a:t>
            </a:r>
            <a:r>
              <a:rPr lang="tr-TR" dirty="0"/>
              <a:t> olabilir, yetersiz kan akımına, kan akım hızının istenen hızda devam edememesine neden olabilir, dikkatli olun, hekimi bilgilendirin </a:t>
            </a:r>
          </a:p>
          <a:p>
            <a:r>
              <a:rPr lang="tr-TR" dirty="0" smtClean="0"/>
              <a:t>Bazı </a:t>
            </a:r>
            <a:r>
              <a:rPr lang="tr-TR" dirty="0" err="1"/>
              <a:t>psödoanevrizmalar</a:t>
            </a:r>
            <a:r>
              <a:rPr lang="tr-TR" dirty="0"/>
              <a:t> kendiliğinden geçer, diğerleri kanamanın önlenmesi, kontrolsüz sızıntı ve diğer komplikasyonların </a:t>
            </a:r>
            <a:r>
              <a:rPr lang="tr-TR" dirty="0" smtClean="0"/>
              <a:t>engellenmesi </a:t>
            </a:r>
            <a:r>
              <a:rPr lang="tr-TR" dirty="0"/>
              <a:t>için tedaviye </a:t>
            </a:r>
            <a:r>
              <a:rPr lang="tr-TR" dirty="0" smtClean="0"/>
              <a:t>ihtiyaç duyar </a:t>
            </a:r>
          </a:p>
          <a:p>
            <a:r>
              <a:rPr lang="tr-TR" dirty="0" err="1" smtClean="0"/>
              <a:t>Psödoanevrizma</a:t>
            </a:r>
            <a:r>
              <a:rPr lang="tr-TR" dirty="0" smtClean="0"/>
              <a:t> </a:t>
            </a:r>
            <a:r>
              <a:rPr lang="tr-TR" dirty="0"/>
              <a:t>küçük ise (&lt;5 mm) USG rehberliğinde </a:t>
            </a:r>
            <a:r>
              <a:rPr lang="tr-TR" dirty="0" err="1"/>
              <a:t>trombinin</a:t>
            </a:r>
            <a:r>
              <a:rPr lang="tr-TR" dirty="0"/>
              <a:t> lokal enjeksiyonu ile birlikte ya da haricen kompresyon ile kapatılması mümkün olabilir </a:t>
            </a:r>
          </a:p>
          <a:p>
            <a:r>
              <a:rPr lang="tr-TR" dirty="0" smtClean="0"/>
              <a:t>Anevrizmalar</a:t>
            </a:r>
            <a:r>
              <a:rPr lang="tr-TR" dirty="0"/>
              <a:t>/ </a:t>
            </a:r>
            <a:r>
              <a:rPr lang="tr-TR" dirty="0" err="1"/>
              <a:t>psödoanevrizmalar</a:t>
            </a:r>
            <a:r>
              <a:rPr lang="tr-TR" dirty="0"/>
              <a:t> iğne girişinde ki bölgelerin değiştirilmesi ile </a:t>
            </a:r>
            <a:r>
              <a:rPr lang="tr-TR" dirty="0" smtClean="0"/>
              <a:t>önlenebilir </a:t>
            </a:r>
            <a:endParaRPr lang="tr-TR" dirty="0"/>
          </a:p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88D28BB-06E2-AC40-9007-E9A00BD276C0}" type="slidenum">
              <a:rPr lang="es-ES" smtClean="0"/>
              <a:pPr/>
              <a:t>27</a:t>
            </a:fld>
            <a:endParaRPr lang="es-ES" dirty="0"/>
          </a:p>
        </p:txBody>
      </p:sp>
      <p:sp>
        <p:nvSpPr>
          <p:cNvPr id="5" name="Dikdörtgen 4"/>
          <p:cNvSpPr/>
          <p:nvPr/>
        </p:nvSpPr>
        <p:spPr>
          <a:xfrm>
            <a:off x="182057" y="7092806"/>
            <a:ext cx="36082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dirty="0" smtClean="0"/>
              <a:t>Parisotto,M</a:t>
            </a:r>
            <a:r>
              <a:rPr lang="it-IT" sz="1400" dirty="0"/>
              <a:t>.,Pancirova,J., (2014) </a:t>
            </a:r>
            <a:r>
              <a:rPr lang="tr-TR" sz="1400" dirty="0" smtClean="0"/>
              <a:t>Damar Ulaşım</a:t>
            </a:r>
            <a:endParaRPr lang="tr-TR" sz="1400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9440" y="709870"/>
            <a:ext cx="2019516" cy="1747383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1250" y="557911"/>
            <a:ext cx="3829050" cy="19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403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tr-TR" dirty="0" err="1"/>
              <a:t>İskemi</a:t>
            </a:r>
            <a:endParaRPr lang="tr-T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930588" y="879549"/>
            <a:ext cx="5531223" cy="5832978"/>
          </a:xfrm>
        </p:spPr>
        <p:txBody>
          <a:bodyPr/>
          <a:lstStyle/>
          <a:p>
            <a:r>
              <a:rPr lang="tr-TR" dirty="0" smtClean="0"/>
              <a:t>Diyaliz giriş yolu ile ilişkili el </a:t>
            </a:r>
            <a:r>
              <a:rPr lang="tr-TR" dirty="0" err="1" smtClean="0"/>
              <a:t>iskemisi</a:t>
            </a:r>
            <a:r>
              <a:rPr lang="tr-TR" dirty="0" smtClean="0"/>
              <a:t> genellikle «çalma sendromu» olarak bilinir</a:t>
            </a:r>
            <a:r>
              <a:rPr lang="tr-TR" baseline="30000" dirty="0" smtClean="0"/>
              <a:t>1</a:t>
            </a:r>
          </a:p>
          <a:p>
            <a:endParaRPr lang="tr-TR" dirty="0" smtClean="0"/>
          </a:p>
          <a:p>
            <a:r>
              <a:rPr lang="tr-TR" dirty="0" smtClean="0"/>
              <a:t>Normal </a:t>
            </a:r>
            <a:r>
              <a:rPr lang="tr-TR" dirty="0" err="1" smtClean="0"/>
              <a:t>radyal</a:t>
            </a:r>
            <a:r>
              <a:rPr lang="tr-TR" dirty="0" smtClean="0"/>
              <a:t> ve/veya </a:t>
            </a:r>
            <a:r>
              <a:rPr lang="tr-TR" dirty="0" err="1" smtClean="0"/>
              <a:t>ulnar</a:t>
            </a:r>
            <a:r>
              <a:rPr lang="tr-TR" dirty="0" smtClean="0"/>
              <a:t> nabzı olan hastalarda çalma sendromu gelişmesi beklenmez</a:t>
            </a:r>
            <a:r>
              <a:rPr lang="tr-TR" baseline="30000" dirty="0" smtClean="0"/>
              <a:t>2</a:t>
            </a:r>
          </a:p>
          <a:p>
            <a:endParaRPr lang="tr-TR" dirty="0" smtClean="0"/>
          </a:p>
          <a:p>
            <a:r>
              <a:rPr lang="tr-TR" dirty="0" smtClean="0"/>
              <a:t>El </a:t>
            </a:r>
            <a:r>
              <a:rPr lang="tr-TR" dirty="0" err="1"/>
              <a:t>iskemisi</a:t>
            </a:r>
            <a:r>
              <a:rPr lang="tr-TR" dirty="0"/>
              <a:t>, özellikle diyalizin son saatlerinde ağrı, soğuma, morarma, hareketlerde azalma ve iyileşmeyen yaraların oluşması gibi şikayetlere sebep olur </a:t>
            </a:r>
            <a:endParaRPr lang="tr-TR" dirty="0" smtClean="0"/>
          </a:p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88D28BB-06E2-AC40-9007-E9A00BD276C0}" type="slidenum">
              <a:rPr lang="es-ES" smtClean="0"/>
              <a:pPr/>
              <a:t>28</a:t>
            </a:fld>
            <a:endParaRPr lang="es-ES" dirty="0"/>
          </a:p>
        </p:txBody>
      </p:sp>
      <p:sp>
        <p:nvSpPr>
          <p:cNvPr id="5" name="Dikdörtgen 4"/>
          <p:cNvSpPr/>
          <p:nvPr/>
        </p:nvSpPr>
        <p:spPr>
          <a:xfrm>
            <a:off x="188339" y="6809290"/>
            <a:ext cx="62851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dirty="0" smtClean="0"/>
              <a:t>1)</a:t>
            </a:r>
            <a:r>
              <a:rPr lang="tr-TR" sz="1400" dirty="0" err="1" smtClean="0"/>
              <a:t>Daurgirdas,J</a:t>
            </a:r>
            <a:r>
              <a:rPr lang="tr-TR" sz="1400" dirty="0" smtClean="0"/>
              <a:t>., </a:t>
            </a:r>
            <a:r>
              <a:rPr lang="tr-TR" sz="1400" dirty="0" err="1" smtClean="0"/>
              <a:t>Blake.P.G</a:t>
            </a:r>
            <a:r>
              <a:rPr lang="tr-TR" sz="1400" dirty="0"/>
              <a:t>., </a:t>
            </a:r>
            <a:r>
              <a:rPr lang="tr-TR" sz="1400" dirty="0" err="1"/>
              <a:t>Ing,S.T</a:t>
            </a:r>
            <a:r>
              <a:rPr lang="tr-TR" sz="1400" dirty="0"/>
              <a:t>.,(</a:t>
            </a:r>
            <a:r>
              <a:rPr lang="tr-TR" sz="1400" dirty="0" smtClean="0"/>
              <a:t>2020</a:t>
            </a:r>
            <a:r>
              <a:rPr lang="tr-TR" sz="1400" dirty="0"/>
              <a:t>). Diyaliz El Kitabı</a:t>
            </a:r>
          </a:p>
        </p:txBody>
      </p:sp>
      <p:sp>
        <p:nvSpPr>
          <p:cNvPr id="7" name="Dikdörtgen 6"/>
          <p:cNvSpPr/>
          <p:nvPr/>
        </p:nvSpPr>
        <p:spPr>
          <a:xfrm>
            <a:off x="188339" y="7062511"/>
            <a:ext cx="375416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400" dirty="0" smtClean="0"/>
              <a:t>2)</a:t>
            </a:r>
            <a:r>
              <a:rPr lang="it-IT" sz="1400" dirty="0" smtClean="0"/>
              <a:t>Parisotto,M</a:t>
            </a:r>
            <a:r>
              <a:rPr lang="it-IT" sz="1400" dirty="0"/>
              <a:t>.,Pancirova,J., (2014) </a:t>
            </a:r>
            <a:r>
              <a:rPr lang="tr-TR" sz="1400" dirty="0" smtClean="0"/>
              <a:t>Damar Ulaşım</a:t>
            </a:r>
            <a:endParaRPr lang="tr-TR" sz="1400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339" y="1591096"/>
            <a:ext cx="4649983" cy="3446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3934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tr-TR" dirty="0" err="1"/>
              <a:t>İskemi</a:t>
            </a:r>
            <a:endParaRPr lang="tr-T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00740" y="831803"/>
            <a:ext cx="8896026" cy="6182962"/>
          </a:xfrm>
        </p:spPr>
        <p:txBody>
          <a:bodyPr/>
          <a:lstStyle/>
          <a:p>
            <a:pPr fontAlgn="base"/>
            <a:r>
              <a:rPr lang="tr-TR" dirty="0" smtClean="0"/>
              <a:t>El </a:t>
            </a:r>
            <a:r>
              <a:rPr lang="tr-TR" dirty="0" err="1"/>
              <a:t>iskemisinin</a:t>
            </a:r>
            <a:r>
              <a:rPr lang="tr-TR" dirty="0"/>
              <a:t> tedavisinde medikal </a:t>
            </a:r>
            <a:r>
              <a:rPr lang="tr-TR" dirty="0" smtClean="0"/>
              <a:t>yaklaşımlar </a:t>
            </a:r>
            <a:r>
              <a:rPr lang="tr-TR" dirty="0" err="1"/>
              <a:t>antiağregan</a:t>
            </a:r>
            <a:r>
              <a:rPr lang="tr-TR" dirty="0"/>
              <a:t> (</a:t>
            </a:r>
            <a:r>
              <a:rPr lang="tr-TR" dirty="0" err="1"/>
              <a:t>asetil</a:t>
            </a:r>
            <a:r>
              <a:rPr lang="tr-TR" dirty="0"/>
              <a:t> salisilik asit, </a:t>
            </a:r>
            <a:r>
              <a:rPr lang="tr-TR" dirty="0" err="1"/>
              <a:t>klopidogrel</a:t>
            </a:r>
            <a:r>
              <a:rPr lang="tr-TR" dirty="0"/>
              <a:t>, vb.) ve </a:t>
            </a:r>
            <a:r>
              <a:rPr lang="tr-TR" dirty="0" err="1"/>
              <a:t>periferik</a:t>
            </a:r>
            <a:r>
              <a:rPr lang="tr-TR" dirty="0"/>
              <a:t> dolaşım düzenleyici ilaçlar (</a:t>
            </a:r>
            <a:r>
              <a:rPr lang="tr-TR" dirty="0" err="1"/>
              <a:t>pentoksifilin</a:t>
            </a:r>
            <a:r>
              <a:rPr lang="tr-TR" dirty="0"/>
              <a:t>, </a:t>
            </a:r>
            <a:r>
              <a:rPr lang="tr-TR" dirty="0" err="1"/>
              <a:t>prostaglandin</a:t>
            </a:r>
            <a:r>
              <a:rPr lang="tr-TR" dirty="0"/>
              <a:t> türevleri) </a:t>
            </a:r>
            <a:r>
              <a:rPr lang="tr-TR" dirty="0" smtClean="0"/>
              <a:t>kullanılabilir</a:t>
            </a:r>
          </a:p>
          <a:p>
            <a:pPr fontAlgn="base"/>
            <a:endParaRPr lang="tr-TR" dirty="0" smtClean="0"/>
          </a:p>
          <a:p>
            <a:pPr fontAlgn="base"/>
            <a:r>
              <a:rPr lang="tr-TR" dirty="0" smtClean="0"/>
              <a:t>Ayrıca </a:t>
            </a:r>
            <a:r>
              <a:rPr lang="tr-TR" dirty="0"/>
              <a:t>el eksersizleri, diyaliz sırasında elin sıcak tutulması (yün eldiven giyilmesi) ve tansiyonun </a:t>
            </a:r>
            <a:r>
              <a:rPr lang="tr-TR" dirty="0" smtClean="0"/>
              <a:t>düşmesine engel </a:t>
            </a:r>
            <a:r>
              <a:rPr lang="tr-TR" dirty="0"/>
              <a:t>olmak gibi uygulamalar klinik şikayetleri </a:t>
            </a:r>
            <a:r>
              <a:rPr lang="tr-TR" dirty="0" smtClean="0"/>
              <a:t>azaltabilir</a:t>
            </a:r>
          </a:p>
          <a:p>
            <a:pPr fontAlgn="base"/>
            <a:endParaRPr lang="tr-TR" dirty="0"/>
          </a:p>
          <a:p>
            <a:r>
              <a:rPr lang="tr-TR" dirty="0" smtClean="0"/>
              <a:t>Cerrahi olarak tedavi edilebilir, aşırı </a:t>
            </a:r>
            <a:r>
              <a:rPr lang="tr-TR" dirty="0" err="1"/>
              <a:t>iskemik</a:t>
            </a:r>
            <a:r>
              <a:rPr lang="tr-TR" dirty="0"/>
              <a:t> ve yara </a:t>
            </a:r>
            <a:r>
              <a:rPr lang="tr-TR" dirty="0" smtClean="0"/>
              <a:t>açılmasına </a:t>
            </a:r>
            <a:r>
              <a:rPr lang="tr-TR" dirty="0"/>
              <a:t>giden fistüllerin kapatılması klinik tablonun düzelmesini sağlar</a:t>
            </a:r>
          </a:p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88D28BB-06E2-AC40-9007-E9A00BD276C0}" type="slidenum">
              <a:rPr lang="es-ES" smtClean="0"/>
              <a:pPr/>
              <a:t>29</a:t>
            </a:fld>
            <a:endParaRPr lang="es-ES" dirty="0"/>
          </a:p>
        </p:txBody>
      </p:sp>
      <p:sp>
        <p:nvSpPr>
          <p:cNvPr id="5" name="Dikdörtgen 4"/>
          <p:cNvSpPr/>
          <p:nvPr/>
        </p:nvSpPr>
        <p:spPr>
          <a:xfrm>
            <a:off x="188339" y="6809290"/>
            <a:ext cx="62851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dirty="0" smtClean="0"/>
              <a:t>1)</a:t>
            </a:r>
            <a:r>
              <a:rPr lang="tr-TR" sz="1400" dirty="0" err="1" smtClean="0"/>
              <a:t>Daurgirdas,J</a:t>
            </a:r>
            <a:r>
              <a:rPr lang="tr-TR" sz="1400" dirty="0" smtClean="0"/>
              <a:t>., </a:t>
            </a:r>
            <a:r>
              <a:rPr lang="tr-TR" sz="1400" dirty="0" err="1" smtClean="0"/>
              <a:t>Blake.P.G</a:t>
            </a:r>
            <a:r>
              <a:rPr lang="tr-TR" sz="1400" dirty="0"/>
              <a:t>., </a:t>
            </a:r>
            <a:r>
              <a:rPr lang="tr-TR" sz="1400" dirty="0" err="1"/>
              <a:t>Ing,S.T</a:t>
            </a:r>
            <a:r>
              <a:rPr lang="tr-TR" sz="1400" dirty="0"/>
              <a:t>.,(</a:t>
            </a:r>
            <a:r>
              <a:rPr lang="tr-TR" sz="1400" dirty="0" smtClean="0"/>
              <a:t>2020</a:t>
            </a:r>
            <a:r>
              <a:rPr lang="tr-TR" sz="1400" dirty="0"/>
              <a:t>). Diyaliz El Kitabı</a:t>
            </a:r>
          </a:p>
        </p:txBody>
      </p:sp>
      <p:sp>
        <p:nvSpPr>
          <p:cNvPr id="7" name="Dikdörtgen 6"/>
          <p:cNvSpPr/>
          <p:nvPr/>
        </p:nvSpPr>
        <p:spPr>
          <a:xfrm>
            <a:off x="188339" y="7062511"/>
            <a:ext cx="375416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400" dirty="0" smtClean="0"/>
              <a:t>2)</a:t>
            </a:r>
            <a:r>
              <a:rPr lang="it-IT" sz="1400" dirty="0" smtClean="0"/>
              <a:t>Parisotto,M</a:t>
            </a:r>
            <a:r>
              <a:rPr lang="it-IT" sz="1400" dirty="0"/>
              <a:t>.,Pancirova,J., (2014) </a:t>
            </a:r>
            <a:r>
              <a:rPr lang="tr-TR" sz="1400" dirty="0" smtClean="0"/>
              <a:t>Damar Ulaşım</a:t>
            </a:r>
            <a:endParaRPr lang="tr-TR" sz="1400" dirty="0"/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6264" y="5146983"/>
            <a:ext cx="3814368" cy="1918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8233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tr-TR" dirty="0" smtClean="0"/>
              <a:t>Çalma(</a:t>
            </a:r>
            <a:r>
              <a:rPr lang="tr-TR" dirty="0" err="1" smtClean="0"/>
              <a:t>steal</a:t>
            </a:r>
            <a:r>
              <a:rPr lang="tr-TR" dirty="0" smtClean="0"/>
              <a:t>) Sendromu</a:t>
            </a:r>
            <a:endParaRPr lang="tr-T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63470" y="879549"/>
            <a:ext cx="7493431" cy="5250031"/>
          </a:xfrm>
        </p:spPr>
        <p:txBody>
          <a:bodyPr/>
          <a:lstStyle/>
          <a:p>
            <a:r>
              <a:rPr lang="tr-TR" dirty="0" smtClean="0"/>
              <a:t>AVF oluşturulmadan önce kesin bir ön tanı olmasa da </a:t>
            </a:r>
            <a:r>
              <a:rPr lang="tr-TR" dirty="0" err="1" smtClean="0"/>
              <a:t>Allen</a:t>
            </a:r>
            <a:r>
              <a:rPr lang="tr-TR" dirty="0" smtClean="0"/>
              <a:t> testi kullanılabilir</a:t>
            </a:r>
            <a:r>
              <a:rPr lang="tr-TR" baseline="30000" dirty="0" smtClean="0"/>
              <a:t>1</a:t>
            </a:r>
          </a:p>
          <a:p>
            <a:endParaRPr lang="tr-TR" dirty="0" smtClean="0"/>
          </a:p>
          <a:p>
            <a:r>
              <a:rPr lang="tr-TR" dirty="0" smtClean="0"/>
              <a:t>Egzersizde «çalma» etkisi nedeniyle el ağrısı (veya aşırı durumlarda, istirahatte ağrı) veya iyileşmeyen ülser görünümü, genellikle cerrahi müdahale gerektirir</a:t>
            </a:r>
            <a:r>
              <a:rPr lang="tr-TR" baseline="30000" dirty="0" smtClean="0"/>
              <a:t>2</a:t>
            </a:r>
          </a:p>
          <a:p>
            <a:endParaRPr lang="tr-TR" dirty="0" smtClean="0"/>
          </a:p>
          <a:p>
            <a:r>
              <a:rPr lang="tr-TR" dirty="0" smtClean="0"/>
              <a:t>Elin motor fonksiyonu kaybı, cerrahi </a:t>
            </a:r>
            <a:r>
              <a:rPr lang="tr-TR" dirty="0" err="1" smtClean="0"/>
              <a:t>acildirve</a:t>
            </a:r>
            <a:r>
              <a:rPr lang="tr-TR" dirty="0" smtClean="0"/>
              <a:t> giriş yolu bantlanması veya </a:t>
            </a:r>
            <a:r>
              <a:rPr lang="tr-TR" dirty="0" err="1" smtClean="0"/>
              <a:t>ligasyonu</a:t>
            </a:r>
            <a:r>
              <a:rPr lang="tr-TR" dirty="0" smtClean="0"/>
              <a:t> için acil cerrahi değerlendirme yapılmalıdır</a:t>
            </a:r>
            <a:r>
              <a:rPr lang="tr-TR" baseline="30000" dirty="0" smtClean="0"/>
              <a:t>2</a:t>
            </a:r>
          </a:p>
          <a:p>
            <a:endParaRPr lang="tr-TR" dirty="0"/>
          </a:p>
          <a:p>
            <a:r>
              <a:rPr lang="tr-TR" dirty="0" smtClean="0"/>
              <a:t>Küçük çalma sendromu </a:t>
            </a:r>
            <a:r>
              <a:rPr lang="tr-TR" dirty="0" err="1" smtClean="0"/>
              <a:t>içn</a:t>
            </a:r>
            <a:r>
              <a:rPr lang="tr-TR" dirty="0" smtClean="0"/>
              <a:t> (erken tanı) giriş bölgesinin revizyonu önerilir</a:t>
            </a:r>
            <a:r>
              <a:rPr lang="tr-TR" baseline="30000" dirty="0"/>
              <a:t>1</a:t>
            </a:r>
            <a:endParaRPr lang="tr-TR" dirty="0" smtClean="0"/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88D28BB-06E2-AC40-9007-E9A00BD276C0}" type="slidenum">
              <a:rPr lang="es-ES" smtClean="0"/>
              <a:pPr/>
              <a:t>30</a:t>
            </a:fld>
            <a:endParaRPr lang="es-ES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3452" y="879549"/>
            <a:ext cx="2161587" cy="1856062"/>
          </a:xfrm>
          <a:prstGeom prst="rect">
            <a:avLst/>
          </a:prstGeom>
        </p:spPr>
      </p:pic>
      <p:sp>
        <p:nvSpPr>
          <p:cNvPr id="6" name="Dikdörtgen 5"/>
          <p:cNvSpPr/>
          <p:nvPr/>
        </p:nvSpPr>
        <p:spPr>
          <a:xfrm>
            <a:off x="94821" y="7180901"/>
            <a:ext cx="62851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dirty="0"/>
              <a:t>2</a:t>
            </a:r>
            <a:r>
              <a:rPr lang="tr-TR" sz="1400" dirty="0" smtClean="0"/>
              <a:t>)</a:t>
            </a:r>
            <a:r>
              <a:rPr lang="tr-TR" sz="1400" dirty="0" err="1" smtClean="0"/>
              <a:t>Daurgirdas,J</a:t>
            </a:r>
            <a:r>
              <a:rPr lang="tr-TR" sz="1400" dirty="0" smtClean="0"/>
              <a:t>., </a:t>
            </a:r>
            <a:r>
              <a:rPr lang="tr-TR" sz="1400" dirty="0" err="1" smtClean="0"/>
              <a:t>Blake.P.G</a:t>
            </a:r>
            <a:r>
              <a:rPr lang="tr-TR" sz="1400" dirty="0"/>
              <a:t>., </a:t>
            </a:r>
            <a:r>
              <a:rPr lang="tr-TR" sz="1400" dirty="0" err="1"/>
              <a:t>Ing,S.T</a:t>
            </a:r>
            <a:r>
              <a:rPr lang="tr-TR" sz="1400" dirty="0"/>
              <a:t>.,(</a:t>
            </a:r>
            <a:r>
              <a:rPr lang="tr-TR" sz="1400" dirty="0" smtClean="0"/>
              <a:t>2020</a:t>
            </a:r>
            <a:r>
              <a:rPr lang="tr-TR" sz="1400" dirty="0"/>
              <a:t>). Diyaliz El Kitabı</a:t>
            </a:r>
          </a:p>
        </p:txBody>
      </p:sp>
      <p:sp>
        <p:nvSpPr>
          <p:cNvPr id="7" name="Dikdörtgen 6"/>
          <p:cNvSpPr/>
          <p:nvPr/>
        </p:nvSpPr>
        <p:spPr>
          <a:xfrm>
            <a:off x="94821" y="6873124"/>
            <a:ext cx="375416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400" dirty="0"/>
              <a:t>1</a:t>
            </a:r>
            <a:r>
              <a:rPr lang="tr-TR" sz="1400" dirty="0" smtClean="0"/>
              <a:t>)</a:t>
            </a:r>
            <a:r>
              <a:rPr lang="it-IT" sz="1400" dirty="0" smtClean="0"/>
              <a:t>Parisotto,M</a:t>
            </a:r>
            <a:r>
              <a:rPr lang="it-IT" sz="1400" dirty="0"/>
              <a:t>.,Pancirova,J., (2014) </a:t>
            </a:r>
            <a:r>
              <a:rPr lang="tr-TR" sz="1400" dirty="0" smtClean="0"/>
              <a:t>Damar Ulaşım</a:t>
            </a: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62320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tr-TR" dirty="0" err="1"/>
              <a:t>İnfeksiyon</a:t>
            </a:r>
            <a:endParaRPr lang="tr-T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5821" y="761159"/>
            <a:ext cx="9344403" cy="6301352"/>
          </a:xfrm>
        </p:spPr>
        <p:txBody>
          <a:bodyPr/>
          <a:lstStyle/>
          <a:p>
            <a:r>
              <a:rPr lang="tr-TR" dirty="0" smtClean="0"/>
              <a:t>Giriş yolu </a:t>
            </a:r>
            <a:r>
              <a:rPr lang="tr-TR" dirty="0" err="1" smtClean="0"/>
              <a:t>infeksiyonu</a:t>
            </a:r>
            <a:r>
              <a:rPr lang="tr-TR" dirty="0" smtClean="0"/>
              <a:t> genellikle </a:t>
            </a:r>
            <a:r>
              <a:rPr lang="tr-TR" dirty="0" err="1" smtClean="0"/>
              <a:t>eritem</a:t>
            </a:r>
            <a:r>
              <a:rPr lang="tr-TR" dirty="0" smtClean="0"/>
              <a:t>, ağrı veya iğne ponksiyon bölgelerinden </a:t>
            </a:r>
            <a:r>
              <a:rPr lang="tr-TR" dirty="0" err="1" smtClean="0"/>
              <a:t>pürülan</a:t>
            </a:r>
            <a:r>
              <a:rPr lang="tr-TR" dirty="0" smtClean="0"/>
              <a:t> </a:t>
            </a:r>
            <a:r>
              <a:rPr lang="tr-TR" dirty="0" err="1" smtClean="0"/>
              <a:t>eksüda</a:t>
            </a:r>
            <a:r>
              <a:rPr lang="tr-TR" dirty="0" smtClean="0"/>
              <a:t> ile kendini gösterir</a:t>
            </a:r>
            <a:r>
              <a:rPr lang="tr-TR" baseline="30000" dirty="0"/>
              <a:t>1</a:t>
            </a:r>
            <a:endParaRPr lang="tr-TR" dirty="0" smtClean="0"/>
          </a:p>
          <a:p>
            <a:endParaRPr lang="tr-TR" dirty="0"/>
          </a:p>
          <a:p>
            <a:r>
              <a:rPr lang="tr-TR" dirty="0"/>
              <a:t>Olgunlaşmış </a:t>
            </a:r>
            <a:r>
              <a:rPr lang="tr-TR" dirty="0" err="1"/>
              <a:t>AVF'nin</a:t>
            </a:r>
            <a:r>
              <a:rPr lang="tr-TR" dirty="0"/>
              <a:t> enfeksiyonu alışılmamış, orta seviye lokalize, </a:t>
            </a:r>
            <a:r>
              <a:rPr lang="tr-TR" dirty="0" err="1"/>
              <a:t>bakteriyemiye</a:t>
            </a:r>
            <a:r>
              <a:rPr lang="tr-TR" dirty="0"/>
              <a:t> ilerlemeyen ve sıklıkla </a:t>
            </a:r>
            <a:r>
              <a:rPr lang="tr-TR" b="1" dirty="0" err="1"/>
              <a:t>Stafilococus</a:t>
            </a:r>
            <a:r>
              <a:rPr lang="tr-TR" b="1" dirty="0"/>
              <a:t> </a:t>
            </a:r>
            <a:r>
              <a:rPr lang="tr-TR" dirty="0" smtClean="0"/>
              <a:t>kaynaklıdır</a:t>
            </a:r>
            <a:r>
              <a:rPr lang="tr-TR" baseline="30000" dirty="0" smtClean="0"/>
              <a:t>2</a:t>
            </a:r>
            <a:r>
              <a:rPr lang="tr-TR" dirty="0" smtClean="0"/>
              <a:t> </a:t>
            </a:r>
            <a:endParaRPr lang="tr-TR" dirty="0"/>
          </a:p>
          <a:p>
            <a:endParaRPr lang="tr-TR" dirty="0" smtClean="0"/>
          </a:p>
          <a:p>
            <a:r>
              <a:rPr lang="tr-TR" dirty="0" err="1" smtClean="0"/>
              <a:t>Graftlerin</a:t>
            </a:r>
            <a:r>
              <a:rPr lang="tr-TR" dirty="0" smtClean="0"/>
              <a:t> %5-20’sinde ortaya çıkar</a:t>
            </a:r>
            <a:r>
              <a:rPr lang="tr-TR" baseline="30000" dirty="0"/>
              <a:t>1</a:t>
            </a:r>
            <a:endParaRPr lang="tr-TR" dirty="0"/>
          </a:p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88D28BB-06E2-AC40-9007-E9A00BD276C0}" type="slidenum">
              <a:rPr lang="es-ES" smtClean="0"/>
              <a:pPr/>
              <a:t>31</a:t>
            </a:fld>
            <a:endParaRPr lang="es-ES" dirty="0"/>
          </a:p>
        </p:txBody>
      </p:sp>
      <p:sp>
        <p:nvSpPr>
          <p:cNvPr id="5" name="Dikdörtgen 4"/>
          <p:cNvSpPr/>
          <p:nvPr/>
        </p:nvSpPr>
        <p:spPr>
          <a:xfrm>
            <a:off x="188339" y="6809290"/>
            <a:ext cx="62851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dirty="0" smtClean="0"/>
              <a:t>1)</a:t>
            </a:r>
            <a:r>
              <a:rPr lang="tr-TR" sz="1400" dirty="0" err="1" smtClean="0"/>
              <a:t>Daurgirdas,J</a:t>
            </a:r>
            <a:r>
              <a:rPr lang="tr-TR" sz="1400" dirty="0" smtClean="0"/>
              <a:t>., </a:t>
            </a:r>
            <a:r>
              <a:rPr lang="tr-TR" sz="1400" dirty="0" err="1" smtClean="0"/>
              <a:t>Blake.P.G</a:t>
            </a:r>
            <a:r>
              <a:rPr lang="tr-TR" sz="1400" dirty="0"/>
              <a:t>., </a:t>
            </a:r>
            <a:r>
              <a:rPr lang="tr-TR" sz="1400" dirty="0" err="1"/>
              <a:t>Ing,S.T</a:t>
            </a:r>
            <a:r>
              <a:rPr lang="tr-TR" sz="1400" dirty="0"/>
              <a:t>.,(</a:t>
            </a:r>
            <a:r>
              <a:rPr lang="tr-TR" sz="1400" dirty="0" smtClean="0"/>
              <a:t>2020</a:t>
            </a:r>
            <a:r>
              <a:rPr lang="tr-TR" sz="1400" dirty="0"/>
              <a:t>). Diyaliz El Kitabı</a:t>
            </a:r>
          </a:p>
        </p:txBody>
      </p:sp>
      <p:sp>
        <p:nvSpPr>
          <p:cNvPr id="7" name="Dikdörtgen 6"/>
          <p:cNvSpPr/>
          <p:nvPr/>
        </p:nvSpPr>
        <p:spPr>
          <a:xfrm>
            <a:off x="188339" y="7062511"/>
            <a:ext cx="375416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400" dirty="0" smtClean="0"/>
              <a:t>2)</a:t>
            </a:r>
            <a:r>
              <a:rPr lang="it-IT" sz="1400" dirty="0" smtClean="0"/>
              <a:t>Parisotto,M</a:t>
            </a:r>
            <a:r>
              <a:rPr lang="it-IT" sz="1400" dirty="0"/>
              <a:t>.,Pancirova,J., (2014) </a:t>
            </a:r>
            <a:r>
              <a:rPr lang="tr-TR" sz="1400" dirty="0" smtClean="0"/>
              <a:t>Damar Ulaşım</a:t>
            </a:r>
            <a:endParaRPr lang="tr-TR" sz="1400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6791" y="4031987"/>
            <a:ext cx="4870289" cy="2931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3826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tr-TR" dirty="0" err="1"/>
              <a:t>İnfeksiyon</a:t>
            </a:r>
            <a:endParaRPr lang="tr-T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05508" y="879549"/>
            <a:ext cx="9344403" cy="2965087"/>
          </a:xfrm>
        </p:spPr>
        <p:txBody>
          <a:bodyPr/>
          <a:lstStyle/>
          <a:p>
            <a:pPr marL="0" indent="0">
              <a:buNone/>
            </a:pPr>
            <a:r>
              <a:rPr lang="tr-TR" b="1" dirty="0" smtClean="0"/>
              <a:t>BELİRTİ </a:t>
            </a:r>
            <a:r>
              <a:rPr lang="tr-TR" b="1" dirty="0"/>
              <a:t>VE BULGULAR: </a:t>
            </a:r>
            <a:endParaRPr lang="tr-TR" dirty="0"/>
          </a:p>
          <a:p>
            <a:r>
              <a:rPr lang="tr-TR" dirty="0" smtClean="0"/>
              <a:t>Kızarıklık</a:t>
            </a:r>
            <a:r>
              <a:rPr lang="tr-TR" dirty="0"/>
              <a:t>, </a:t>
            </a:r>
          </a:p>
          <a:p>
            <a:r>
              <a:rPr lang="tr-TR" dirty="0" smtClean="0"/>
              <a:t>Ateş</a:t>
            </a:r>
          </a:p>
          <a:p>
            <a:r>
              <a:rPr lang="tr-TR" dirty="0" smtClean="0"/>
              <a:t>Şişlik, sıcaklık hissi</a:t>
            </a:r>
          </a:p>
          <a:p>
            <a:r>
              <a:rPr lang="tr-TR" dirty="0" smtClean="0"/>
              <a:t>Ağrı</a:t>
            </a:r>
          </a:p>
          <a:p>
            <a:r>
              <a:rPr lang="tr-TR" dirty="0" err="1" smtClean="0"/>
              <a:t>Eksüda</a:t>
            </a:r>
            <a:endParaRPr lang="tr-TR" dirty="0" smtClean="0"/>
          </a:p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88D28BB-06E2-AC40-9007-E9A00BD276C0}" type="slidenum">
              <a:rPr lang="es-ES" smtClean="0"/>
              <a:pPr/>
              <a:t>32</a:t>
            </a:fld>
            <a:endParaRPr lang="es-ES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9339" y="3656651"/>
            <a:ext cx="4848225" cy="3524250"/>
          </a:xfrm>
          <a:prstGeom prst="rect">
            <a:avLst/>
          </a:prstGeom>
        </p:spPr>
      </p:pic>
      <p:sp>
        <p:nvSpPr>
          <p:cNvPr id="6" name="Dikdörtgen 5"/>
          <p:cNvSpPr/>
          <p:nvPr/>
        </p:nvSpPr>
        <p:spPr>
          <a:xfrm>
            <a:off x="188339" y="7062511"/>
            <a:ext cx="36082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dirty="0" smtClean="0"/>
              <a:t>Parisotto,M</a:t>
            </a:r>
            <a:r>
              <a:rPr lang="it-IT" sz="1400" dirty="0"/>
              <a:t>.,Pancirova,J., (2014) </a:t>
            </a:r>
            <a:r>
              <a:rPr lang="tr-TR" sz="1400" dirty="0" smtClean="0"/>
              <a:t>Damar Ulaşım</a:t>
            </a: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32759473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tr-TR" dirty="0" err="1" smtClean="0"/>
              <a:t>İnfeksiyon</a:t>
            </a:r>
            <a:r>
              <a:rPr lang="tr-TR" dirty="0"/>
              <a:t> Çözüm Yolları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05508" y="879549"/>
            <a:ext cx="9344403" cy="4378251"/>
          </a:xfrm>
        </p:spPr>
        <p:txBody>
          <a:bodyPr/>
          <a:lstStyle/>
          <a:p>
            <a:r>
              <a:rPr lang="tr-TR" dirty="0" smtClean="0"/>
              <a:t>Giriş yolu aktif olarak </a:t>
            </a:r>
            <a:r>
              <a:rPr lang="tr-TR" dirty="0" err="1" smtClean="0"/>
              <a:t>infekte</a:t>
            </a:r>
            <a:r>
              <a:rPr lang="tr-TR" dirty="0" smtClean="0"/>
              <a:t> ise kullanılmamalıdır</a:t>
            </a:r>
          </a:p>
          <a:p>
            <a:r>
              <a:rPr lang="tr-TR" dirty="0" smtClean="0"/>
              <a:t>Kan kültürü alınmalı</a:t>
            </a:r>
          </a:p>
          <a:p>
            <a:r>
              <a:rPr lang="tr-TR" dirty="0" smtClean="0"/>
              <a:t>Antibiyotik başlanmalı</a:t>
            </a:r>
          </a:p>
          <a:p>
            <a:r>
              <a:rPr lang="tr-TR" dirty="0" smtClean="0"/>
              <a:t>AVF </a:t>
            </a:r>
            <a:r>
              <a:rPr lang="tr-TR" dirty="0" err="1" smtClean="0"/>
              <a:t>infeksiyonları</a:t>
            </a:r>
            <a:r>
              <a:rPr lang="tr-TR" dirty="0" smtClean="0"/>
              <a:t> nadirdir ve </a:t>
            </a:r>
            <a:r>
              <a:rPr lang="tr-TR" dirty="0" err="1" smtClean="0"/>
              <a:t>genllikle</a:t>
            </a:r>
            <a:r>
              <a:rPr lang="tr-TR" dirty="0" smtClean="0"/>
              <a:t> stafilokoklara bağlıdır; </a:t>
            </a:r>
            <a:r>
              <a:rPr lang="tr-TR" dirty="0" err="1" smtClean="0"/>
              <a:t>subkutan</a:t>
            </a:r>
            <a:r>
              <a:rPr lang="tr-TR" dirty="0" smtClean="0"/>
              <a:t> </a:t>
            </a:r>
            <a:r>
              <a:rPr lang="tr-TR" dirty="0" err="1" smtClean="0"/>
              <a:t>endokardit</a:t>
            </a:r>
            <a:r>
              <a:rPr lang="tr-TR" dirty="0" smtClean="0"/>
              <a:t> gibi 6 hafta </a:t>
            </a:r>
            <a:r>
              <a:rPr lang="tr-TR" dirty="0" err="1" smtClean="0"/>
              <a:t>anitibiyotik</a:t>
            </a:r>
            <a:r>
              <a:rPr lang="tr-TR" dirty="0" smtClean="0"/>
              <a:t> ile tedavi edilmelidir</a:t>
            </a:r>
          </a:p>
          <a:p>
            <a:r>
              <a:rPr lang="tr-TR" dirty="0" err="1" smtClean="0"/>
              <a:t>İnfekte</a:t>
            </a:r>
            <a:r>
              <a:rPr lang="tr-TR" dirty="0" smtClean="0"/>
              <a:t> bir giriş yolu </a:t>
            </a:r>
            <a:r>
              <a:rPr lang="tr-TR" dirty="0" err="1" smtClean="0"/>
              <a:t>debridman</a:t>
            </a:r>
            <a:r>
              <a:rPr lang="tr-TR" dirty="0" smtClean="0"/>
              <a:t> veya </a:t>
            </a:r>
            <a:r>
              <a:rPr lang="tr-TR" dirty="0" err="1" smtClean="0"/>
              <a:t>eksizyon</a:t>
            </a:r>
            <a:r>
              <a:rPr lang="tr-TR" dirty="0" smtClean="0"/>
              <a:t> için cerrahi girişim gerekebilir</a:t>
            </a:r>
          </a:p>
          <a:p>
            <a:r>
              <a:rPr lang="tr-TR" dirty="0" smtClean="0"/>
              <a:t>Eğer </a:t>
            </a:r>
            <a:r>
              <a:rPr lang="tr-TR" dirty="0"/>
              <a:t>HD ünitesinde sıklıkla AVF enfeksiyonundan şüpheleniyor / tanı konuluyor ise ünitenin el hijyeni protokolünün tekrar incelenmesine </a:t>
            </a:r>
            <a:r>
              <a:rPr lang="tr-TR" dirty="0" smtClean="0"/>
              <a:t>başlanmalıdır </a:t>
            </a:r>
            <a:endParaRPr lang="tr-TR" dirty="0"/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88D28BB-06E2-AC40-9007-E9A00BD276C0}" type="slidenum">
              <a:rPr lang="es-ES" smtClean="0"/>
              <a:pPr/>
              <a:t>33</a:t>
            </a:fld>
            <a:endParaRPr lang="es-ES" dirty="0"/>
          </a:p>
        </p:txBody>
      </p:sp>
      <p:sp>
        <p:nvSpPr>
          <p:cNvPr id="5" name="Dikdörtgen 4"/>
          <p:cNvSpPr/>
          <p:nvPr/>
        </p:nvSpPr>
        <p:spPr>
          <a:xfrm>
            <a:off x="188339" y="6809290"/>
            <a:ext cx="62851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dirty="0" smtClean="0"/>
              <a:t>1)</a:t>
            </a:r>
            <a:r>
              <a:rPr lang="tr-TR" sz="1400" dirty="0" err="1" smtClean="0"/>
              <a:t>Daurgirdas,J</a:t>
            </a:r>
            <a:r>
              <a:rPr lang="tr-TR" sz="1400" dirty="0" smtClean="0"/>
              <a:t>., </a:t>
            </a:r>
            <a:r>
              <a:rPr lang="tr-TR" sz="1400" dirty="0" err="1" smtClean="0"/>
              <a:t>Blake.P.G</a:t>
            </a:r>
            <a:r>
              <a:rPr lang="tr-TR" sz="1400" dirty="0"/>
              <a:t>., </a:t>
            </a:r>
            <a:r>
              <a:rPr lang="tr-TR" sz="1400" dirty="0" err="1"/>
              <a:t>Ing,S.T</a:t>
            </a:r>
            <a:r>
              <a:rPr lang="tr-TR" sz="1400" dirty="0"/>
              <a:t>.,(</a:t>
            </a:r>
            <a:r>
              <a:rPr lang="tr-TR" sz="1400" dirty="0" smtClean="0"/>
              <a:t>2020</a:t>
            </a:r>
            <a:r>
              <a:rPr lang="tr-TR" sz="1400" dirty="0"/>
              <a:t>). Diyaliz El Kitabı</a:t>
            </a:r>
          </a:p>
        </p:txBody>
      </p:sp>
      <p:pic>
        <p:nvPicPr>
          <p:cNvPr id="6" name="Picture 2" descr="healthcare, pills icon">
            <a:extLst>
              <a:ext uri="{FF2B5EF4-FFF2-40B4-BE49-F238E27FC236}">
                <a16:creationId xmlns:a16="http://schemas.microsoft.com/office/drawing/2014/main" id="{15B7CE37-5B7D-47B4-BE8B-53DE5ABA8A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8420" y="1212298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33299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tr-TR" dirty="0" err="1"/>
              <a:t>İnfeksiyon</a:t>
            </a:r>
            <a:r>
              <a:rPr lang="tr-TR" dirty="0"/>
              <a:t> Çözüm Yolları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170847" y="879549"/>
            <a:ext cx="6375925" cy="5531642"/>
          </a:xfrm>
        </p:spPr>
        <p:txBody>
          <a:bodyPr/>
          <a:lstStyle/>
          <a:p>
            <a:r>
              <a:rPr lang="tr-TR" dirty="0" smtClean="0"/>
              <a:t>AV </a:t>
            </a:r>
            <a:r>
              <a:rPr lang="tr-TR" dirty="0"/>
              <a:t>Fistüller ve </a:t>
            </a:r>
            <a:r>
              <a:rPr lang="tr-TR" dirty="0" err="1"/>
              <a:t>Greftler</a:t>
            </a:r>
            <a:r>
              <a:rPr lang="tr-TR" dirty="0"/>
              <a:t> için; Diyaliz tedavisi başlamadan önce, hastaların damar ulaşım yolunu/kolunu </a:t>
            </a:r>
            <a:r>
              <a:rPr lang="tr-TR" dirty="0" err="1"/>
              <a:t>antibakteriyel</a:t>
            </a:r>
            <a:r>
              <a:rPr lang="tr-TR" dirty="0"/>
              <a:t> sabun, fırça/ su ile yıkanması </a:t>
            </a:r>
            <a:endParaRPr lang="tr-TR" dirty="0" smtClean="0"/>
          </a:p>
          <a:p>
            <a:endParaRPr lang="tr-TR" dirty="0"/>
          </a:p>
          <a:p>
            <a:r>
              <a:rPr lang="tr-TR" dirty="0"/>
              <a:t>AVF ve AVG iğne </a:t>
            </a:r>
            <a:r>
              <a:rPr lang="tr-TR" dirty="0" err="1"/>
              <a:t>kanülasyonu</a:t>
            </a:r>
            <a:r>
              <a:rPr lang="tr-TR" dirty="0"/>
              <a:t> öncesinde, temiz eldiven kullanımı, (iğne yerleştirmeden hemen önce değiştirin), uygun cilt temizliği prosedürü uygulanması </a:t>
            </a:r>
            <a:endParaRPr lang="tr-TR" dirty="0" smtClean="0"/>
          </a:p>
          <a:p>
            <a:endParaRPr lang="tr-TR" dirty="0"/>
          </a:p>
          <a:p>
            <a:r>
              <a:rPr lang="tr-TR" dirty="0"/>
              <a:t>İğne yerleştirilecek alana içten dışarı doğru ve dairesel hareketlerle olacak şekilde cilt dezenfektanı uygulanması ve dezenfektanın kurumasına izin verilmesi </a:t>
            </a:r>
          </a:p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88D28BB-06E2-AC40-9007-E9A00BD276C0}" type="slidenum">
              <a:rPr lang="es-ES" smtClean="0"/>
              <a:pPr/>
              <a:t>34</a:t>
            </a:fld>
            <a:endParaRPr lang="es-ES" dirty="0"/>
          </a:p>
        </p:txBody>
      </p:sp>
      <p:sp>
        <p:nvSpPr>
          <p:cNvPr id="7" name="Dikdörtgen 6"/>
          <p:cNvSpPr/>
          <p:nvPr/>
        </p:nvSpPr>
        <p:spPr>
          <a:xfrm>
            <a:off x="197807" y="7137035"/>
            <a:ext cx="101623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dirty="0" smtClean="0">
                <a:latin typeface="Calibri" panose="020F0502020204030204" pitchFamily="34" charset="0"/>
              </a:rPr>
              <a:t>Enfeksiyonun </a:t>
            </a:r>
            <a:r>
              <a:rPr lang="tr-TR" sz="1400" dirty="0" err="1" smtClean="0">
                <a:latin typeface="Calibri" panose="020F0502020204030204" pitchFamily="34" charset="0"/>
              </a:rPr>
              <a:t>önlenmesi,tedavisi</a:t>
            </a:r>
            <a:r>
              <a:rPr lang="tr-TR" sz="1400" dirty="0" smtClean="0">
                <a:latin typeface="Calibri" panose="020F0502020204030204" pitchFamily="34" charset="0"/>
              </a:rPr>
              <a:t> ve izlenmesi </a:t>
            </a:r>
            <a:r>
              <a:rPr lang="tr-TR" sz="1400" dirty="0" err="1" smtClean="0">
                <a:latin typeface="Calibri" panose="020F0502020204030204" pitchFamily="34" charset="0"/>
              </a:rPr>
              <a:t>clinical</a:t>
            </a:r>
            <a:r>
              <a:rPr lang="tr-TR" sz="1400" dirty="0" smtClean="0">
                <a:latin typeface="Calibri" panose="020F0502020204030204" pitchFamily="34" charset="0"/>
              </a:rPr>
              <a:t> </a:t>
            </a:r>
            <a:r>
              <a:rPr lang="tr-TR" sz="1400" dirty="0" err="1" smtClean="0">
                <a:latin typeface="Calibri" panose="020F0502020204030204" pitchFamily="34" charset="0"/>
              </a:rPr>
              <a:t>practise</a:t>
            </a:r>
            <a:r>
              <a:rPr lang="tr-TR" sz="1400" dirty="0" smtClean="0">
                <a:latin typeface="Calibri" panose="020F0502020204030204" pitchFamily="34" charset="0"/>
              </a:rPr>
              <a:t> </a:t>
            </a:r>
            <a:r>
              <a:rPr lang="tr-TR" sz="1400" dirty="0" err="1" smtClean="0">
                <a:latin typeface="Calibri" panose="020F0502020204030204" pitchFamily="34" charset="0"/>
              </a:rPr>
              <a:t>guideline</a:t>
            </a:r>
            <a:r>
              <a:rPr lang="tr-TR" sz="1400" dirty="0" smtClean="0">
                <a:latin typeface="Calibri" panose="020F0502020204030204" pitchFamily="34" charset="0"/>
              </a:rPr>
              <a:t>,(2015) önerileri </a:t>
            </a:r>
            <a:endParaRPr lang="tr-TR" sz="1400" dirty="0">
              <a:latin typeface="Calibri" panose="020F0502020204030204" pitchFamily="34" charset="0"/>
            </a:endParaRPr>
          </a:p>
        </p:txBody>
      </p:sp>
      <p:pic>
        <p:nvPicPr>
          <p:cNvPr id="8" name="Grafik 13" descr="Ein Bild, das Zeichnung, Computer enthält.&#10;&#10;Automatisch generierte Beschreibung">
            <a:extLst>
              <a:ext uri="{FF2B5EF4-FFF2-40B4-BE49-F238E27FC236}">
                <a16:creationId xmlns:a16="http://schemas.microsoft.com/office/drawing/2014/main" id="{DA8A359B-409E-4B21-A36A-15D9934D31E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314" y="1078887"/>
            <a:ext cx="1352751" cy="2086168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066" y="3684961"/>
            <a:ext cx="1857375" cy="2886075"/>
          </a:xfrm>
          <a:prstGeom prst="rect">
            <a:avLst/>
          </a:prstGeom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4423" y="3682141"/>
            <a:ext cx="1876425" cy="287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9610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tr-TR" dirty="0" smtClean="0"/>
              <a:t>İğne Çıkması</a:t>
            </a:r>
            <a:endParaRPr lang="tr-T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05509" y="1246909"/>
            <a:ext cx="7417944" cy="4436918"/>
          </a:xfrm>
        </p:spPr>
        <p:txBody>
          <a:bodyPr/>
          <a:lstStyle/>
          <a:p>
            <a:r>
              <a:rPr lang="tr-TR" dirty="0" smtClean="0"/>
              <a:t>Fistül iğnesinin uygun olmayan zamanda ve uygun olmayan şekilde çıkmasıdır</a:t>
            </a:r>
          </a:p>
          <a:p>
            <a:endParaRPr lang="tr-TR" dirty="0" smtClean="0"/>
          </a:p>
          <a:p>
            <a:r>
              <a:rPr lang="tr-TR" dirty="0" smtClean="0"/>
              <a:t>Hastalar istemli veya istemsiz tedavi sırasında çıkarabilmektedir</a:t>
            </a:r>
          </a:p>
          <a:p>
            <a:endParaRPr lang="tr-TR" dirty="0" smtClean="0"/>
          </a:p>
          <a:p>
            <a:r>
              <a:rPr lang="tr-TR" dirty="0" smtClean="0"/>
              <a:t>Hemen kan pompasını, kanamayı durdurun, yardım isteyin, setteki hasta kanını bekletmeyin</a:t>
            </a:r>
          </a:p>
          <a:p>
            <a:endParaRPr lang="tr-T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88D28BB-06E2-AC40-9007-E9A00BD276C0}" type="slidenum">
              <a:rPr lang="es-ES" smtClean="0"/>
              <a:pPr/>
              <a:t>35</a:t>
            </a:fld>
            <a:endParaRPr lang="es-ES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8945" y="4231353"/>
            <a:ext cx="2879475" cy="2787951"/>
          </a:xfrm>
          <a:prstGeom prst="rect">
            <a:avLst/>
          </a:prstGeom>
        </p:spPr>
      </p:pic>
      <p:sp>
        <p:nvSpPr>
          <p:cNvPr id="11" name="Multiplikationszeichen 12">
            <a:extLst>
              <a:ext uri="{FF2B5EF4-FFF2-40B4-BE49-F238E27FC236}">
                <a16:creationId xmlns:a16="http://schemas.microsoft.com/office/drawing/2014/main" id="{47E3A4D9-11FD-459F-8050-592C48F222E6}"/>
              </a:ext>
            </a:extLst>
          </p:cNvPr>
          <p:cNvSpPr/>
          <p:nvPr/>
        </p:nvSpPr>
        <p:spPr>
          <a:xfrm>
            <a:off x="7486815" y="6166671"/>
            <a:ext cx="1073274" cy="1014230"/>
          </a:xfrm>
          <a:prstGeom prst="mathMultiply">
            <a:avLst/>
          </a:prstGeom>
          <a:solidFill>
            <a:srgbClr val="E3122B"/>
          </a:solidFill>
          <a:ln>
            <a:solidFill>
              <a:srgbClr val="E312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4200" y="5109470"/>
            <a:ext cx="2715606" cy="1724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1296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tr-TR" dirty="0" smtClean="0"/>
              <a:t>İğne Çıkması</a:t>
            </a:r>
            <a:endParaRPr lang="tr-T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05508" y="879549"/>
            <a:ext cx="9344403" cy="4804278"/>
          </a:xfrm>
        </p:spPr>
        <p:txBody>
          <a:bodyPr/>
          <a:lstStyle/>
          <a:p>
            <a:r>
              <a:rPr lang="tr-TR" dirty="0" smtClean="0"/>
              <a:t>İğne girişin olduğu yerden bantlayın</a:t>
            </a:r>
          </a:p>
          <a:p>
            <a:endParaRPr lang="tr-TR" dirty="0" smtClean="0"/>
          </a:p>
          <a:p>
            <a:r>
              <a:rPr lang="tr-TR" dirty="0" smtClean="0"/>
              <a:t>İğne güvenliği için minimum üç bant şeritti kullanın</a:t>
            </a:r>
          </a:p>
          <a:p>
            <a:endParaRPr lang="tr-TR" dirty="0" smtClean="0"/>
          </a:p>
          <a:p>
            <a:r>
              <a:rPr lang="tr-TR" dirty="0" smtClean="0"/>
              <a:t>Hastanın kolunun aşırı kremli olmamasına dikkat edin</a:t>
            </a:r>
          </a:p>
          <a:p>
            <a:endParaRPr lang="tr-TR" dirty="0" smtClean="0"/>
          </a:p>
          <a:p>
            <a:r>
              <a:rPr lang="tr-TR" dirty="0" smtClean="0"/>
              <a:t>Hastanın kolundaki uzun kıllara bant gelmemesine dikkat edin</a:t>
            </a:r>
          </a:p>
          <a:p>
            <a:endParaRPr lang="tr-TR" dirty="0" smtClean="0"/>
          </a:p>
          <a:p>
            <a:r>
              <a:rPr lang="tr-TR" dirty="0" smtClean="0"/>
              <a:t>Bantların üst üste gelmemesine dikkat edin</a:t>
            </a:r>
          </a:p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88D28BB-06E2-AC40-9007-E9A00BD276C0}" type="slidenum">
              <a:rPr lang="es-ES" smtClean="0"/>
              <a:pPr/>
              <a:t>36</a:t>
            </a:fld>
            <a:endParaRPr lang="es-ES" dirty="0"/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999" y="5082727"/>
            <a:ext cx="2945353" cy="2120300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3620" y="5040658"/>
            <a:ext cx="2953920" cy="2120299"/>
          </a:xfrm>
          <a:prstGeom prst="rect">
            <a:avLst/>
          </a:prstGeom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8809" y="5031529"/>
            <a:ext cx="2959611" cy="2138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7310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tr-TR" dirty="0" err="1" smtClean="0"/>
              <a:t>Hematom</a:t>
            </a:r>
            <a:endParaRPr lang="tr-T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05508" y="879549"/>
            <a:ext cx="9344403" cy="4302125"/>
          </a:xfrm>
        </p:spPr>
        <p:txBody>
          <a:bodyPr/>
          <a:lstStyle/>
          <a:p>
            <a:r>
              <a:rPr lang="tr-TR" dirty="0" err="1" smtClean="0"/>
              <a:t>Hematom</a:t>
            </a:r>
            <a:r>
              <a:rPr lang="tr-TR" dirty="0"/>
              <a:t>, damar duvarının bütünlüğünün bozulması ile oluşan içi kan dolu lokalize şişliktir. HD girişinde genellikle </a:t>
            </a:r>
            <a:r>
              <a:rPr lang="tr-TR" dirty="0" err="1"/>
              <a:t>arteriyalize</a:t>
            </a:r>
            <a:r>
              <a:rPr lang="tr-TR" dirty="0"/>
              <a:t> </a:t>
            </a:r>
            <a:r>
              <a:rPr lang="tr-TR" dirty="0" err="1"/>
              <a:t>ven</a:t>
            </a:r>
            <a:r>
              <a:rPr lang="tr-TR" dirty="0"/>
              <a:t> etrafındaki dokulara kan sızıntısı ile oluşur </a:t>
            </a:r>
            <a:endParaRPr lang="tr-TR" dirty="0" smtClean="0"/>
          </a:p>
          <a:p>
            <a:endParaRPr lang="tr-TR" dirty="0"/>
          </a:p>
          <a:p>
            <a:endParaRPr lang="tr-TR" dirty="0"/>
          </a:p>
          <a:p>
            <a:r>
              <a:rPr lang="tr-TR" dirty="0" err="1" smtClean="0"/>
              <a:t>Hematom</a:t>
            </a:r>
            <a:r>
              <a:rPr lang="tr-TR" dirty="0"/>
              <a:t>, iğne </a:t>
            </a:r>
            <a:r>
              <a:rPr lang="tr-TR" dirty="0" err="1"/>
              <a:t>infiltrasyonu</a:t>
            </a:r>
            <a:r>
              <a:rPr lang="tr-TR" dirty="0"/>
              <a:t> sonucu </a:t>
            </a:r>
            <a:r>
              <a:rPr lang="tr-TR" dirty="0" smtClean="0"/>
              <a:t>oluşur. </a:t>
            </a:r>
            <a:r>
              <a:rPr lang="tr-TR" dirty="0" err="1" smtClean="0"/>
              <a:t>İnfiltrasyon,İğne</a:t>
            </a:r>
            <a:r>
              <a:rPr lang="tr-TR" dirty="0" smtClean="0"/>
              <a:t> </a:t>
            </a:r>
            <a:r>
              <a:rPr lang="tr-TR" dirty="0" err="1" smtClean="0"/>
              <a:t>kanülasyonuyla</a:t>
            </a:r>
            <a:r>
              <a:rPr lang="tr-TR" dirty="0" smtClean="0"/>
              <a:t> </a:t>
            </a:r>
            <a:r>
              <a:rPr lang="tr-TR" dirty="0"/>
              <a:t>birlikte diyaliz tedavisi başlamadan </a:t>
            </a:r>
            <a:r>
              <a:rPr lang="tr-TR" dirty="0" smtClean="0"/>
              <a:t>önce, tedavi </a:t>
            </a:r>
            <a:r>
              <a:rPr lang="tr-TR" dirty="0"/>
              <a:t>esnasında kan pompasının çalışması sırasında veya iğnenin diyaliz tedavi bitiminde çıkarılması sonrasında oluşabilir 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Ani </a:t>
            </a:r>
            <a:r>
              <a:rPr lang="tr-TR" dirty="0"/>
              <a:t>ve keskin ağrı </a:t>
            </a:r>
            <a:endParaRPr lang="tr-TR" dirty="0" smtClean="0"/>
          </a:p>
          <a:p>
            <a:r>
              <a:rPr lang="tr-TR" dirty="0"/>
              <a:t>Ş</a:t>
            </a:r>
            <a:r>
              <a:rPr lang="tr-TR" dirty="0" smtClean="0"/>
              <a:t>işlik </a:t>
            </a:r>
          </a:p>
          <a:p>
            <a:r>
              <a:rPr lang="tr-TR" dirty="0" smtClean="0"/>
              <a:t>Çevre </a:t>
            </a:r>
            <a:r>
              <a:rPr lang="tr-TR" dirty="0"/>
              <a:t>dokuda </a:t>
            </a:r>
            <a:r>
              <a:rPr lang="tr-TR" dirty="0" smtClean="0"/>
              <a:t>renk </a:t>
            </a:r>
            <a:r>
              <a:rPr lang="tr-TR" dirty="0"/>
              <a:t>değişimidir 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pPr marL="0" indent="0">
              <a:buNone/>
            </a:pPr>
            <a:r>
              <a:rPr lang="tr-TR" dirty="0" smtClean="0"/>
              <a:t> </a:t>
            </a:r>
            <a:endParaRPr lang="tr-TR" dirty="0"/>
          </a:p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88D28BB-06E2-AC40-9007-E9A00BD276C0}" type="slidenum">
              <a:rPr lang="es-ES" smtClean="0"/>
              <a:pPr/>
              <a:t>37</a:t>
            </a:fld>
            <a:endParaRPr lang="es-ES" dirty="0"/>
          </a:p>
        </p:txBody>
      </p:sp>
      <p:sp>
        <p:nvSpPr>
          <p:cNvPr id="5" name="Dikdörtgen 4"/>
          <p:cNvSpPr/>
          <p:nvPr/>
        </p:nvSpPr>
        <p:spPr>
          <a:xfrm>
            <a:off x="188339" y="7062511"/>
            <a:ext cx="36082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dirty="0" smtClean="0"/>
              <a:t>Parisotto,M</a:t>
            </a:r>
            <a:r>
              <a:rPr lang="it-IT" sz="1400" dirty="0"/>
              <a:t>.,Pancirova,J., (2014) </a:t>
            </a:r>
            <a:r>
              <a:rPr lang="tr-TR" sz="1400" dirty="0" smtClean="0"/>
              <a:t>Damar Ulaşım</a:t>
            </a:r>
            <a:endParaRPr lang="tr-TR" sz="1400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77" y="5181674"/>
            <a:ext cx="4324350" cy="1933575"/>
          </a:xfrm>
          <a:prstGeom prst="rect">
            <a:avLst/>
          </a:prstGeom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3419A"/>
              </a:clrFrom>
              <a:clrTo>
                <a:srgbClr val="23419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79" t="21419" b="20247"/>
          <a:stretch>
            <a:fillRect/>
          </a:stretch>
        </p:blipFill>
        <p:spPr bwMode="auto">
          <a:xfrm>
            <a:off x="8483188" y="1706786"/>
            <a:ext cx="1702439" cy="1654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19743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tr-TR" dirty="0" err="1" smtClean="0"/>
              <a:t>Hematom</a:t>
            </a:r>
            <a:r>
              <a:rPr lang="tr-TR" dirty="0" smtClean="0"/>
              <a:t> Çözüm Yolları</a:t>
            </a:r>
            <a:endParaRPr lang="tr-T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05508" y="879549"/>
            <a:ext cx="9344403" cy="5230306"/>
          </a:xfrm>
        </p:spPr>
        <p:txBody>
          <a:bodyPr/>
          <a:lstStyle/>
          <a:p>
            <a:r>
              <a:rPr lang="tr-TR" dirty="0" smtClean="0"/>
              <a:t>Başlangıçta </a:t>
            </a:r>
            <a:r>
              <a:rPr lang="tr-TR" dirty="0"/>
              <a:t>buz (</a:t>
            </a:r>
            <a:r>
              <a:rPr lang="tr-TR" i="1" dirty="0"/>
              <a:t>asla hasta cildi ile </a:t>
            </a:r>
            <a:r>
              <a:rPr lang="tr-TR" i="1" dirty="0">
                <a:solidFill>
                  <a:srgbClr val="FF0000"/>
                </a:solidFill>
              </a:rPr>
              <a:t>direk temas ettirmeyin</a:t>
            </a:r>
            <a:r>
              <a:rPr lang="tr-TR" dirty="0"/>
              <a:t>) </a:t>
            </a:r>
            <a:r>
              <a:rPr lang="tr-TR" dirty="0" err="1"/>
              <a:t>hematom</a:t>
            </a:r>
            <a:r>
              <a:rPr lang="tr-TR" dirty="0"/>
              <a:t> oluşumunu </a:t>
            </a:r>
            <a:r>
              <a:rPr lang="tr-TR" dirty="0" smtClean="0"/>
              <a:t> azaltabilir</a:t>
            </a:r>
            <a:r>
              <a:rPr lang="tr-TR" baseline="30000" dirty="0"/>
              <a:t>1</a:t>
            </a:r>
            <a:endParaRPr lang="tr-TR" dirty="0" smtClean="0"/>
          </a:p>
          <a:p>
            <a:r>
              <a:rPr lang="tr-TR" dirty="0" smtClean="0"/>
              <a:t>Başarısız olunur ise bazı </a:t>
            </a:r>
            <a:r>
              <a:rPr lang="tr-TR" dirty="0" err="1" smtClean="0"/>
              <a:t>intitrombotik</a:t>
            </a:r>
            <a:r>
              <a:rPr lang="tr-TR" dirty="0" smtClean="0"/>
              <a:t> kremler kullanılmalıdır</a:t>
            </a:r>
            <a:r>
              <a:rPr lang="tr-TR" baseline="30000" dirty="0"/>
              <a:t>1</a:t>
            </a:r>
            <a:endParaRPr lang="tr-TR" dirty="0" smtClean="0"/>
          </a:p>
          <a:p>
            <a:r>
              <a:rPr lang="tr-TR" dirty="0" smtClean="0"/>
              <a:t>ve </a:t>
            </a:r>
            <a:r>
              <a:rPr lang="tr-TR" dirty="0"/>
              <a:t>acıyı azaltır, infiltrasyon alanının küçülmesine, kanama </a:t>
            </a:r>
            <a:r>
              <a:rPr lang="tr-TR" dirty="0" smtClean="0"/>
              <a:t>zamanının </a:t>
            </a:r>
            <a:r>
              <a:rPr lang="tr-TR" dirty="0"/>
              <a:t>kısalmasına yardım </a:t>
            </a:r>
            <a:r>
              <a:rPr lang="tr-TR" dirty="0" smtClean="0"/>
              <a:t>edebilir</a:t>
            </a:r>
            <a:r>
              <a:rPr lang="tr-TR" baseline="30000" dirty="0"/>
              <a:t>1</a:t>
            </a:r>
            <a:r>
              <a:rPr lang="tr-TR" dirty="0" smtClean="0"/>
              <a:t> </a:t>
            </a:r>
            <a:endParaRPr lang="tr-TR" dirty="0"/>
          </a:p>
          <a:p>
            <a:r>
              <a:rPr lang="tr-TR" dirty="0" smtClean="0"/>
              <a:t>Bazı </a:t>
            </a:r>
            <a:r>
              <a:rPr lang="tr-TR" dirty="0"/>
              <a:t>vakalarda, </a:t>
            </a:r>
            <a:r>
              <a:rPr lang="tr-TR" dirty="0" err="1"/>
              <a:t>hematomun</a:t>
            </a:r>
            <a:r>
              <a:rPr lang="tr-TR" dirty="0"/>
              <a:t> cerrahi düzeltme ve enfeksiyonun engellenmesi için antibiyotik kullanılması </a:t>
            </a:r>
            <a:r>
              <a:rPr lang="tr-TR" dirty="0" smtClean="0"/>
              <a:t>gerekebilir</a:t>
            </a:r>
            <a:r>
              <a:rPr lang="tr-TR" baseline="30000" dirty="0"/>
              <a:t>1</a:t>
            </a:r>
            <a:r>
              <a:rPr lang="tr-TR" dirty="0" smtClean="0"/>
              <a:t> </a:t>
            </a:r>
            <a:endParaRPr lang="tr-TR" dirty="0"/>
          </a:p>
          <a:p>
            <a:r>
              <a:rPr lang="tr-TR" dirty="0" smtClean="0"/>
              <a:t>İğnenin neden olduğu </a:t>
            </a:r>
            <a:r>
              <a:rPr lang="tr-TR" dirty="0" err="1" smtClean="0"/>
              <a:t>infiltrasyona</a:t>
            </a:r>
            <a:r>
              <a:rPr lang="tr-TR" dirty="0" smtClean="0"/>
              <a:t> çabuk müdahale etmeniz damar ulaşım yoluna zararı minimize etmenize yardımcı olabilir</a:t>
            </a:r>
            <a:r>
              <a:rPr lang="tr-TR" baseline="30000" dirty="0" smtClean="0"/>
              <a:t>2</a:t>
            </a:r>
            <a:r>
              <a:rPr lang="tr-TR" dirty="0" smtClean="0"/>
              <a:t> </a:t>
            </a:r>
          </a:p>
          <a:p>
            <a:r>
              <a:rPr lang="tr-TR" dirty="0" smtClean="0"/>
              <a:t>Bazı </a:t>
            </a:r>
            <a:r>
              <a:rPr lang="tr-TR" dirty="0"/>
              <a:t>vakalarda</a:t>
            </a:r>
            <a:r>
              <a:rPr lang="tr-TR" dirty="0" smtClean="0"/>
              <a:t>, </a:t>
            </a:r>
            <a:r>
              <a:rPr lang="tr-TR" dirty="0" err="1" smtClean="0"/>
              <a:t>infiltre</a:t>
            </a:r>
            <a:r>
              <a:rPr lang="tr-TR" dirty="0" smtClean="0"/>
              <a:t> </a:t>
            </a:r>
            <a:r>
              <a:rPr lang="tr-TR" dirty="0"/>
              <a:t>olan iğnenin yerinden çıkarılıp başka bir bölgeden iğne yerleştirilmesi daha uygun </a:t>
            </a:r>
            <a:r>
              <a:rPr lang="tr-TR" dirty="0" smtClean="0"/>
              <a:t>olabilir</a:t>
            </a:r>
            <a:r>
              <a:rPr lang="tr-TR" baseline="30000" dirty="0"/>
              <a:t>2</a:t>
            </a:r>
            <a:r>
              <a:rPr lang="tr-TR" dirty="0" smtClean="0"/>
              <a:t> </a:t>
            </a:r>
          </a:p>
          <a:p>
            <a:r>
              <a:rPr lang="tr-TR" dirty="0" smtClean="0"/>
              <a:t>Uygun </a:t>
            </a:r>
            <a:r>
              <a:rPr lang="tr-TR" dirty="0"/>
              <a:t>olmayan şekilde iğnelerin bantlarının ters </a:t>
            </a:r>
            <a:r>
              <a:rPr lang="tr-TR" dirty="0" smtClean="0"/>
              <a:t>çevrilmesi </a:t>
            </a:r>
            <a:r>
              <a:rPr lang="tr-TR" dirty="0"/>
              <a:t>ya da bantlanması infiltrasyon nedeni </a:t>
            </a:r>
            <a:r>
              <a:rPr lang="tr-TR" dirty="0" smtClean="0"/>
              <a:t>olabilir</a:t>
            </a:r>
            <a:r>
              <a:rPr lang="tr-TR" baseline="30000" dirty="0"/>
              <a:t>2</a:t>
            </a:r>
            <a:r>
              <a:rPr lang="tr-TR" dirty="0" smtClean="0"/>
              <a:t> </a:t>
            </a:r>
          </a:p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88D28BB-06E2-AC40-9007-E9A00BD276C0}" type="slidenum">
              <a:rPr lang="es-ES" smtClean="0"/>
              <a:pPr/>
              <a:t>38</a:t>
            </a:fld>
            <a:endParaRPr lang="es-ES" dirty="0"/>
          </a:p>
        </p:txBody>
      </p:sp>
      <p:sp>
        <p:nvSpPr>
          <p:cNvPr id="6" name="Dikdörtgen 5"/>
          <p:cNvSpPr/>
          <p:nvPr/>
        </p:nvSpPr>
        <p:spPr>
          <a:xfrm>
            <a:off x="118542" y="6764998"/>
            <a:ext cx="375416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400" dirty="0" smtClean="0"/>
              <a:t>1)</a:t>
            </a:r>
            <a:r>
              <a:rPr lang="it-IT" sz="1400" dirty="0" smtClean="0"/>
              <a:t>Parisotto,M</a:t>
            </a:r>
            <a:r>
              <a:rPr lang="it-IT" sz="1400" dirty="0"/>
              <a:t>.,Pancirova,J., (2014) </a:t>
            </a:r>
            <a:r>
              <a:rPr lang="tr-TR" sz="1400" dirty="0" smtClean="0"/>
              <a:t>Damar Ulaşım</a:t>
            </a:r>
            <a:endParaRPr lang="tr-TR" sz="1400" dirty="0"/>
          </a:p>
        </p:txBody>
      </p:sp>
      <p:sp>
        <p:nvSpPr>
          <p:cNvPr id="8" name="Dikdörtgen 7"/>
          <p:cNvSpPr/>
          <p:nvPr/>
        </p:nvSpPr>
        <p:spPr>
          <a:xfrm>
            <a:off x="118542" y="7072775"/>
            <a:ext cx="272247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400" dirty="0" smtClean="0"/>
              <a:t>2)K/DQOI </a:t>
            </a:r>
            <a:r>
              <a:rPr lang="tr-TR" sz="1400" dirty="0" err="1"/>
              <a:t>Guideline</a:t>
            </a:r>
            <a:r>
              <a:rPr lang="tr-TR" sz="1400" dirty="0"/>
              <a:t>, (2006) </a:t>
            </a:r>
            <a:r>
              <a:rPr lang="tr-TR" sz="1400" dirty="0" err="1"/>
              <a:t>klavuz</a:t>
            </a:r>
            <a:r>
              <a:rPr lang="tr-TR" sz="1400" dirty="0"/>
              <a:t> 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3097" y="5865379"/>
            <a:ext cx="2560709" cy="1504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5336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tr-TR" dirty="0" err="1" smtClean="0"/>
              <a:t>Hematom</a:t>
            </a:r>
            <a:r>
              <a:rPr lang="tr-TR" dirty="0" smtClean="0"/>
              <a:t> Çözüm Yolları</a:t>
            </a:r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88D28BB-06E2-AC40-9007-E9A00BD276C0}" type="slidenum">
              <a:rPr lang="es-ES" smtClean="0"/>
              <a:pPr/>
              <a:t>39</a:t>
            </a:fld>
            <a:endParaRPr lang="es-ES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53" y="776609"/>
            <a:ext cx="4333011" cy="3810728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1765" y="3335143"/>
            <a:ext cx="6142696" cy="4066008"/>
          </a:xfrm>
          <a:prstGeom prst="rect">
            <a:avLst/>
          </a:prstGeom>
        </p:spPr>
      </p:pic>
      <p:sp>
        <p:nvSpPr>
          <p:cNvPr id="11" name="Yuvarlatılmış Dikdörtgen 10"/>
          <p:cNvSpPr/>
          <p:nvPr/>
        </p:nvSpPr>
        <p:spPr>
          <a:xfrm>
            <a:off x="1641765" y="6255327"/>
            <a:ext cx="6142696" cy="810491"/>
          </a:xfrm>
          <a:prstGeom prst="roundRect">
            <a:avLst/>
          </a:prstGeom>
          <a:solidFill>
            <a:srgbClr val="FF000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3" name="Resim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4673" y="1575297"/>
            <a:ext cx="2973747" cy="1247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8050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tr-TR" dirty="0" err="1" smtClean="0"/>
              <a:t>Hematom</a:t>
            </a:r>
            <a:r>
              <a:rPr lang="tr-TR" dirty="0"/>
              <a:t> Çözüm </a:t>
            </a:r>
            <a:r>
              <a:rPr lang="tr-TR" dirty="0" smtClean="0"/>
              <a:t>Yolları</a:t>
            </a:r>
            <a:endParaRPr lang="tr-T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05508" y="879549"/>
            <a:ext cx="9344403" cy="5188742"/>
          </a:xfrm>
        </p:spPr>
        <p:txBody>
          <a:bodyPr/>
          <a:lstStyle/>
          <a:p>
            <a:r>
              <a:rPr lang="tr-TR" dirty="0" smtClean="0"/>
              <a:t>Eğer </a:t>
            </a:r>
            <a:r>
              <a:rPr lang="tr-TR" dirty="0"/>
              <a:t>fistül </a:t>
            </a:r>
            <a:r>
              <a:rPr lang="tr-TR" dirty="0" err="1"/>
              <a:t>infiltre</a:t>
            </a:r>
            <a:r>
              <a:rPr lang="tr-TR" dirty="0"/>
              <a:t> olmuşsa, en iyi çözüm en az bir seans boyunca fistülün </a:t>
            </a:r>
            <a:r>
              <a:rPr lang="tr-TR" dirty="0" smtClean="0"/>
              <a:t>dinlendirilmesidir</a:t>
            </a:r>
          </a:p>
          <a:p>
            <a:r>
              <a:rPr lang="tr-TR" dirty="0" smtClean="0"/>
              <a:t>Mümkün </a:t>
            </a:r>
            <a:r>
              <a:rPr lang="tr-TR" dirty="0"/>
              <a:t>değilse, bir sonraki </a:t>
            </a:r>
            <a:r>
              <a:rPr lang="tr-TR" dirty="0" err="1"/>
              <a:t>kanülasyon</a:t>
            </a:r>
            <a:r>
              <a:rPr lang="tr-TR" dirty="0"/>
              <a:t> işlemi için infiltrasyon </a:t>
            </a:r>
            <a:r>
              <a:rPr lang="tr-TR" dirty="0" smtClean="0"/>
              <a:t>alanının </a:t>
            </a:r>
            <a:r>
              <a:rPr lang="tr-TR" dirty="0"/>
              <a:t>üzerinden</a:t>
            </a:r>
            <a:r>
              <a:rPr lang="tr-TR" dirty="0" smtClean="0"/>
              <a:t>, uzağından </a:t>
            </a:r>
            <a:r>
              <a:rPr lang="tr-TR" dirty="0"/>
              <a:t>bir yerden girilmesi </a:t>
            </a:r>
            <a:r>
              <a:rPr lang="tr-TR" dirty="0" smtClean="0"/>
              <a:t>önerilir</a:t>
            </a:r>
          </a:p>
          <a:p>
            <a:endParaRPr lang="tr-TR" dirty="0" smtClean="0"/>
          </a:p>
          <a:p>
            <a:r>
              <a:rPr lang="tr-TR" dirty="0" smtClean="0"/>
              <a:t>Diyaliz </a:t>
            </a:r>
            <a:r>
              <a:rPr lang="tr-TR" dirty="0"/>
              <a:t>sonrası </a:t>
            </a:r>
            <a:r>
              <a:rPr lang="tr-TR" dirty="0" err="1" smtClean="0"/>
              <a:t>infiltrasyonlar</a:t>
            </a:r>
            <a:r>
              <a:rPr lang="tr-TR" dirty="0"/>
              <a:t> </a:t>
            </a:r>
            <a:r>
              <a:rPr lang="tr-TR" dirty="0" smtClean="0"/>
              <a:t>için </a:t>
            </a:r>
            <a:r>
              <a:rPr lang="tr-TR" dirty="0"/>
              <a:t>uygun iğne </a:t>
            </a:r>
            <a:r>
              <a:rPr lang="tr-TR" dirty="0" smtClean="0"/>
              <a:t>çıkarılması </a:t>
            </a:r>
            <a:r>
              <a:rPr lang="tr-TR" dirty="0"/>
              <a:t>önlenir </a:t>
            </a:r>
            <a:endParaRPr lang="tr-TR" dirty="0" smtClean="0"/>
          </a:p>
          <a:p>
            <a:r>
              <a:rPr lang="tr-TR" dirty="0" smtClean="0"/>
              <a:t>Gazlı </a:t>
            </a:r>
            <a:r>
              <a:rPr lang="tr-TR" dirty="0"/>
              <a:t>bezi, iğne bölgesinin üzerine uygulayın, fakat aşırı baskı uygulamayın </a:t>
            </a:r>
          </a:p>
          <a:p>
            <a:r>
              <a:rPr lang="tr-TR" b="1" dirty="0" smtClean="0"/>
              <a:t>İğnenin </a:t>
            </a:r>
            <a:r>
              <a:rPr lang="tr-TR" b="1" dirty="0"/>
              <a:t>çıkarılması sırasında aşırı dik açı kullanılması</a:t>
            </a:r>
            <a:r>
              <a:rPr lang="tr-TR" dirty="0"/>
              <a:t>, iğnesinin kesi alanının </a:t>
            </a:r>
            <a:r>
              <a:rPr lang="tr-TR" dirty="0" err="1"/>
              <a:t>ven</a:t>
            </a:r>
            <a:r>
              <a:rPr lang="tr-TR" dirty="0"/>
              <a:t> duvarına zarar vermesine neden olabilir </a:t>
            </a:r>
          </a:p>
          <a:p>
            <a:r>
              <a:rPr lang="tr-TR" dirty="0" smtClean="0"/>
              <a:t>İğne </a:t>
            </a:r>
            <a:r>
              <a:rPr lang="tr-TR" dirty="0"/>
              <a:t>giriş bölgesinden </a:t>
            </a:r>
            <a:r>
              <a:rPr lang="tr-TR" dirty="0" smtClean="0"/>
              <a:t>tamamen </a:t>
            </a:r>
            <a:r>
              <a:rPr lang="tr-TR" dirty="0"/>
              <a:t>çıkarılmadan giriş bölgesine bası uygulamayın 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88D28BB-06E2-AC40-9007-E9A00BD276C0}" type="slidenum">
              <a:rPr lang="es-ES" smtClean="0"/>
              <a:pPr/>
              <a:t>40</a:t>
            </a:fld>
            <a:endParaRPr lang="es-ES" dirty="0"/>
          </a:p>
        </p:txBody>
      </p:sp>
      <p:sp>
        <p:nvSpPr>
          <p:cNvPr id="8" name="Dikdörtgen 7"/>
          <p:cNvSpPr/>
          <p:nvPr/>
        </p:nvSpPr>
        <p:spPr>
          <a:xfrm>
            <a:off x="118542" y="7062511"/>
            <a:ext cx="25766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400" dirty="0" smtClean="0"/>
              <a:t>K/DQOI </a:t>
            </a:r>
            <a:r>
              <a:rPr lang="tr-TR" sz="1400" dirty="0" err="1"/>
              <a:t>Guideline</a:t>
            </a:r>
            <a:r>
              <a:rPr lang="tr-TR" sz="1400" dirty="0"/>
              <a:t>, (2006) </a:t>
            </a:r>
            <a:r>
              <a:rPr lang="tr-TR" sz="1400" dirty="0" err="1"/>
              <a:t>klavuz</a:t>
            </a:r>
            <a:r>
              <a:rPr lang="tr-TR" sz="1400" dirty="0"/>
              <a:t> 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5654" y="5693888"/>
            <a:ext cx="428625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5047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tr-TR" dirty="0"/>
              <a:t>AVF </a:t>
            </a:r>
            <a:r>
              <a:rPr lang="tr-TR" dirty="0" smtClean="0"/>
              <a:t>Sorunları</a:t>
            </a:r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88D28BB-06E2-AC40-9007-E9A00BD276C0}" type="slidenum">
              <a:rPr lang="es-ES" smtClean="0"/>
              <a:pPr/>
              <a:t>41</a:t>
            </a:fld>
            <a:endParaRPr lang="es-ES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863" y="530835"/>
            <a:ext cx="6905264" cy="6549227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63" y="530835"/>
            <a:ext cx="6677025" cy="291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894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tr-TR" dirty="0"/>
              <a:t>AVF </a:t>
            </a:r>
            <a:r>
              <a:rPr lang="tr-TR" dirty="0" smtClean="0"/>
              <a:t>Sorunları</a:t>
            </a:r>
            <a:endParaRPr lang="tr-T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951349" y="3271859"/>
            <a:ext cx="4582179" cy="3792404"/>
          </a:xfrm>
        </p:spPr>
        <p:txBody>
          <a:bodyPr/>
          <a:lstStyle/>
          <a:p>
            <a:r>
              <a:rPr lang="tr-TR" dirty="0"/>
              <a:t>Özetle, bu çalışmanın sonuçları, </a:t>
            </a:r>
            <a:r>
              <a:rPr lang="tr-TR" dirty="0" err="1"/>
              <a:t>vasküler</a:t>
            </a:r>
            <a:r>
              <a:rPr lang="tr-TR" dirty="0"/>
              <a:t> erişim bozukluğunun erken tespiti için </a:t>
            </a:r>
            <a:r>
              <a:rPr lang="tr-TR" dirty="0" err="1"/>
              <a:t>vasküler</a:t>
            </a:r>
            <a:r>
              <a:rPr lang="tr-TR" dirty="0"/>
              <a:t> erişim kan akışının izlenmesinin önleyici müdahale ile birleştirilmesinin, bu nispeten az sayıdaki kronik hemodiyaliz hastasında hem PTFE </a:t>
            </a:r>
            <a:r>
              <a:rPr lang="tr-TR" dirty="0" err="1"/>
              <a:t>greftlerinde</a:t>
            </a:r>
            <a:r>
              <a:rPr lang="tr-TR" dirty="0"/>
              <a:t> hem de doğal AV fistüllerinde </a:t>
            </a:r>
            <a:r>
              <a:rPr lang="tr-TR" dirty="0" err="1"/>
              <a:t>tromboz</a:t>
            </a:r>
            <a:r>
              <a:rPr lang="tr-TR" dirty="0"/>
              <a:t> oranlarını azalttığını kuvvetle önermektedir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88D28BB-06E2-AC40-9007-E9A00BD276C0}" type="slidenum">
              <a:rPr lang="es-ES" smtClean="0"/>
              <a:pPr/>
              <a:t>42</a:t>
            </a:fld>
            <a:endParaRPr lang="es-ES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29" y="585383"/>
            <a:ext cx="5778734" cy="2874279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858" y="3271859"/>
            <a:ext cx="3696213" cy="3696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3878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tr-TR" dirty="0"/>
              <a:t>AVF </a:t>
            </a:r>
            <a:r>
              <a:rPr lang="tr-TR" dirty="0" smtClean="0"/>
              <a:t>Sorunları</a:t>
            </a:r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88D28BB-06E2-AC40-9007-E9A00BD276C0}" type="slidenum">
              <a:rPr lang="es-ES" smtClean="0"/>
              <a:pPr/>
              <a:t>43</a:t>
            </a:fld>
            <a:endParaRPr lang="es-ES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50" y="601943"/>
            <a:ext cx="7343775" cy="6877050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6630" y="2246977"/>
            <a:ext cx="1600806" cy="4278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8769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tr-TR" dirty="0" smtClean="0"/>
              <a:t>KAHOOT</a:t>
            </a:r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88D28BB-06E2-AC40-9007-E9A00BD276C0}" type="slidenum">
              <a:rPr lang="es-ES" smtClean="0"/>
              <a:pPr/>
              <a:t>44</a:t>
            </a:fld>
            <a:endParaRPr lang="es-ES"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6" y="1027112"/>
            <a:ext cx="10668000" cy="5505450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138" y="4203699"/>
            <a:ext cx="4238625" cy="334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38115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tr-TR" dirty="0" smtClean="0"/>
              <a:t>+90 505 273 34 16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tr-TR" dirty="0" smtClean="0"/>
              <a:t>Harun Kanmaz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tr-TR" dirty="0" smtClean="0"/>
              <a:t>Ülke Başhemşiresi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tr-TR" dirty="0" smtClean="0"/>
              <a:t>Harun.kanmaz@dmed.com.tr	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88D28BB-06E2-AC40-9007-E9A00BD276C0}" type="slidenum">
              <a:rPr lang="es-ES" smtClean="0"/>
              <a:pPr/>
              <a:t>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1207292"/>
      </p:ext>
    </p:extLst>
  </p:cSld>
  <p:clrMapOvr>
    <a:masterClrMapping/>
  </p:clrMapOvr>
</p:sld>
</file>

<file path=ppt/theme/theme1.xml><?xml version="1.0" encoding="utf-8"?>
<a:theme xmlns:a="http://schemas.openxmlformats.org/drawingml/2006/main" name="Slides Without Footer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D Med Font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Already Designed Slid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D Med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12605</TotalTime>
  <Words>2118</Words>
  <Application>Microsoft Office PowerPoint</Application>
  <PresentationFormat>Özel</PresentationFormat>
  <Paragraphs>353</Paragraphs>
  <Slides>45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45</vt:i4>
      </vt:variant>
    </vt:vector>
  </HeadingPairs>
  <TitlesOfParts>
    <vt:vector size="51" baseType="lpstr">
      <vt:lpstr>Calibri</vt:lpstr>
      <vt:lpstr>Century Gothic</vt:lpstr>
      <vt:lpstr>Montserrat</vt:lpstr>
      <vt:lpstr>Arial</vt:lpstr>
      <vt:lpstr>Slides Without Footer</vt:lpstr>
      <vt:lpstr>Already Designed Slides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Abdo Samy</dc:creator>
  <cp:lastModifiedBy>Harun Kanmaz</cp:lastModifiedBy>
  <cp:revision>288</cp:revision>
  <dcterms:created xsi:type="dcterms:W3CDTF">2019-05-22T21:52:08Z</dcterms:created>
  <dcterms:modified xsi:type="dcterms:W3CDTF">2022-11-09T21:13:47Z</dcterms:modified>
</cp:coreProperties>
</file>