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6" r:id="rId2"/>
    <p:sldId id="257" r:id="rId3"/>
    <p:sldId id="258" r:id="rId4"/>
    <p:sldId id="267" r:id="rId5"/>
    <p:sldId id="262" r:id="rId6"/>
    <p:sldId id="264" r:id="rId7"/>
    <p:sldId id="268" r:id="rId8"/>
    <p:sldId id="275" r:id="rId9"/>
    <p:sldId id="263" r:id="rId10"/>
    <p:sldId id="269" r:id="rId11"/>
    <p:sldId id="271" r:id="rId12"/>
    <p:sldId id="272" r:id="rId13"/>
    <p:sldId id="277" r:id="rId14"/>
    <p:sldId id="270" r:id="rId15"/>
    <p:sldId id="273" r:id="rId16"/>
    <p:sldId id="274" r:id="rId17"/>
    <p:sldId id="276" r:id="rId18"/>
    <p:sldId id="282" r:id="rId19"/>
    <p:sldId id="265" r:id="rId20"/>
    <p:sldId id="266" r:id="rId21"/>
    <p:sldId id="278" r:id="rId22"/>
    <p:sldId id="279" r:id="rId23"/>
    <p:sldId id="260" r:id="rId24"/>
    <p:sldId id="259" r:id="rId25"/>
    <p:sldId id="261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2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7730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276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1132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35183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39795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852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5620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39786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017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572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456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84D4676-35AB-4DA9-8083-867A34A75C16}" type="datetimeFigureOut">
              <a:rPr lang="tr-TR" smtClean="0"/>
              <a:t>11.11.2022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A65A9F7E-4056-4CE4-B40B-3024E824AF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276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47DFEB-1F81-4171-A944-3DFFD041E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436" y="1497865"/>
            <a:ext cx="7315200" cy="1931135"/>
          </a:xfrm>
        </p:spPr>
        <p:txBody>
          <a:bodyPr/>
          <a:lstStyle/>
          <a:p>
            <a:r>
              <a:rPr lang="tr-TR" dirty="0"/>
              <a:t>Böbrek Hastalığının </a:t>
            </a:r>
            <a:r>
              <a:rPr lang="tr-TR" dirty="0" err="1"/>
              <a:t>Biyobelirteçleri</a:t>
            </a: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F04A62B-A6A6-4C11-8FC3-3474EE37D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105" y="4129197"/>
            <a:ext cx="7315200" cy="193113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Fatma İLTUŞ</a:t>
            </a:r>
          </a:p>
          <a:p>
            <a:pPr algn="ctr"/>
            <a:r>
              <a:rPr lang="tr-TR" dirty="0"/>
              <a:t>Selçuk Üniversitesi Akşehir Kadir </a:t>
            </a:r>
            <a:r>
              <a:rPr lang="tr-TR" dirty="0" err="1"/>
              <a:t>Yallagöz</a:t>
            </a:r>
            <a:r>
              <a:rPr lang="tr-TR" dirty="0"/>
              <a:t> Sağlık Yüksekokulu</a:t>
            </a:r>
          </a:p>
          <a:p>
            <a:pPr algn="ctr"/>
            <a:endParaRPr lang="tr-TR" dirty="0"/>
          </a:p>
          <a:p>
            <a:pPr algn="ctr"/>
            <a:r>
              <a:rPr lang="tr-TR" dirty="0"/>
              <a:t>11.11.2022-Antalya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B7AC890-52E4-4E2D-AF09-FDA211D0E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974" y="797668"/>
            <a:ext cx="4886026" cy="52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2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AD72AB-4524-40A3-97E8-7F28A36E9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Sunum içeriği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2F5D38-0CDC-4424-ACB2-B6EE737D9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Böbrek hastalıkları</a:t>
            </a:r>
          </a:p>
          <a:p>
            <a:r>
              <a:rPr lang="tr-TR" dirty="0"/>
              <a:t>Böbrek hastalıklarında tanı yöntemleri</a:t>
            </a:r>
          </a:p>
          <a:p>
            <a:r>
              <a:rPr lang="tr-TR" dirty="0" err="1"/>
              <a:t>Glomerüler</a:t>
            </a:r>
            <a:r>
              <a:rPr lang="tr-TR" dirty="0"/>
              <a:t> </a:t>
            </a:r>
            <a:r>
              <a:rPr lang="tr-TR" dirty="0" err="1"/>
              <a:t>filtrasyon</a:t>
            </a:r>
            <a:r>
              <a:rPr lang="tr-TR" dirty="0"/>
              <a:t> hızı</a:t>
            </a:r>
          </a:p>
          <a:p>
            <a:r>
              <a:rPr lang="tr-TR" dirty="0" err="1"/>
              <a:t>Kreatinin</a:t>
            </a:r>
            <a:endParaRPr lang="tr-TR" dirty="0"/>
          </a:p>
          <a:p>
            <a:r>
              <a:rPr lang="tr-TR" dirty="0"/>
              <a:t>Üre</a:t>
            </a:r>
          </a:p>
          <a:p>
            <a:r>
              <a:rPr lang="tr-TR" dirty="0" err="1"/>
              <a:t>Biyobelirteçler</a:t>
            </a:r>
            <a:endParaRPr lang="tr-TR" dirty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83739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7BD76C-08F2-42FB-8894-534F6A2F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Böbrek fonksiyonları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B146AF-78CC-4B88-A653-402AEF58E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4366" y="868680"/>
            <a:ext cx="7415203" cy="2001842"/>
          </a:xfrm>
        </p:spPr>
        <p:txBody>
          <a:bodyPr/>
          <a:lstStyle/>
          <a:p>
            <a:pPr marL="0" indent="0" algn="l">
              <a:buNone/>
            </a:pPr>
            <a:r>
              <a:rPr lang="tr-TR" sz="1800" b="0" i="0" u="none" strike="noStrike" baseline="0" dirty="0">
                <a:latin typeface="MyriadPro-Regular"/>
              </a:rPr>
              <a:t>Böbrekler, çok sayıda yaşamsal fonksiyonun yürütülmesinde görevlidir:</a:t>
            </a:r>
          </a:p>
          <a:p>
            <a:pPr algn="l"/>
            <a:r>
              <a:rPr lang="tr-TR" sz="1800" b="0" i="0" u="none" strike="noStrike" baseline="0" dirty="0">
                <a:latin typeface="MyriadPro-Regular"/>
              </a:rPr>
              <a:t> Atık maddelerin metabolizması ve uzaklaştırılması: üre, </a:t>
            </a:r>
            <a:r>
              <a:rPr lang="tr-TR" sz="1800" b="0" i="0" u="none" strike="noStrike" baseline="0" dirty="0" err="1">
                <a:latin typeface="MyriadPro-Regular"/>
              </a:rPr>
              <a:t>kreatinin</a:t>
            </a:r>
            <a:r>
              <a:rPr lang="tr-TR" sz="1800" b="0" i="0" u="none" strike="noStrike" baseline="0" dirty="0">
                <a:latin typeface="MyriadPro-Regular"/>
              </a:rPr>
              <a:t>, ürik asit…</a:t>
            </a:r>
          </a:p>
          <a:p>
            <a:pPr algn="l"/>
            <a:r>
              <a:rPr lang="tr-TR" sz="1800" dirty="0">
                <a:latin typeface="MyriadPro-Regular"/>
              </a:rPr>
              <a:t>S</a:t>
            </a:r>
            <a:r>
              <a:rPr lang="tr-TR" sz="1800" b="0" i="0" u="none" strike="noStrike" baseline="0" dirty="0">
                <a:latin typeface="MyriadPro-Regular"/>
              </a:rPr>
              <a:t>u-elektrolit, asit-baz dengesinin ayarlanması</a:t>
            </a:r>
          </a:p>
          <a:p>
            <a:pPr algn="l"/>
            <a:r>
              <a:rPr lang="tr-TR" sz="1800" dirty="0">
                <a:latin typeface="MyriadPro-Regular"/>
              </a:rPr>
              <a:t>K</a:t>
            </a:r>
            <a:r>
              <a:rPr lang="tr-TR" sz="1800" b="0" i="0" u="none" strike="noStrike" baseline="0" dirty="0">
                <a:latin typeface="MyriadPro-Regular"/>
              </a:rPr>
              <a:t>an basıncı, </a:t>
            </a:r>
            <a:r>
              <a:rPr lang="tr-TR" sz="1800" b="0" i="0" u="none" strike="noStrike" baseline="0" dirty="0" err="1">
                <a:latin typeface="MyriadPro-Regular"/>
              </a:rPr>
              <a:t>eritropoez</a:t>
            </a:r>
            <a:r>
              <a:rPr lang="tr-TR" sz="1800" b="0" i="0" u="none" strike="noStrike" baseline="0" dirty="0">
                <a:latin typeface="MyriadPro-Regular"/>
              </a:rPr>
              <a:t> ve kemik mineral metabolizmasının düzenlenmesini sağlayan hormonların salgılanması</a:t>
            </a:r>
            <a:endParaRPr lang="tr-TR" dirty="0"/>
          </a:p>
        </p:txBody>
      </p:sp>
      <p:pic>
        <p:nvPicPr>
          <p:cNvPr id="25" name="Resim 24">
            <a:extLst>
              <a:ext uri="{FF2B5EF4-FFF2-40B4-BE49-F238E27FC236}">
                <a16:creationId xmlns:a16="http://schemas.microsoft.com/office/drawing/2014/main" id="{7241831B-C135-4E97-9136-C62289A58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219" y="2870522"/>
            <a:ext cx="6991350" cy="3548939"/>
          </a:xfrm>
          <a:prstGeom prst="rect">
            <a:avLst/>
          </a:prstGeom>
        </p:spPr>
      </p:pic>
      <p:sp>
        <p:nvSpPr>
          <p:cNvPr id="27" name="Metin kutusu 26">
            <a:extLst>
              <a:ext uri="{FF2B5EF4-FFF2-40B4-BE49-F238E27FC236}">
                <a16:creationId xmlns:a16="http://schemas.microsoft.com/office/drawing/2014/main" id="{B87C65C6-56ED-44AC-B5AD-560F82A4AAF7}"/>
              </a:ext>
            </a:extLst>
          </p:cNvPr>
          <p:cNvSpPr txBox="1"/>
          <p:nvPr/>
        </p:nvSpPr>
        <p:spPr>
          <a:xfrm>
            <a:off x="7996334" y="6581001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 err="1"/>
              <a:t>Arınsoy</a:t>
            </a:r>
            <a:r>
              <a:rPr lang="tr-TR" sz="1200" b="1" dirty="0"/>
              <a:t>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1687070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7BD76C-08F2-42FB-8894-534F6A2F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Böbrek hastalıkları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BB605D6-05C6-4025-BF24-8B28268DF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3269" y="90648"/>
            <a:ext cx="3474720" cy="807720"/>
          </a:xfrm>
        </p:spPr>
        <p:txBody>
          <a:bodyPr/>
          <a:lstStyle/>
          <a:p>
            <a:r>
              <a:rPr lang="tr-TR" dirty="0"/>
              <a:t>Akut böbrek hasarı 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6B4D252A-78FB-4A9C-977B-D0BDCDFCE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17116" y="1046877"/>
            <a:ext cx="3474720" cy="1205803"/>
          </a:xfrm>
        </p:spPr>
        <p:txBody>
          <a:bodyPr>
            <a:normAutofit lnSpcReduction="10000"/>
          </a:bodyPr>
          <a:lstStyle/>
          <a:p>
            <a:r>
              <a:rPr lang="tr-TR" dirty="0" err="1"/>
              <a:t>Prerenal</a:t>
            </a:r>
            <a:endParaRPr lang="tr-TR" dirty="0"/>
          </a:p>
          <a:p>
            <a:r>
              <a:rPr lang="tr-TR" dirty="0"/>
              <a:t>Renal</a:t>
            </a:r>
          </a:p>
          <a:p>
            <a:r>
              <a:rPr lang="tr-TR" dirty="0" err="1"/>
              <a:t>Postrenal</a:t>
            </a:r>
            <a:r>
              <a:rPr lang="tr-TR" dirty="0"/>
              <a:t> </a:t>
            </a:r>
          </a:p>
        </p:txBody>
      </p:sp>
      <p:sp>
        <p:nvSpPr>
          <p:cNvPr id="7" name="Metin Yer Tutucusu 6">
            <a:extLst>
              <a:ext uri="{FF2B5EF4-FFF2-40B4-BE49-F238E27FC236}">
                <a16:creationId xmlns:a16="http://schemas.microsoft.com/office/drawing/2014/main" id="{CE33DDE1-47F6-4323-812E-635D9FE20A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35152" y="67499"/>
            <a:ext cx="3474720" cy="813171"/>
          </a:xfrm>
        </p:spPr>
        <p:txBody>
          <a:bodyPr/>
          <a:lstStyle/>
          <a:p>
            <a:r>
              <a:rPr lang="tr-TR" dirty="0"/>
              <a:t>Kronik </a:t>
            </a:r>
          </a:p>
        </p:txBody>
      </p:sp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F42B5C0B-421D-4D2B-BE51-A29354594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038999" y="356458"/>
            <a:ext cx="3474720" cy="1703515"/>
          </a:xfrm>
        </p:spPr>
        <p:txBody>
          <a:bodyPr>
            <a:normAutofit lnSpcReduction="10000"/>
          </a:bodyPr>
          <a:lstStyle/>
          <a:p>
            <a:r>
              <a:rPr lang="tr-TR" dirty="0"/>
              <a:t>Kronik böbrek hastalığı (KBH)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640471BF-FF14-4D8C-ABCE-233E7DF98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548" y="2541854"/>
            <a:ext cx="5565855" cy="4126933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F991CE8D-A951-42AF-B22A-0E563B990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348" y="1454401"/>
            <a:ext cx="4050207" cy="2174906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FEFFD3B3-A519-4620-B931-B3571E1F7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5347" y="3703459"/>
            <a:ext cx="4050207" cy="1220578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43AB72CC-31B0-45CA-9336-BB8370F850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0409" y="4998189"/>
            <a:ext cx="3900082" cy="1670598"/>
          </a:xfrm>
          <a:prstGeom prst="rect">
            <a:avLst/>
          </a:prstGeom>
        </p:spPr>
      </p:pic>
      <p:sp>
        <p:nvSpPr>
          <p:cNvPr id="17" name="Metin kutusu 16">
            <a:extLst>
              <a:ext uri="{FF2B5EF4-FFF2-40B4-BE49-F238E27FC236}">
                <a16:creationId xmlns:a16="http://schemas.microsoft.com/office/drawing/2014/main" id="{EDAAE1CB-E401-4FA9-A98A-CADDA56830EB}"/>
              </a:ext>
            </a:extLst>
          </p:cNvPr>
          <p:cNvSpPr txBox="1"/>
          <p:nvPr/>
        </p:nvSpPr>
        <p:spPr>
          <a:xfrm>
            <a:off x="7996334" y="6581001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 err="1"/>
              <a:t>Arınsoy</a:t>
            </a:r>
            <a:r>
              <a:rPr lang="tr-TR" sz="1200" b="1" dirty="0"/>
              <a:t>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3562609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7BD76C-08F2-42FB-8894-534F6A2F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Böbrek hastalıklarında tanı ve izlem yöntemleri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B146AF-78CC-4B88-A653-402AEF58E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Öykü alma</a:t>
            </a:r>
          </a:p>
          <a:p>
            <a:r>
              <a:rPr lang="tr-TR" dirty="0"/>
              <a:t>Fizik muayene</a:t>
            </a:r>
          </a:p>
          <a:p>
            <a:r>
              <a:rPr lang="tr-TR" dirty="0"/>
              <a:t>Radyolojik tetkikler</a:t>
            </a:r>
          </a:p>
          <a:p>
            <a:r>
              <a:rPr lang="tr-TR" dirty="0"/>
              <a:t>İdrar analizi</a:t>
            </a:r>
          </a:p>
          <a:p>
            <a:r>
              <a:rPr lang="tr-TR" dirty="0"/>
              <a:t>Kan tetkikleri</a:t>
            </a:r>
          </a:p>
          <a:p>
            <a:r>
              <a:rPr lang="tr-TR" b="1" dirty="0"/>
              <a:t>Böbrek fonksiyon testleri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27EBE1A-35B3-4E59-80CF-9EC9491C80BA}"/>
              </a:ext>
            </a:extLst>
          </p:cNvPr>
          <p:cNvSpPr txBox="1"/>
          <p:nvPr/>
        </p:nvSpPr>
        <p:spPr>
          <a:xfrm>
            <a:off x="7996334" y="6581001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 err="1"/>
              <a:t>Arınsoy</a:t>
            </a:r>
            <a:r>
              <a:rPr lang="tr-TR" sz="1200" b="1" dirty="0"/>
              <a:t>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2674930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A61827-A0E0-4BBB-A8AC-57884C127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Glomerüler</a:t>
            </a:r>
            <a:r>
              <a:rPr lang="tr-TR" dirty="0"/>
              <a:t> </a:t>
            </a:r>
            <a:r>
              <a:rPr lang="tr-TR" dirty="0" err="1"/>
              <a:t>filtrasyon</a:t>
            </a:r>
            <a:r>
              <a:rPr lang="tr-TR" dirty="0"/>
              <a:t> hızı (GFH)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6B0A57-8C24-4877-BB68-13CBDE86B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9" y="864108"/>
            <a:ext cx="4892766" cy="5120640"/>
          </a:xfrm>
        </p:spPr>
        <p:txBody>
          <a:bodyPr/>
          <a:lstStyle/>
          <a:p>
            <a:pPr marL="0" indent="0" algn="l">
              <a:buNone/>
            </a:pPr>
            <a:r>
              <a:rPr lang="tr-TR" sz="1600" dirty="0" err="1"/>
              <a:t>Glomerüler</a:t>
            </a:r>
            <a:r>
              <a:rPr lang="tr-TR" sz="1600" dirty="0"/>
              <a:t> </a:t>
            </a:r>
            <a:r>
              <a:rPr lang="tr-TR" sz="1600" dirty="0" err="1"/>
              <a:t>filtrasyon</a:t>
            </a:r>
            <a:r>
              <a:rPr lang="tr-TR" sz="1600" dirty="0"/>
              <a:t> hızı (GFR), böbrek fonksiyonlarının değerlendirilmesinde en önemli ölçüttür.</a:t>
            </a:r>
          </a:p>
          <a:p>
            <a:pPr marL="0" indent="0" algn="l">
              <a:buNone/>
            </a:pPr>
            <a:r>
              <a:rPr lang="tr-TR" sz="1600" dirty="0"/>
              <a:t>Böbrek fonksiyonlarında azalmayı saptamak açısından en belirleyici test </a:t>
            </a:r>
            <a:r>
              <a:rPr lang="tr-TR" sz="1600" dirty="0" err="1"/>
              <a:t>GFR’dir</a:t>
            </a:r>
            <a:r>
              <a:rPr lang="tr-TR" sz="1600" dirty="0"/>
              <a:t>. </a:t>
            </a:r>
          </a:p>
          <a:p>
            <a:pPr marL="0" indent="0" algn="l">
              <a:buNone/>
            </a:pPr>
            <a:r>
              <a:rPr lang="tr-TR" sz="1600" dirty="0" err="1"/>
              <a:t>GFR’yi</a:t>
            </a:r>
            <a:r>
              <a:rPr lang="tr-TR" sz="1600" dirty="0"/>
              <a:t> </a:t>
            </a:r>
            <a:r>
              <a:rPr lang="tr-TR" sz="1600" dirty="0" err="1"/>
              <a:t>endojen</a:t>
            </a:r>
            <a:r>
              <a:rPr lang="tr-TR" sz="1600" dirty="0"/>
              <a:t> bir </a:t>
            </a:r>
            <a:r>
              <a:rPr lang="tr-TR" sz="1600" dirty="0" err="1"/>
              <a:t>filtrasyon</a:t>
            </a:r>
            <a:r>
              <a:rPr lang="tr-TR" sz="1600" dirty="0"/>
              <a:t> belirteci (genellikle </a:t>
            </a:r>
            <a:r>
              <a:rPr lang="tr-TR" sz="1600" dirty="0" err="1"/>
              <a:t>kreatinin</a:t>
            </a:r>
            <a:r>
              <a:rPr lang="tr-TR" sz="1600" dirty="0"/>
              <a:t>) kullanarak tahmin etmek pratikte en sık kullanılan yöntemdir.</a:t>
            </a:r>
            <a:endParaRPr lang="tr-TR" sz="1800" dirty="0">
              <a:latin typeface="MyriadPro-Regular"/>
            </a:endParaRPr>
          </a:p>
          <a:p>
            <a:pPr marL="0" indent="0" algn="l">
              <a:buNone/>
            </a:pPr>
            <a:r>
              <a:rPr lang="tr-TR" sz="1800" b="0" i="0" u="none" strike="noStrike" baseline="0" dirty="0">
                <a:latin typeface="MyriadPro-Regular"/>
              </a:rPr>
              <a:t>Normal GFH düzeyi 40 yaş öncesinde:</a:t>
            </a:r>
          </a:p>
          <a:p>
            <a:pPr marL="0" indent="0" algn="l">
              <a:buNone/>
            </a:pPr>
            <a:r>
              <a:rPr lang="tr-TR" sz="1800" b="0" i="0" u="none" strike="noStrike" baseline="0" dirty="0">
                <a:latin typeface="MyriadPro-Regular"/>
              </a:rPr>
              <a:t>erkeklerde 100-130ml/</a:t>
            </a:r>
            <a:r>
              <a:rPr lang="tr-TR" sz="1800" b="0" i="0" u="none" strike="noStrike" baseline="0" dirty="0" err="1">
                <a:latin typeface="MyriadPro-Regular"/>
              </a:rPr>
              <a:t>dk</a:t>
            </a:r>
            <a:r>
              <a:rPr lang="tr-TR" sz="1800" b="0" i="0" u="none" strike="noStrike" baseline="0" dirty="0">
                <a:latin typeface="MyriadPro-Regular"/>
              </a:rPr>
              <a:t>/1.73m2 </a:t>
            </a:r>
          </a:p>
          <a:p>
            <a:pPr marL="0" indent="0" algn="l">
              <a:buNone/>
            </a:pPr>
            <a:r>
              <a:rPr lang="tr-TR" sz="1800" b="0" i="0" u="none" strike="noStrike" baseline="0" dirty="0">
                <a:latin typeface="MyriadPro-Regular"/>
              </a:rPr>
              <a:t>kadınlarda 90-120ml/</a:t>
            </a:r>
            <a:r>
              <a:rPr lang="tr-TR" sz="1800" b="0" i="0" u="none" strike="noStrike" baseline="0" dirty="0" err="1">
                <a:latin typeface="MyriadPro-Regular"/>
              </a:rPr>
              <a:t>dk</a:t>
            </a:r>
            <a:r>
              <a:rPr lang="tr-TR" sz="1800" b="0" i="0" u="none" strike="noStrike" baseline="0" dirty="0">
                <a:latin typeface="MyriadPro-Regular"/>
              </a:rPr>
              <a:t>/1.73m2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8A34F1F-8BC8-4E63-B7B1-F1F1806B9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3139" y="560439"/>
            <a:ext cx="3568861" cy="5604387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9862742A-DC12-400A-8AA2-42EE8121E9F9}"/>
              </a:ext>
            </a:extLst>
          </p:cNvPr>
          <p:cNvSpPr txBox="1"/>
          <p:nvPr/>
        </p:nvSpPr>
        <p:spPr>
          <a:xfrm>
            <a:off x="7996334" y="6581001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/>
              <a:t>2. </a:t>
            </a:r>
            <a:r>
              <a:rPr lang="tr-TR" sz="1200" b="1" dirty="0" err="1"/>
              <a:t>Arınsoy</a:t>
            </a:r>
            <a:r>
              <a:rPr lang="tr-TR" sz="1200" b="1" dirty="0"/>
              <a:t>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2033326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A61827-A0E0-4BBB-A8AC-57884C127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Glomerüler</a:t>
            </a:r>
            <a:r>
              <a:rPr lang="tr-TR" dirty="0"/>
              <a:t> </a:t>
            </a:r>
            <a:r>
              <a:rPr lang="tr-TR" dirty="0" err="1"/>
              <a:t>filtrasyon</a:t>
            </a:r>
            <a:r>
              <a:rPr lang="tr-TR" dirty="0"/>
              <a:t> hızı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6B0A57-8C24-4877-BB68-13CBDE86B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6618339" cy="5120640"/>
          </a:xfrm>
        </p:spPr>
        <p:txBody>
          <a:bodyPr/>
          <a:lstStyle/>
          <a:p>
            <a:pPr algn="l"/>
            <a:r>
              <a:rPr lang="tr-TR" sz="1800" b="0" i="0" u="none" strike="noStrike" baseline="0" dirty="0">
                <a:latin typeface="MyriadPro-Regular"/>
              </a:rPr>
              <a:t>GFH, fonksiyon gösteren her bir </a:t>
            </a:r>
            <a:r>
              <a:rPr lang="tr-TR" sz="1800" b="0" i="0" u="none" strike="noStrike" baseline="0" dirty="0" err="1">
                <a:latin typeface="MyriadPro-Regular"/>
              </a:rPr>
              <a:t>nefronda</a:t>
            </a:r>
            <a:r>
              <a:rPr lang="tr-TR" sz="1800" b="0" i="0" u="none" strike="noStrike" baseline="0" dirty="0">
                <a:latin typeface="MyriadPro-Regular"/>
              </a:rPr>
              <a:t>, </a:t>
            </a:r>
            <a:r>
              <a:rPr lang="tr-TR" sz="1800" b="0" i="0" u="none" strike="noStrike" baseline="0" dirty="0" err="1">
                <a:latin typeface="MyriadPro-Regular"/>
              </a:rPr>
              <a:t>glomerüllerden</a:t>
            </a:r>
            <a:r>
              <a:rPr lang="tr-TR" sz="1800" b="0" i="0" u="none" strike="noStrike" baseline="0" dirty="0">
                <a:latin typeface="MyriadPro-Regular"/>
              </a:rPr>
              <a:t> birim zamanda süzülen plazma miktarının toplamıdır.</a:t>
            </a:r>
          </a:p>
          <a:p>
            <a:pPr algn="l"/>
            <a:r>
              <a:rPr lang="tr-TR" sz="1800" b="0" i="0" u="none" strike="noStrike" baseline="0" dirty="0">
                <a:latin typeface="MyriadPro-Regular"/>
              </a:rPr>
              <a:t>Herhangi bir sebeple gelişen böbrek hasarında, </a:t>
            </a:r>
            <a:r>
              <a:rPr lang="tr-TR" sz="1800" b="0" i="0" u="none" strike="noStrike" baseline="0" dirty="0" err="1">
                <a:latin typeface="MyriadPro-Regular"/>
              </a:rPr>
              <a:t>nefron</a:t>
            </a:r>
            <a:r>
              <a:rPr lang="tr-TR" sz="1800" b="0" i="0" u="none" strike="noStrike" baseline="0" dirty="0">
                <a:latin typeface="MyriadPro-Regular"/>
              </a:rPr>
              <a:t> başına düsen GFH arttırılarak kalan sağlam </a:t>
            </a:r>
            <a:r>
              <a:rPr lang="tr-TR" sz="1800" b="0" i="0" u="none" strike="noStrike" baseline="0" dirty="0" err="1">
                <a:latin typeface="MyriadPro-Regular"/>
              </a:rPr>
              <a:t>nefronlarca</a:t>
            </a:r>
            <a:r>
              <a:rPr lang="tr-TR" sz="1800" b="0" i="0" u="none" strike="noStrike" baseline="0" dirty="0">
                <a:latin typeface="MyriadPro-Regular"/>
              </a:rPr>
              <a:t> </a:t>
            </a:r>
            <a:r>
              <a:rPr lang="tr-TR" sz="1800" b="0" i="0" u="none" strike="noStrike" baseline="0" dirty="0" err="1">
                <a:latin typeface="MyriadPro-Regular"/>
              </a:rPr>
              <a:t>filtrasyon</a:t>
            </a:r>
            <a:r>
              <a:rPr lang="tr-TR" sz="1800" b="0" i="0" u="none" strike="noStrike" baseline="0" dirty="0">
                <a:latin typeface="MyriadPro-Regular"/>
              </a:rPr>
              <a:t> sürdürülmeye çalışılır. GFH; her iki böbrekteki toplam </a:t>
            </a:r>
            <a:r>
              <a:rPr lang="tr-TR" sz="1800" b="0" i="0" u="none" strike="noStrike" baseline="0" dirty="0" err="1">
                <a:latin typeface="MyriadPro-Regular"/>
              </a:rPr>
              <a:t>fonksiyone</a:t>
            </a:r>
            <a:r>
              <a:rPr lang="tr-TR" sz="1800" b="0" i="0" u="none" strike="noStrike" baseline="0" dirty="0">
                <a:latin typeface="MyriadPro-Regular"/>
              </a:rPr>
              <a:t> </a:t>
            </a:r>
            <a:r>
              <a:rPr lang="tr-TR" sz="1800" b="0" i="0" u="none" strike="noStrike" baseline="0" dirty="0" err="1">
                <a:latin typeface="MyriadPro-Regular"/>
              </a:rPr>
              <a:t>nefron</a:t>
            </a:r>
            <a:r>
              <a:rPr lang="tr-TR" sz="1800" b="0" i="0" u="none" strike="noStrike" baseline="0" dirty="0">
                <a:latin typeface="MyriadPro-Regular"/>
              </a:rPr>
              <a:t> miktarı hakkında kabaca bir fikir verebilir; hasarın boyutunu tam olarak yansıtamaz.</a:t>
            </a:r>
          </a:p>
          <a:p>
            <a:pPr algn="l"/>
            <a:r>
              <a:rPr lang="tr-TR" sz="1800" b="0" i="0" u="none" strike="noStrike" baseline="0" dirty="0">
                <a:latin typeface="MyriadPro-Regular"/>
              </a:rPr>
              <a:t>GFH; yaş, cinsiyet ve vücut kitlesi ile değişebilir, ayrıca hamilelik, ilaçlar, beslenme biçiminden etkilenir.</a:t>
            </a:r>
          </a:p>
          <a:p>
            <a:pPr algn="l"/>
            <a:r>
              <a:rPr lang="tr-TR" sz="1800" b="0" i="0" u="none" strike="noStrike" baseline="0" dirty="0">
                <a:latin typeface="MyriadPro-Regular"/>
              </a:rPr>
              <a:t>GFH; gün içi değişken bir ritme sahiptir, öğleden sonraya kıyasla gece yarısı %10 daha düşüktür.</a:t>
            </a:r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241D59F-C6C8-40B7-98D6-F589BAE3D97E}"/>
              </a:ext>
            </a:extLst>
          </p:cNvPr>
          <p:cNvSpPr txBox="1"/>
          <p:nvPr/>
        </p:nvSpPr>
        <p:spPr>
          <a:xfrm>
            <a:off x="7996334" y="6581001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 err="1"/>
              <a:t>Arınsoy</a:t>
            </a:r>
            <a:r>
              <a:rPr lang="tr-TR" sz="1200" b="1" dirty="0"/>
              <a:t>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2675404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A61827-A0E0-4BBB-A8AC-57884C127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Glomerüler</a:t>
            </a:r>
            <a:r>
              <a:rPr lang="tr-TR" dirty="0"/>
              <a:t> </a:t>
            </a:r>
            <a:r>
              <a:rPr lang="tr-TR" dirty="0" err="1"/>
              <a:t>filtrasyon</a:t>
            </a:r>
            <a:r>
              <a:rPr lang="tr-TR" dirty="0"/>
              <a:t> hızı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6B0A57-8C24-4877-BB68-13CBDE86B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6618339" cy="5120640"/>
          </a:xfrm>
        </p:spPr>
        <p:txBody>
          <a:bodyPr/>
          <a:lstStyle/>
          <a:p>
            <a:pPr algn="l"/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C66A42F5-B75C-4C07-8564-6764E6D97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389" y="1485115"/>
            <a:ext cx="7400925" cy="4239905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8122FCAA-ABA9-4FDD-9578-74ACE8D1002D}"/>
              </a:ext>
            </a:extLst>
          </p:cNvPr>
          <p:cNvSpPr txBox="1"/>
          <p:nvPr/>
        </p:nvSpPr>
        <p:spPr>
          <a:xfrm>
            <a:off x="7812150" y="6467255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/>
              <a:t> </a:t>
            </a:r>
            <a:r>
              <a:rPr lang="tr-TR" sz="1200" b="1" dirty="0" err="1"/>
              <a:t>Yeniçerioğlu</a:t>
            </a:r>
            <a:r>
              <a:rPr lang="tr-TR" sz="1200" b="1" dirty="0"/>
              <a:t> Y, Güngör Ö, Arıcı M. Temel Nefroloji, 2019</a:t>
            </a:r>
          </a:p>
        </p:txBody>
      </p:sp>
    </p:spTree>
    <p:extLst>
      <p:ext uri="{BB962C8B-B14F-4D97-AF65-F5344CB8AC3E}">
        <p14:creationId xmlns:p14="http://schemas.microsoft.com/office/powerpoint/2010/main" val="3375983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1A0F60-82F4-4730-9E5E-E42B5767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Klirens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E40B72-304D-4AEC-AD6A-6F6F70DE5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tr-TR" sz="1800" b="0" i="0" u="none" strike="noStrike" baseline="0" dirty="0">
                <a:latin typeface="MyriadPro-Regular"/>
              </a:rPr>
              <a:t>Bir maddenin plazma </a:t>
            </a:r>
            <a:r>
              <a:rPr lang="tr-TR" sz="1800" b="0" i="0" u="none" strike="noStrike" baseline="0" dirty="0" err="1">
                <a:latin typeface="MyriadPro-Regular"/>
              </a:rPr>
              <a:t>klirensi</a:t>
            </a:r>
            <a:r>
              <a:rPr lang="tr-TR" sz="1800" b="0" i="0" u="none" strike="noStrike" baseline="0" dirty="0">
                <a:latin typeface="MyriadPro-Regular"/>
              </a:rPr>
              <a:t>, birim zamanda </a:t>
            </a:r>
            <a:r>
              <a:rPr lang="tr-TR" sz="1800" b="0" i="0" u="none" strike="noStrike" baseline="0" dirty="0" err="1">
                <a:latin typeface="MyriadPro-Regular"/>
              </a:rPr>
              <a:t>eksresyon</a:t>
            </a:r>
            <a:r>
              <a:rPr lang="tr-TR" sz="1800" b="0" i="0" u="none" strike="noStrike" baseline="0" dirty="0">
                <a:latin typeface="MyriadPro-Regular"/>
              </a:rPr>
              <a:t> ile bu maddeden temizlenen plazma volümü</a:t>
            </a:r>
            <a:r>
              <a:rPr lang="tr-TR" sz="1800" dirty="0">
                <a:latin typeface="MyriadPro-Regular"/>
              </a:rPr>
              <a:t>dür.</a:t>
            </a:r>
          </a:p>
          <a:p>
            <a:pPr algn="l"/>
            <a:endParaRPr lang="tr-TR" sz="1800" b="0" i="0" u="none" strike="noStrike" baseline="0" dirty="0">
              <a:latin typeface="MyriadPro-Regular"/>
            </a:endParaRPr>
          </a:p>
          <a:p>
            <a:pPr marL="0" indent="0" algn="l">
              <a:buNone/>
            </a:pPr>
            <a:r>
              <a:rPr lang="tr-TR" sz="1800" b="0" i="0" u="none" strike="noStrike" baseline="0" dirty="0">
                <a:latin typeface="MyriadPro-Regular"/>
              </a:rPr>
              <a:t>GFH tahmin etmede kullanılacak </a:t>
            </a:r>
            <a:r>
              <a:rPr lang="tr-TR" sz="1800" b="0" i="0" u="none" strike="noStrike" baseline="0" dirty="0" err="1">
                <a:latin typeface="MyriadPro-Regular"/>
              </a:rPr>
              <a:t>klirensin</a:t>
            </a:r>
            <a:r>
              <a:rPr lang="tr-TR" sz="1800" b="0" i="0" u="none" strike="noStrike" baseline="0" dirty="0">
                <a:latin typeface="MyriadPro-Regular"/>
              </a:rPr>
              <a:t> ölçümü:</a:t>
            </a:r>
          </a:p>
          <a:p>
            <a:pPr marL="0" indent="0" algn="l">
              <a:buNone/>
            </a:pPr>
            <a:r>
              <a:rPr lang="tr-TR" sz="1800" b="1" i="0" u="none" strike="noStrike" baseline="0" dirty="0" err="1">
                <a:latin typeface="MyriadPro-Regular"/>
              </a:rPr>
              <a:t>Endojen</a:t>
            </a:r>
            <a:r>
              <a:rPr lang="tr-TR" sz="1800" b="1" i="0" u="none" strike="noStrike" baseline="0" dirty="0">
                <a:latin typeface="MyriadPro-Regular"/>
              </a:rPr>
              <a:t>:</a:t>
            </a:r>
          </a:p>
          <a:p>
            <a:pPr algn="l"/>
            <a:r>
              <a:rPr lang="tr-TR" sz="1800" dirty="0" err="1">
                <a:latin typeface="MyriadPro-Regular"/>
              </a:rPr>
              <a:t>Kreatinin</a:t>
            </a:r>
            <a:r>
              <a:rPr lang="tr-TR" sz="1800" dirty="0">
                <a:latin typeface="MyriadPro-Regular"/>
              </a:rPr>
              <a:t>, üre, </a:t>
            </a:r>
            <a:r>
              <a:rPr lang="tr-TR" sz="1800" dirty="0" err="1">
                <a:latin typeface="MyriadPro-Regular"/>
              </a:rPr>
              <a:t>sistatin</a:t>
            </a:r>
            <a:r>
              <a:rPr lang="tr-TR" sz="1800" dirty="0">
                <a:latin typeface="MyriadPro-Regular"/>
              </a:rPr>
              <a:t> C </a:t>
            </a:r>
          </a:p>
          <a:p>
            <a:pPr algn="l"/>
            <a:endParaRPr lang="tr-TR" sz="1800" dirty="0">
              <a:latin typeface="MyriadPro-Regular"/>
            </a:endParaRPr>
          </a:p>
          <a:p>
            <a:pPr marL="0" indent="0" algn="l">
              <a:buNone/>
            </a:pPr>
            <a:r>
              <a:rPr lang="tr-TR" sz="1800" b="1" i="0" u="none" strike="noStrike" baseline="0" dirty="0" err="1">
                <a:latin typeface="MyriadPro-Regular"/>
              </a:rPr>
              <a:t>Ekzojen</a:t>
            </a:r>
            <a:r>
              <a:rPr lang="tr-TR" sz="1800" b="1" i="0" u="none" strike="noStrike" baseline="0" dirty="0">
                <a:latin typeface="MyriadPro-Regular"/>
              </a:rPr>
              <a:t>:</a:t>
            </a:r>
          </a:p>
          <a:p>
            <a:pPr algn="l"/>
            <a:r>
              <a:rPr lang="tr-TR" sz="1800" dirty="0" err="1">
                <a:latin typeface="MyriadPro-Regular"/>
              </a:rPr>
              <a:t>İnülin</a:t>
            </a:r>
            <a:r>
              <a:rPr lang="tr-TR" sz="1800" dirty="0">
                <a:latin typeface="MyriadPro-Regular"/>
              </a:rPr>
              <a:t>, </a:t>
            </a:r>
            <a:r>
              <a:rPr lang="tr-TR" sz="1800" b="0" i="0" u="none" strike="noStrike" baseline="0" dirty="0" err="1">
                <a:latin typeface="MyriadPro-Regular"/>
              </a:rPr>
              <a:t>iothalamate</a:t>
            </a:r>
            <a:r>
              <a:rPr lang="tr-TR" sz="1800" b="0" i="0" u="none" strike="noStrike" baseline="0" dirty="0">
                <a:latin typeface="MyriadPro-Regular"/>
              </a:rPr>
              <a:t>, </a:t>
            </a:r>
            <a:r>
              <a:rPr lang="tr-TR" sz="1800" b="0" i="0" u="none" strike="noStrike" baseline="0" dirty="0" err="1">
                <a:latin typeface="MyriadPro-Regular"/>
              </a:rPr>
              <a:t>iohexol</a:t>
            </a:r>
            <a:r>
              <a:rPr lang="tr-TR" sz="1800" b="0" i="0" u="none" strike="noStrike" baseline="0" dirty="0">
                <a:latin typeface="MyriadPro-Regular"/>
              </a:rPr>
              <a:t>, 51Cr-ethylenediaminetetraacetic </a:t>
            </a:r>
            <a:r>
              <a:rPr lang="tr-TR" sz="1800" b="0" i="0" u="none" strike="noStrike" baseline="0" dirty="0" err="1">
                <a:latin typeface="MyriadPro-Regular"/>
              </a:rPr>
              <a:t>acid</a:t>
            </a:r>
            <a:r>
              <a:rPr lang="tr-TR" sz="1800" b="0" i="0" u="none" strike="noStrike" baseline="0" dirty="0">
                <a:latin typeface="MyriadPro-Regular"/>
              </a:rPr>
              <a:t> (Cr-EDTA) ve 99mTc-diethylenetriaminepentaacetic </a:t>
            </a:r>
            <a:r>
              <a:rPr lang="tr-TR" sz="1800" b="0" i="0" u="none" strike="noStrike" baseline="0" dirty="0" err="1">
                <a:latin typeface="MyriadPro-Regular"/>
              </a:rPr>
              <a:t>acid</a:t>
            </a:r>
            <a:r>
              <a:rPr lang="tr-TR" sz="1800" b="0" i="0" u="none" strike="noStrike" baseline="0" dirty="0">
                <a:latin typeface="MyriadPro-Regular"/>
              </a:rPr>
              <a:t> (</a:t>
            </a:r>
            <a:r>
              <a:rPr lang="tr-TR" sz="1800" b="0" i="0" u="none" strike="noStrike" baseline="0" dirty="0" err="1">
                <a:latin typeface="MyriadPro-Regular"/>
              </a:rPr>
              <a:t>Tc</a:t>
            </a:r>
            <a:r>
              <a:rPr lang="tr-TR" sz="1800" b="0" i="0" u="none" strike="noStrike" baseline="0" dirty="0">
                <a:latin typeface="MyriadPro-Regular"/>
              </a:rPr>
              <a:t>-DTPA)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6BF70CC-3B61-42E5-AE61-5D3417762314}"/>
              </a:ext>
            </a:extLst>
          </p:cNvPr>
          <p:cNvSpPr txBox="1"/>
          <p:nvPr/>
        </p:nvSpPr>
        <p:spPr>
          <a:xfrm>
            <a:off x="7996334" y="6581001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 err="1"/>
              <a:t>Arınsoy</a:t>
            </a:r>
            <a:r>
              <a:rPr lang="tr-TR" sz="1200" b="1" dirty="0"/>
              <a:t>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3072086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1A0F60-82F4-4730-9E5E-E42B5767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Kreatinin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E40B72-304D-4AEC-AD6A-6F6F70DE5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tr-TR" sz="1800" b="0" i="0" u="none" strike="noStrike" baseline="0" dirty="0" err="1">
                <a:latin typeface="MyriadPro-Regular"/>
              </a:rPr>
              <a:t>Kreatinin</a:t>
            </a:r>
            <a:r>
              <a:rPr lang="tr-TR" sz="1800" b="0" i="0" u="none" strike="noStrike" baseline="0" dirty="0">
                <a:latin typeface="MyriadPro-Regular"/>
              </a:rPr>
              <a:t>, diyetle alınan hayvansal proteinlerden ve iskelet kasındaki </a:t>
            </a:r>
            <a:r>
              <a:rPr lang="tr-TR" sz="1800" b="0" i="0" u="none" strike="noStrike" baseline="0" dirty="0" err="1">
                <a:latin typeface="MyriadPro-Regular"/>
              </a:rPr>
              <a:t>fosfokreatinin</a:t>
            </a:r>
            <a:r>
              <a:rPr lang="tr-TR" sz="1800" b="0" i="0" u="none" strike="noStrike" baseline="0" dirty="0">
                <a:latin typeface="MyriadPro-Regular"/>
              </a:rPr>
              <a:t> metabolizması sonucu oluşturulur.</a:t>
            </a:r>
          </a:p>
          <a:p>
            <a:pPr algn="l"/>
            <a:endParaRPr lang="tr-TR" sz="1800" b="0" i="0" u="none" strike="noStrike" baseline="0" dirty="0">
              <a:latin typeface="MyriadPro-Regular"/>
            </a:endParaRPr>
          </a:p>
          <a:p>
            <a:pPr algn="l"/>
            <a:r>
              <a:rPr lang="tr-TR" sz="1800" dirty="0">
                <a:latin typeface="MyriadPro-Regular"/>
              </a:rPr>
              <a:t>Vü</a:t>
            </a:r>
            <a:r>
              <a:rPr lang="tr-TR" sz="1800" b="0" i="0" u="none" strike="noStrike" baseline="0" dirty="0">
                <a:latin typeface="MyriadPro-Regular"/>
              </a:rPr>
              <a:t>cuttaki üretimi kas kitlesi ile orantılıdır. </a:t>
            </a:r>
          </a:p>
          <a:p>
            <a:pPr algn="l"/>
            <a:endParaRPr lang="tr-TR" sz="1800" b="0" i="0" u="none" strike="noStrike" baseline="0" dirty="0">
              <a:latin typeface="MyriadPro-Regular"/>
            </a:endParaRPr>
          </a:p>
          <a:p>
            <a:r>
              <a:rPr lang="tr-TR" sz="1800" dirty="0">
                <a:latin typeface="MyriadPro-Regular"/>
              </a:rPr>
              <a:t>Proteine bağlanmaz, </a:t>
            </a:r>
            <a:r>
              <a:rPr lang="tr-TR" sz="1800" dirty="0" err="1">
                <a:latin typeface="MyriadPro-Regular"/>
              </a:rPr>
              <a:t>glomerüllerden</a:t>
            </a:r>
            <a:r>
              <a:rPr lang="tr-TR" sz="1800" dirty="0">
                <a:latin typeface="MyriadPro-Regular"/>
              </a:rPr>
              <a:t> serbestçe filtre olur.</a:t>
            </a:r>
          </a:p>
          <a:p>
            <a:endParaRPr lang="tr-TR" sz="1800" dirty="0">
              <a:latin typeface="MyriadPro-Regular"/>
            </a:endParaRPr>
          </a:p>
          <a:p>
            <a:pPr algn="l"/>
            <a:r>
              <a:rPr lang="tr-TR" sz="1800" dirty="0">
                <a:latin typeface="MyriadPro-Regular"/>
              </a:rPr>
              <a:t>Y</a:t>
            </a:r>
            <a:r>
              <a:rPr lang="tr-TR" sz="1800" b="0" i="0" u="none" strike="noStrike" baseline="0" dirty="0">
                <a:latin typeface="MyriadPro-Regular"/>
              </a:rPr>
              <a:t>aş, cinsiyet ve vücut kitlesinden etkilenir. </a:t>
            </a:r>
          </a:p>
          <a:p>
            <a:pPr algn="l"/>
            <a:endParaRPr lang="tr-TR" sz="1800" b="0" i="0" u="none" strike="noStrike" baseline="0" dirty="0">
              <a:latin typeface="MyriadPro-Regular"/>
            </a:endParaRPr>
          </a:p>
          <a:p>
            <a:pPr algn="l"/>
            <a:r>
              <a:rPr lang="tr-TR" sz="1800" b="0" i="0" u="none" strike="noStrike" baseline="0" dirty="0" err="1">
                <a:latin typeface="MyriadPro-Regular"/>
              </a:rPr>
              <a:t>Kreatinin</a:t>
            </a:r>
            <a:r>
              <a:rPr lang="tr-TR" sz="1800" b="0" i="0" u="none" strike="noStrike" baseline="0" dirty="0">
                <a:latin typeface="MyriadPro-Regular"/>
              </a:rPr>
              <a:t> düzeyinde ırksal farklılıklar bulunur.(1)</a:t>
            </a:r>
          </a:p>
          <a:p>
            <a:pPr algn="l"/>
            <a:endParaRPr lang="tr-TR" sz="1800" dirty="0">
              <a:latin typeface="MyriadPro-Regular"/>
            </a:endParaRPr>
          </a:p>
          <a:p>
            <a:pPr algn="l"/>
            <a:r>
              <a:rPr lang="tr-TR" sz="1800" dirty="0"/>
              <a:t>Serum </a:t>
            </a:r>
            <a:r>
              <a:rPr lang="tr-TR" sz="1800" dirty="0" err="1"/>
              <a:t>kreatininin</a:t>
            </a:r>
            <a:r>
              <a:rPr lang="tr-TR" sz="1800" dirty="0"/>
              <a:t> normal değeri 0.6-1.2 mg/ dl (2)</a:t>
            </a:r>
            <a:endParaRPr lang="tr-TR" b="0" i="0" u="none" strike="noStrike" baseline="0" dirty="0">
              <a:latin typeface="MyriadPro-Regular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C93BCCF-6030-4100-BBB7-4FDD8880990E}"/>
              </a:ext>
            </a:extLst>
          </p:cNvPr>
          <p:cNvSpPr txBox="1"/>
          <p:nvPr/>
        </p:nvSpPr>
        <p:spPr>
          <a:xfrm>
            <a:off x="7853265" y="6396335"/>
            <a:ext cx="43387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/>
              <a:t>1-Arınsoy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  <a:p>
            <a:r>
              <a:rPr lang="tr-TR" sz="1200" b="1" dirty="0"/>
              <a:t>2- </a:t>
            </a:r>
            <a:r>
              <a:rPr lang="tr-TR" sz="1200" b="1" dirty="0" err="1"/>
              <a:t>Yeniçerioğlu</a:t>
            </a:r>
            <a:r>
              <a:rPr lang="tr-TR" sz="1200" b="1" dirty="0"/>
              <a:t> Y, Güngör Ö, Arıcı M. Temel Nefroloji, 2019</a:t>
            </a:r>
          </a:p>
        </p:txBody>
      </p:sp>
    </p:spTree>
    <p:extLst>
      <p:ext uri="{BB962C8B-B14F-4D97-AF65-F5344CB8AC3E}">
        <p14:creationId xmlns:p14="http://schemas.microsoft.com/office/powerpoint/2010/main" val="626737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1A0F60-82F4-4730-9E5E-E42B5767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Kreatinin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E40B72-304D-4AEC-AD6A-6F6F70DE5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b="0" i="0" u="none" strike="noStrike" baseline="0" dirty="0" err="1">
                <a:latin typeface="MyriadPro-Regular"/>
              </a:rPr>
              <a:t>Kreatinin</a:t>
            </a:r>
            <a:r>
              <a:rPr lang="tr-TR" sz="1800" b="0" i="0" u="none" strike="noStrike" baseline="0" dirty="0">
                <a:latin typeface="MyriadPro-Regular"/>
              </a:rPr>
              <a:t> yalnızca </a:t>
            </a:r>
            <a:r>
              <a:rPr lang="tr-TR" sz="1800" b="0" i="0" u="none" strike="noStrike" baseline="0" dirty="0" err="1">
                <a:latin typeface="MyriadPro-Regular"/>
              </a:rPr>
              <a:t>proksimal</a:t>
            </a:r>
            <a:r>
              <a:rPr lang="tr-TR" sz="1800" dirty="0">
                <a:latin typeface="MyriadPro-Regular"/>
              </a:rPr>
              <a:t> tübülden </a:t>
            </a:r>
            <a:r>
              <a:rPr lang="tr-TR" sz="1800" b="0" i="0" u="none" strike="noStrike" baseline="0" dirty="0" err="1">
                <a:latin typeface="MyriadPro-Regular"/>
              </a:rPr>
              <a:t>sekresyona</a:t>
            </a:r>
            <a:r>
              <a:rPr lang="tr-TR" sz="1800" b="0" i="0" u="none" strike="noStrike" baseline="0" dirty="0">
                <a:latin typeface="MyriadPro-Regular"/>
              </a:rPr>
              <a:t> uğrar. Bu miktar, idrardaki </a:t>
            </a:r>
            <a:r>
              <a:rPr lang="tr-TR" sz="1800" b="0" i="0" u="none" strike="noStrike" baseline="0" dirty="0" err="1">
                <a:latin typeface="MyriadPro-Regular"/>
              </a:rPr>
              <a:t>kreatininin</a:t>
            </a:r>
            <a:r>
              <a:rPr lang="tr-TR" sz="1800" b="0" i="0" u="none" strike="noStrike" baseline="0" dirty="0">
                <a:latin typeface="MyriadPro-Regular"/>
              </a:rPr>
              <a:t> %10 ila 40’ </a:t>
            </a:r>
            <a:r>
              <a:rPr lang="tr-TR" sz="1800" b="0" i="0" u="none" strike="noStrike" baseline="0" dirty="0" err="1">
                <a:latin typeface="MyriadPro-Regular"/>
              </a:rPr>
              <a:t>nı</a:t>
            </a:r>
            <a:r>
              <a:rPr lang="tr-TR" sz="1800" b="0" i="0" u="none" strike="noStrike" baseline="0" dirty="0">
                <a:latin typeface="MyriadPro-Regular"/>
              </a:rPr>
              <a:t> oluşturabilir, bu durum özellikle </a:t>
            </a:r>
            <a:r>
              <a:rPr lang="tr-TR" sz="1800" b="0" i="0" u="none" strike="noStrike" baseline="0" dirty="0" err="1">
                <a:latin typeface="MyriadPro-Regular"/>
              </a:rPr>
              <a:t>GFH’nın</a:t>
            </a:r>
            <a:r>
              <a:rPr lang="tr-TR" sz="1800" b="0" i="0" u="none" strike="noStrike" baseline="0" dirty="0">
                <a:latin typeface="MyriadPro-Regular"/>
              </a:rPr>
              <a:t> düşüp </a:t>
            </a:r>
            <a:r>
              <a:rPr lang="tr-TR" sz="1800" b="0" i="0" u="none" strike="noStrike" baseline="0" dirty="0" err="1">
                <a:latin typeface="MyriadPro-Regular"/>
              </a:rPr>
              <a:t>sekresyonun</a:t>
            </a:r>
            <a:r>
              <a:rPr lang="tr-TR" sz="1800" b="0" i="0" u="none" strike="noStrike" baseline="0" dirty="0">
                <a:latin typeface="MyriadPro-Regular"/>
              </a:rPr>
              <a:t> arttığı durumlarda </a:t>
            </a:r>
            <a:r>
              <a:rPr lang="tr-TR" sz="1800" b="0" i="0" u="none" strike="noStrike" baseline="0" dirty="0" err="1">
                <a:latin typeface="MyriadPro-Regular"/>
              </a:rPr>
              <a:t>GFH’nın</a:t>
            </a:r>
            <a:r>
              <a:rPr lang="tr-TR" sz="1800" b="0" i="0" u="none" strike="noStrike" baseline="0" dirty="0">
                <a:latin typeface="MyriadPro-Regular"/>
              </a:rPr>
              <a:t> yanlış olarak yüksek tahmin edilmesine neden olur.</a:t>
            </a:r>
          </a:p>
          <a:p>
            <a:endParaRPr lang="tr-TR" sz="1800" b="0" i="0" u="none" strike="noStrike" baseline="0" dirty="0">
              <a:latin typeface="MyriadPro-Regular"/>
            </a:endParaRPr>
          </a:p>
          <a:p>
            <a:pPr algn="l"/>
            <a:r>
              <a:rPr lang="tr-TR" sz="1800" b="0" i="0" u="none" strike="noStrike" baseline="0" dirty="0" err="1">
                <a:latin typeface="MyriadPro-Regular"/>
              </a:rPr>
              <a:t>Kreatininin</a:t>
            </a:r>
            <a:r>
              <a:rPr lang="tr-TR" sz="1800" b="0" i="0" u="none" strike="noStrike" baseline="0" dirty="0">
                <a:latin typeface="MyriadPro-Regular"/>
              </a:rPr>
              <a:t> </a:t>
            </a:r>
            <a:r>
              <a:rPr lang="tr-TR" sz="1800" b="0" i="0" u="none" strike="noStrike" baseline="0" dirty="0" err="1">
                <a:latin typeface="MyriadPro-Regular"/>
              </a:rPr>
              <a:t>intestinal</a:t>
            </a:r>
            <a:r>
              <a:rPr lang="tr-TR" sz="1800" b="0" i="0" u="none" strike="noStrike" baseline="0" dirty="0">
                <a:latin typeface="MyriadPro-Regular"/>
              </a:rPr>
              <a:t> </a:t>
            </a:r>
            <a:r>
              <a:rPr lang="tr-TR" sz="1800" b="0" i="0" u="none" strike="noStrike" baseline="0" dirty="0" err="1">
                <a:latin typeface="MyriadPro-Regular"/>
              </a:rPr>
              <a:t>sekresyonlar</a:t>
            </a:r>
            <a:r>
              <a:rPr lang="tr-TR" sz="1800" b="0" i="0" u="none" strike="noStrike" baseline="0" dirty="0">
                <a:latin typeface="MyriadPro-Regular"/>
              </a:rPr>
              <a:t> ile de atılır. </a:t>
            </a:r>
            <a:r>
              <a:rPr lang="tr-TR" sz="1800" b="0" i="0" u="none" strike="noStrike" baseline="0" dirty="0" err="1">
                <a:latin typeface="MyriadPro-Regular"/>
              </a:rPr>
              <a:t>Kreatininin</a:t>
            </a:r>
            <a:r>
              <a:rPr lang="tr-TR" sz="1800" b="0" i="0" u="none" strike="noStrike" baseline="0" dirty="0">
                <a:latin typeface="MyriadPro-Regular"/>
              </a:rPr>
              <a:t> bağırsakta bakteriler tarafından parçalanmaktadır. GFH düştüğünde, </a:t>
            </a:r>
            <a:r>
              <a:rPr lang="tr-TR" sz="1800" b="0" i="0" u="none" strike="noStrike" baseline="0" dirty="0" err="1">
                <a:latin typeface="MyriadPro-Regular"/>
              </a:rPr>
              <a:t>kompansatuar</a:t>
            </a:r>
            <a:r>
              <a:rPr lang="tr-TR" sz="1800" b="0" i="0" u="none" strike="noStrike" baseline="0" dirty="0">
                <a:latin typeface="MyriadPro-Regular"/>
              </a:rPr>
              <a:t> olarak bu atılımın arttığı gözlenir.</a:t>
            </a:r>
          </a:p>
          <a:p>
            <a:pPr algn="l"/>
            <a:endParaRPr lang="tr-TR" sz="1800" b="0" i="0" u="none" strike="noStrike" baseline="0" dirty="0">
              <a:latin typeface="MyriadPro-Regular"/>
            </a:endParaRPr>
          </a:p>
          <a:p>
            <a:r>
              <a:rPr lang="tr-TR" sz="1800" dirty="0">
                <a:latin typeface="MyriadPro-Regular"/>
              </a:rPr>
              <a:t>Kan </a:t>
            </a:r>
            <a:r>
              <a:rPr lang="tr-TR" sz="1800" dirty="0" err="1">
                <a:latin typeface="MyriadPro-Regular"/>
              </a:rPr>
              <a:t>kreatinin</a:t>
            </a:r>
            <a:r>
              <a:rPr lang="tr-TR" sz="1800" dirty="0">
                <a:latin typeface="MyriadPro-Regular"/>
              </a:rPr>
              <a:t> </a:t>
            </a:r>
            <a:r>
              <a:rPr lang="tr-TR" sz="1800" dirty="0">
                <a:solidFill>
                  <a:srgbClr val="FF0000"/>
                </a:solidFill>
                <a:latin typeface="MyriadPro-Regular"/>
              </a:rPr>
              <a:t>1.4</a:t>
            </a:r>
            <a:r>
              <a:rPr lang="tr-TR" sz="1800" dirty="0">
                <a:latin typeface="MyriadPro-Regular"/>
              </a:rPr>
              <a:t> mg/dl =&gt; GFH </a:t>
            </a:r>
            <a:r>
              <a:rPr lang="tr-TR" sz="1800" b="1" dirty="0">
                <a:solidFill>
                  <a:srgbClr val="FF0000"/>
                </a:solidFill>
                <a:latin typeface="MyriadPro-Regular"/>
              </a:rPr>
              <a:t>20-90 </a:t>
            </a:r>
            <a:r>
              <a:rPr lang="tr-TR" sz="1800" dirty="0">
                <a:latin typeface="MyriadPro-Regular"/>
              </a:rPr>
              <a:t>ml/</a:t>
            </a:r>
            <a:r>
              <a:rPr lang="tr-TR" sz="1800" dirty="0" err="1">
                <a:latin typeface="MyriadPro-Regular"/>
              </a:rPr>
              <a:t>dk</a:t>
            </a:r>
            <a:r>
              <a:rPr lang="tr-TR" sz="1800" dirty="0">
                <a:latin typeface="MyriadPro-Regular"/>
              </a:rPr>
              <a:t>/1.73 m2</a:t>
            </a:r>
            <a:endParaRPr lang="tr-TR" sz="1800" dirty="0"/>
          </a:p>
          <a:p>
            <a:pPr algn="l"/>
            <a:endParaRPr lang="tr-TR" sz="1800" b="0" i="0" u="none" strike="noStrike" baseline="0" dirty="0">
              <a:latin typeface="MyriadPro-Regular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5514CC8-F24E-4123-89E3-CCEE911FF6B0}"/>
              </a:ext>
            </a:extLst>
          </p:cNvPr>
          <p:cNvSpPr txBox="1"/>
          <p:nvPr/>
        </p:nvSpPr>
        <p:spPr>
          <a:xfrm>
            <a:off x="7996334" y="6581001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 err="1"/>
              <a:t>Arınsoy</a:t>
            </a:r>
            <a:r>
              <a:rPr lang="tr-TR" sz="1200" b="1" dirty="0"/>
              <a:t>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251322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1A0F60-82F4-4730-9E5E-E42B5767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Kreatinin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5E40B72-304D-4AEC-AD6A-6F6F70DE5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tr-TR" sz="1800" b="0" i="0" u="none" strike="noStrike" baseline="0" dirty="0" err="1">
                <a:latin typeface="MyriadPro-Regular"/>
              </a:rPr>
              <a:t>Bobrek</a:t>
            </a:r>
            <a:r>
              <a:rPr lang="tr-TR" sz="1800" b="0" i="0" u="none" strike="noStrike" baseline="0" dirty="0">
                <a:latin typeface="MyriadPro-Regular"/>
              </a:rPr>
              <a:t> hastalığının erken döneminde </a:t>
            </a:r>
            <a:r>
              <a:rPr lang="tr-TR" sz="1800" b="0" i="0" u="none" strike="noStrike" baseline="0" dirty="0" err="1">
                <a:latin typeface="MyriadPro-Regular"/>
              </a:rPr>
              <a:t>kreatininde</a:t>
            </a:r>
            <a:r>
              <a:rPr lang="tr-TR" sz="1800" b="0" i="0" u="none" strike="noStrike" baseline="0" dirty="0">
                <a:latin typeface="MyriadPro-Regular"/>
              </a:rPr>
              <a:t> sadece 0.1–0.2 mg/dl </a:t>
            </a:r>
            <a:r>
              <a:rPr lang="tr-TR" sz="1800" b="0" i="0" u="none" strike="noStrike" baseline="0" dirty="0" err="1">
                <a:latin typeface="MyriadPro-Regular"/>
              </a:rPr>
              <a:t>lik</a:t>
            </a:r>
            <a:r>
              <a:rPr lang="tr-TR" sz="1800" b="0" i="0" u="none" strike="noStrike" baseline="0" dirty="0">
                <a:latin typeface="MyriadPro-Regular"/>
              </a:rPr>
              <a:t> bir artış, </a:t>
            </a:r>
            <a:r>
              <a:rPr lang="tr-TR" sz="1800" b="0" i="0" u="none" strike="noStrike" baseline="0" dirty="0" err="1">
                <a:latin typeface="MyriadPro-Regular"/>
              </a:rPr>
              <a:t>gercekte</a:t>
            </a:r>
            <a:r>
              <a:rPr lang="tr-TR" sz="1800" b="0" i="0" u="none" strike="noStrike" baseline="0" dirty="0">
                <a:latin typeface="MyriadPro-Regular"/>
              </a:rPr>
              <a:t> </a:t>
            </a:r>
            <a:r>
              <a:rPr lang="tr-TR" sz="1800" b="0" i="0" u="none" strike="noStrike" baseline="0" dirty="0" err="1">
                <a:latin typeface="MyriadPro-Regular"/>
              </a:rPr>
              <a:t>GFH’nın</a:t>
            </a:r>
            <a:r>
              <a:rPr lang="tr-TR" sz="1800" b="0" i="0" u="none" strike="noStrike" baseline="0" dirty="0">
                <a:latin typeface="MyriadPro-Regular"/>
              </a:rPr>
              <a:t> 60-80 ml/</a:t>
            </a:r>
            <a:r>
              <a:rPr lang="tr-TR" sz="1800" b="0" i="0" u="none" strike="noStrike" baseline="0" dirty="0" err="1">
                <a:latin typeface="MyriadPro-Regular"/>
              </a:rPr>
              <a:t>dk</a:t>
            </a:r>
            <a:r>
              <a:rPr lang="tr-TR" sz="1800" b="0" i="0" u="none" strike="noStrike" baseline="0" dirty="0">
                <a:latin typeface="MyriadPro-Regular"/>
              </a:rPr>
              <a:t> civarına kadar azalması ile birlikte olabilir. Bu durumda </a:t>
            </a:r>
            <a:r>
              <a:rPr lang="tr-TR" sz="1800" b="0" i="0" u="none" strike="noStrike" baseline="0" dirty="0" err="1">
                <a:latin typeface="MyriadPro-Regular"/>
              </a:rPr>
              <a:t>inulin</a:t>
            </a:r>
            <a:r>
              <a:rPr lang="tr-TR" sz="1800" b="0" i="0" u="none" strike="noStrike" baseline="0" dirty="0">
                <a:latin typeface="MyriadPro-Regular"/>
              </a:rPr>
              <a:t> gibi bir belirteç gerçek </a:t>
            </a:r>
            <a:r>
              <a:rPr lang="tr-TR" sz="1800" b="0" i="0" u="none" strike="noStrike" baseline="0" dirty="0" err="1">
                <a:latin typeface="MyriadPro-Regular"/>
              </a:rPr>
              <a:t>GFH’yı</a:t>
            </a:r>
            <a:r>
              <a:rPr lang="tr-TR" sz="1800" b="0" i="0" u="none" strike="noStrike" baseline="0" dirty="0">
                <a:latin typeface="MyriadPro-Regular"/>
              </a:rPr>
              <a:t> gösterebilir.</a:t>
            </a:r>
          </a:p>
          <a:p>
            <a:pPr algn="l"/>
            <a:endParaRPr lang="tr-TR" sz="1800" b="0" i="0" u="none" strike="noStrike" baseline="0" dirty="0">
              <a:latin typeface="MyriadPro-Regular"/>
            </a:endParaRPr>
          </a:p>
          <a:p>
            <a:pPr algn="l"/>
            <a:r>
              <a:rPr lang="tr-TR" sz="1800" b="0" i="0" u="none" strike="noStrike" baseline="0" dirty="0" err="1">
                <a:latin typeface="MyriadPro-Regular"/>
              </a:rPr>
              <a:t>Kreatinin</a:t>
            </a:r>
            <a:r>
              <a:rPr lang="tr-TR" sz="1800" b="0" i="0" u="none" strike="noStrike" baseline="0" dirty="0">
                <a:latin typeface="MyriadPro-Regular"/>
              </a:rPr>
              <a:t> 1.5–2 mg/dl’yi aştığında </a:t>
            </a:r>
            <a:r>
              <a:rPr lang="tr-TR" sz="1800" b="0" i="0" u="none" strike="noStrike" baseline="0" dirty="0" err="1">
                <a:latin typeface="MyriadPro-Regular"/>
              </a:rPr>
              <a:t>sekresyon</a:t>
            </a:r>
            <a:r>
              <a:rPr lang="tr-TR" sz="1800" b="0" i="0" u="none" strike="noStrike" baseline="0" dirty="0">
                <a:latin typeface="MyriadPro-Regular"/>
              </a:rPr>
              <a:t> kapasitesi doyar, tekrar bir </a:t>
            </a:r>
            <a:r>
              <a:rPr lang="tr-TR" sz="1800" b="0" i="0" u="none" strike="noStrike" baseline="0" dirty="0" err="1">
                <a:latin typeface="MyriadPro-Regular"/>
              </a:rPr>
              <a:t>kreatinin</a:t>
            </a:r>
            <a:r>
              <a:rPr lang="tr-TR" sz="1800" b="0" i="0" u="none" strike="noStrike" baseline="0" dirty="0">
                <a:latin typeface="MyriadPro-Regular"/>
              </a:rPr>
              <a:t> GFH dengesi kurulur. Bu nedenle böbrek hastalığının daha ileri döneminde </a:t>
            </a:r>
            <a:r>
              <a:rPr lang="tr-TR" sz="1800" b="0" i="0" u="none" strike="noStrike" baseline="0" dirty="0" err="1">
                <a:latin typeface="MyriadPro-Regular"/>
              </a:rPr>
              <a:t>GFH’daki</a:t>
            </a:r>
            <a:r>
              <a:rPr lang="tr-TR" sz="1800" b="0" i="0" u="none" strike="noStrike" baseline="0" dirty="0">
                <a:latin typeface="MyriadPro-Regular"/>
              </a:rPr>
              <a:t> azalma </a:t>
            </a:r>
            <a:r>
              <a:rPr lang="pt-BR" sz="1800" b="0" i="0" u="none" strike="noStrike" baseline="0" dirty="0">
                <a:latin typeface="MyriadPro-Regular"/>
              </a:rPr>
              <a:t>kreatininde daha bariz bir artışla beraberdir</a:t>
            </a:r>
            <a:r>
              <a:rPr lang="tr-TR" sz="1800" b="0" i="0" u="none" strike="noStrike" baseline="0" dirty="0">
                <a:latin typeface="MyriadPro-Regular"/>
              </a:rPr>
              <a:t>.</a:t>
            </a:r>
          </a:p>
          <a:p>
            <a:pPr algn="l"/>
            <a:endParaRPr lang="tr-TR" sz="1800" b="0" i="0" u="none" strike="noStrike" baseline="0" dirty="0">
              <a:latin typeface="MyriadPro-Regular"/>
            </a:endParaRPr>
          </a:p>
          <a:p>
            <a:r>
              <a:rPr lang="tr-TR" sz="1800" b="0" i="0" u="none" strike="noStrike" baseline="0" dirty="0" err="1">
                <a:latin typeface="MyriadPro-Regular"/>
              </a:rPr>
              <a:t>Klirens</a:t>
            </a:r>
            <a:r>
              <a:rPr lang="tr-TR" sz="1800" b="0" i="0" u="none" strike="noStrike" baseline="0" dirty="0">
                <a:latin typeface="MyriadPro-Regular"/>
              </a:rPr>
              <a:t> ölçümlerinde 24 saatlik idrardaki </a:t>
            </a:r>
            <a:r>
              <a:rPr lang="tr-TR" sz="1800" b="0" i="0" u="none" strike="noStrike" baseline="0" dirty="0" err="1">
                <a:latin typeface="MyriadPro-Regular"/>
              </a:rPr>
              <a:t>kreatininin</a:t>
            </a:r>
            <a:r>
              <a:rPr lang="tr-TR" sz="1800" b="0" i="0" u="none" strike="noStrike" baseline="0" dirty="0">
                <a:latin typeface="MyriadPro-Regular"/>
              </a:rPr>
              <a:t> </a:t>
            </a:r>
            <a:r>
              <a:rPr lang="tr-TR" sz="1800" b="0" i="0" u="none" strike="noStrike" baseline="0" dirty="0" err="1">
                <a:latin typeface="MyriadPro-Regular"/>
              </a:rPr>
              <a:t>eksresyonu</a:t>
            </a:r>
            <a:r>
              <a:rPr lang="tr-TR" sz="1800" b="0" i="0" u="none" strike="noStrike" baseline="0" dirty="0">
                <a:latin typeface="MyriadPro-Regular"/>
              </a:rPr>
              <a:t> ve kan </a:t>
            </a:r>
            <a:r>
              <a:rPr lang="tr-TR" sz="1800" b="0" i="0" u="none" strike="noStrike" baseline="0" dirty="0" err="1">
                <a:latin typeface="MyriadPro-Regular"/>
              </a:rPr>
              <a:t>kreatinin</a:t>
            </a:r>
            <a:r>
              <a:rPr lang="tr-TR" sz="1800" b="0" i="0" u="none" strike="noStrike" baseline="0" dirty="0">
                <a:latin typeface="MyriadPro-Regular"/>
              </a:rPr>
              <a:t> düzeyinin tek seferlik olçumu kullanılır. S</a:t>
            </a:r>
            <a:r>
              <a:rPr lang="tr-TR" sz="1800" dirty="0">
                <a:latin typeface="MyriadPro-Regular"/>
              </a:rPr>
              <a:t>abit olmayan kan </a:t>
            </a:r>
            <a:r>
              <a:rPr lang="tr-TR" sz="1800" dirty="0" err="1">
                <a:latin typeface="MyriadPro-Regular"/>
              </a:rPr>
              <a:t>kreatinin</a:t>
            </a:r>
            <a:r>
              <a:rPr lang="tr-TR" sz="1800" dirty="0">
                <a:latin typeface="MyriadPro-Regular"/>
              </a:rPr>
              <a:t> düzeyi ve idrarın hatalı toplanması doğru ölçümü kısıtlar.</a:t>
            </a:r>
          </a:p>
          <a:p>
            <a:endParaRPr lang="tr-TR" sz="1800" dirty="0">
              <a:latin typeface="MyriadPro-Regular"/>
            </a:endParaRPr>
          </a:p>
          <a:p>
            <a:r>
              <a:rPr lang="tr-TR" sz="1800" b="0" i="0" u="none" strike="noStrike" baseline="0" dirty="0" err="1">
                <a:latin typeface="MyriadPro-Regular"/>
              </a:rPr>
              <a:t>Kreatinin</a:t>
            </a:r>
            <a:r>
              <a:rPr lang="tr-TR" sz="1800" b="0" i="0" u="none" strike="noStrike" baseline="0" dirty="0">
                <a:latin typeface="MyriadPro-Regular"/>
              </a:rPr>
              <a:t> düzeyinin sabit olması oldukça önemlidir, 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MyriadPro-Regular"/>
              </a:rPr>
              <a:t>akut böbrek hasarı gibi durumlarda bu metotla GFH tahmini </a:t>
            </a:r>
            <a:r>
              <a:rPr lang="tr-TR" sz="1800" dirty="0">
                <a:solidFill>
                  <a:srgbClr val="FF0000"/>
                </a:solidFill>
                <a:latin typeface="MyriadPro-Regular"/>
              </a:rPr>
              <a:t>yapılamaz</a:t>
            </a:r>
            <a:r>
              <a:rPr lang="tr-TR" sz="1800" dirty="0">
                <a:latin typeface="MyriadPro-Regular"/>
              </a:rPr>
              <a:t> . </a:t>
            </a:r>
            <a:endParaRPr lang="tr-TR" sz="1800" b="0" i="0" u="none" strike="noStrike" baseline="0" dirty="0">
              <a:latin typeface="MyriadPro-Regular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F586776-700E-484F-B418-A80A18784070}"/>
              </a:ext>
            </a:extLst>
          </p:cNvPr>
          <p:cNvSpPr txBox="1"/>
          <p:nvPr/>
        </p:nvSpPr>
        <p:spPr>
          <a:xfrm>
            <a:off x="7996334" y="6581001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 err="1"/>
              <a:t>Arınsoy</a:t>
            </a:r>
            <a:r>
              <a:rPr lang="tr-TR" sz="1200" b="1" dirty="0"/>
              <a:t>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4199851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3BE77B-389F-4746-BF24-E1DA27648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Kreatinin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FF7688-3121-471A-8EFC-9C06810E0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dirty="0">
                <a:latin typeface="MyriadPro-Regular"/>
              </a:rPr>
              <a:t>GFR azaldıkça serum </a:t>
            </a:r>
            <a:r>
              <a:rPr lang="tr-TR" sz="1800" dirty="0" err="1">
                <a:latin typeface="MyriadPro-Regular"/>
              </a:rPr>
              <a:t>kreatinin</a:t>
            </a:r>
            <a:r>
              <a:rPr lang="tr-TR" sz="1800" dirty="0">
                <a:latin typeface="MyriadPro-Regular"/>
              </a:rPr>
              <a:t> değeri yükselmektedir. </a:t>
            </a:r>
          </a:p>
          <a:p>
            <a:r>
              <a:rPr lang="tr-TR" sz="1800" dirty="0">
                <a:latin typeface="MyriadPro-Regular"/>
              </a:rPr>
              <a:t>Normal sınırların üstünde olan serum </a:t>
            </a:r>
            <a:r>
              <a:rPr lang="tr-TR" sz="1800" dirty="0" err="1">
                <a:latin typeface="MyriadPro-Regular"/>
              </a:rPr>
              <a:t>kreatinin</a:t>
            </a:r>
            <a:r>
              <a:rPr lang="tr-TR" sz="1800" dirty="0">
                <a:latin typeface="MyriadPro-Regular"/>
              </a:rPr>
              <a:t> değerleri, akut böbrek hasarı (ABH) veya kronik böbrek hastalığı (KBH)’</a:t>
            </a:r>
            <a:r>
              <a:rPr lang="tr-TR" sz="1800" dirty="0" err="1">
                <a:latin typeface="MyriadPro-Regular"/>
              </a:rPr>
              <a:t>nın</a:t>
            </a:r>
            <a:r>
              <a:rPr lang="tr-TR" sz="1800" dirty="0">
                <a:latin typeface="MyriadPro-Regular"/>
              </a:rPr>
              <a:t> ilk işareti olarak kabul edilmektedir. </a:t>
            </a:r>
          </a:p>
          <a:p>
            <a:r>
              <a:rPr lang="tr-TR" sz="1800" dirty="0">
                <a:latin typeface="MyriadPro-Regular"/>
              </a:rPr>
              <a:t>Serum </a:t>
            </a:r>
            <a:r>
              <a:rPr lang="tr-TR" sz="1800" dirty="0" err="1">
                <a:latin typeface="MyriadPro-Regular"/>
              </a:rPr>
              <a:t>kreatinin</a:t>
            </a:r>
            <a:r>
              <a:rPr lang="tr-TR" sz="1800" dirty="0">
                <a:latin typeface="MyriadPro-Regular"/>
              </a:rPr>
              <a:t> değeri ile GFR arasında parabolik bir ilişki vardır ve böbrek fonksiyonlarının neredeyse % 50-60’ı kaybedilmeden serum </a:t>
            </a:r>
            <a:r>
              <a:rPr lang="tr-TR" sz="1800" dirty="0" err="1">
                <a:latin typeface="MyriadPro-Regular"/>
              </a:rPr>
              <a:t>kreatinini</a:t>
            </a:r>
            <a:r>
              <a:rPr lang="tr-TR" sz="1800" dirty="0">
                <a:latin typeface="MyriadPro-Regular"/>
              </a:rPr>
              <a:t> normal değerlerin üzerine çıkmaz. </a:t>
            </a:r>
          </a:p>
          <a:p>
            <a:r>
              <a:rPr lang="tr-TR" sz="1800" dirty="0">
                <a:latin typeface="MyriadPro-Regular"/>
              </a:rPr>
              <a:t>Serum </a:t>
            </a:r>
            <a:r>
              <a:rPr lang="tr-TR" sz="1800" dirty="0" err="1">
                <a:latin typeface="MyriadPro-Regular"/>
              </a:rPr>
              <a:t>kreatinin</a:t>
            </a:r>
            <a:r>
              <a:rPr lang="tr-TR" sz="1800" dirty="0">
                <a:latin typeface="MyriadPro-Regular"/>
              </a:rPr>
              <a:t> değeri normal sınırlar içinde olsa bile, böbrek fonksiyonlarında bozukluk ve </a:t>
            </a:r>
            <a:r>
              <a:rPr lang="tr-TR" sz="1800" dirty="0" err="1">
                <a:latin typeface="MyriadPro-Regular"/>
              </a:rPr>
              <a:t>GFR’de</a:t>
            </a:r>
            <a:r>
              <a:rPr lang="tr-TR" sz="1800" dirty="0">
                <a:latin typeface="MyriadPro-Regular"/>
              </a:rPr>
              <a:t> azalma olabilir.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29A54D2-6D37-4A52-BCFF-E4BC46C77312}"/>
              </a:ext>
            </a:extLst>
          </p:cNvPr>
          <p:cNvSpPr txBox="1"/>
          <p:nvPr/>
        </p:nvSpPr>
        <p:spPr>
          <a:xfrm>
            <a:off x="7812150" y="6467255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/>
              <a:t> </a:t>
            </a:r>
            <a:r>
              <a:rPr lang="tr-TR" sz="1200" b="1" dirty="0" err="1"/>
              <a:t>Yeniçerioğlu</a:t>
            </a:r>
            <a:r>
              <a:rPr lang="tr-TR" sz="1200" b="1" dirty="0"/>
              <a:t> Y, Güngör Ö, Arıcı M. Temel Nefroloji, 2019</a:t>
            </a:r>
          </a:p>
        </p:txBody>
      </p:sp>
    </p:spTree>
    <p:extLst>
      <p:ext uri="{BB962C8B-B14F-4D97-AF65-F5344CB8AC3E}">
        <p14:creationId xmlns:p14="http://schemas.microsoft.com/office/powerpoint/2010/main" val="3788668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7FC1FFD-FD2B-4DF3-AD7F-A647E2425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6045"/>
          <a:stretch/>
        </p:blipFill>
        <p:spPr>
          <a:xfrm>
            <a:off x="20" y="10"/>
            <a:ext cx="11828186" cy="645677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AD7F9FDC-412A-46E0-B547-0690FF3A2A7A}"/>
              </a:ext>
            </a:extLst>
          </p:cNvPr>
          <p:cNvSpPr txBox="1"/>
          <p:nvPr/>
        </p:nvSpPr>
        <p:spPr>
          <a:xfrm>
            <a:off x="7996334" y="6581001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 err="1"/>
              <a:t>Arınsoy</a:t>
            </a:r>
            <a:r>
              <a:rPr lang="tr-TR" sz="1200" b="1" dirty="0"/>
              <a:t>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3037115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69BE20-20E4-4E64-A530-FB659582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üre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4DE806-5B0D-46B4-A705-EA8161A37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tr-TR" sz="1800" dirty="0">
                <a:latin typeface="MyriadPro-Regular"/>
              </a:rPr>
              <a:t>Ü</a:t>
            </a:r>
            <a:r>
              <a:rPr lang="tr-TR" sz="1800" b="0" i="0" u="none" strike="noStrike" baseline="0" dirty="0">
                <a:latin typeface="MyriadPro-Regular"/>
              </a:rPr>
              <a:t>re karaciğerdeki protein katabolizmasının son urunu olan bir moleküldür.</a:t>
            </a:r>
          </a:p>
          <a:p>
            <a:pPr algn="l"/>
            <a:endParaRPr lang="tr-TR" sz="1800" b="0" i="0" u="none" strike="noStrike" baseline="0" dirty="0">
              <a:latin typeface="MyriadPro-Regular"/>
            </a:endParaRPr>
          </a:p>
          <a:p>
            <a:pPr marL="0" indent="0" algn="l">
              <a:buNone/>
            </a:pPr>
            <a:r>
              <a:rPr lang="tr-TR" sz="1800" b="0" i="0" u="none" strike="noStrike" baseline="0" dirty="0">
                <a:latin typeface="MyriadPro-Regular"/>
              </a:rPr>
              <a:t>Protein katabolizması sürecini yansıtır:</a:t>
            </a:r>
          </a:p>
          <a:p>
            <a:r>
              <a:rPr lang="tr-TR" sz="1800" b="0" i="0" u="none" strike="noStrike" baseline="0" dirty="0">
                <a:latin typeface="MyriadPro-Regular"/>
              </a:rPr>
              <a:t>Aşırı beslenme</a:t>
            </a:r>
            <a:r>
              <a:rPr lang="tr-TR" sz="1800" dirty="0">
                <a:latin typeface="MyriadPro-Regular"/>
              </a:rPr>
              <a:t>, yüksek protein içerikli diyet, gastrointestinal </a:t>
            </a:r>
            <a:r>
              <a:rPr lang="tr-TR" sz="1800" b="0" i="0" u="none" strike="noStrike" baseline="0" dirty="0">
                <a:latin typeface="MyriadPro-Regular"/>
              </a:rPr>
              <a:t>kanama sonrası 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MyriadPro-Regular"/>
              </a:rPr>
              <a:t>artar. </a:t>
            </a:r>
          </a:p>
          <a:p>
            <a:pPr algn="l"/>
            <a:r>
              <a:rPr lang="tr-TR" sz="1800" dirty="0">
                <a:latin typeface="MyriadPro-Regular"/>
              </a:rPr>
              <a:t>M</a:t>
            </a:r>
            <a:r>
              <a:rPr lang="tr-TR" sz="1800" b="0" i="0" u="none" strike="noStrike" baseline="0" dirty="0">
                <a:latin typeface="MyriadPro-Regular"/>
              </a:rPr>
              <a:t>alnütrisyon, enfeksiyon, </a:t>
            </a:r>
            <a:r>
              <a:rPr lang="tr-TR" sz="1800" b="0" i="0" u="none" strike="noStrike" baseline="0" dirty="0" err="1">
                <a:latin typeface="MyriadPro-Regular"/>
              </a:rPr>
              <a:t>malignite</a:t>
            </a:r>
            <a:r>
              <a:rPr lang="tr-TR" sz="1800" b="0" i="0" u="none" strike="noStrike" baseline="0" dirty="0">
                <a:latin typeface="MyriadPro-Regular"/>
              </a:rPr>
              <a:t> gibi </a:t>
            </a:r>
            <a:r>
              <a:rPr lang="tr-TR" sz="1800" b="0" i="0" u="none" strike="noStrike" baseline="0" dirty="0" err="1">
                <a:latin typeface="MyriadPro-Regular"/>
              </a:rPr>
              <a:t>katabolik</a:t>
            </a:r>
            <a:r>
              <a:rPr lang="tr-TR" sz="1800" b="0" i="0" u="none" strike="noStrike" baseline="0" dirty="0">
                <a:latin typeface="MyriadPro-Regular"/>
              </a:rPr>
              <a:t> durum veya karaciğer hastalığında 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MyriadPro-Regular"/>
              </a:rPr>
              <a:t>azalır.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C013E0C-D781-40B8-9B23-4DC129C25585}"/>
              </a:ext>
            </a:extLst>
          </p:cNvPr>
          <p:cNvSpPr txBox="1"/>
          <p:nvPr/>
        </p:nvSpPr>
        <p:spPr>
          <a:xfrm>
            <a:off x="7996334" y="6581001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 err="1"/>
              <a:t>Arınsoy</a:t>
            </a:r>
            <a:r>
              <a:rPr lang="tr-TR" sz="1200" b="1" dirty="0"/>
              <a:t>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2153685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69BE20-20E4-4E64-A530-FB659582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üre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4DE806-5B0D-46B4-A705-EA8161A37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b="0" i="0" u="none" strike="noStrike" baseline="0" dirty="0">
                <a:latin typeface="MyriadPro-Regular"/>
              </a:rPr>
              <a:t>Serum düzeyi </a:t>
            </a:r>
            <a:r>
              <a:rPr lang="tr-TR" sz="1800" dirty="0">
                <a:latin typeface="MyriadPro-Regular"/>
              </a:rPr>
              <a:t>sabit değildir:</a:t>
            </a:r>
          </a:p>
          <a:p>
            <a:pPr marL="0" indent="0">
              <a:buNone/>
            </a:pPr>
            <a:endParaRPr lang="tr-TR" sz="1800" dirty="0">
              <a:latin typeface="MyriadPro-Regular"/>
            </a:endParaRPr>
          </a:p>
          <a:p>
            <a:r>
              <a:rPr lang="tr-TR" sz="1800" dirty="0" err="1">
                <a:latin typeface="MyriadPro-Regular"/>
              </a:rPr>
              <a:t>Glomerüllerden</a:t>
            </a:r>
            <a:r>
              <a:rPr lang="tr-TR" sz="1800" dirty="0">
                <a:latin typeface="MyriadPro-Regular"/>
              </a:rPr>
              <a:t> serbestçe filtre olur, </a:t>
            </a:r>
            <a:r>
              <a:rPr lang="tr-TR" sz="1800" dirty="0" err="1">
                <a:latin typeface="MyriadPro-Regular"/>
              </a:rPr>
              <a:t>proksimal</a:t>
            </a:r>
            <a:r>
              <a:rPr lang="tr-TR" sz="1800" dirty="0">
                <a:latin typeface="MyriadPro-Regular"/>
              </a:rPr>
              <a:t> ve </a:t>
            </a:r>
            <a:r>
              <a:rPr lang="tr-TR" sz="1800" dirty="0" err="1">
                <a:latin typeface="MyriadPro-Regular"/>
              </a:rPr>
              <a:t>distal</a:t>
            </a:r>
            <a:r>
              <a:rPr lang="tr-TR" sz="1800" dirty="0">
                <a:latin typeface="MyriadPro-Regular"/>
              </a:rPr>
              <a:t> tübülden pasif </a:t>
            </a:r>
            <a:r>
              <a:rPr lang="tr-TR" sz="1800" dirty="0" err="1">
                <a:latin typeface="MyriadPro-Regular"/>
              </a:rPr>
              <a:t>reabsorbsiyona</a:t>
            </a:r>
            <a:r>
              <a:rPr lang="tr-TR" sz="1800" dirty="0">
                <a:latin typeface="MyriadPro-Regular"/>
              </a:rPr>
              <a:t> uğrar. Üre yapım hızının ve </a:t>
            </a:r>
            <a:r>
              <a:rPr lang="tr-TR" sz="1800" dirty="0" err="1">
                <a:latin typeface="MyriadPro-Regular"/>
              </a:rPr>
              <a:t>tübüler</a:t>
            </a:r>
            <a:r>
              <a:rPr lang="tr-TR" sz="1800" dirty="0">
                <a:latin typeface="MyriadPro-Regular"/>
              </a:rPr>
              <a:t> </a:t>
            </a:r>
            <a:r>
              <a:rPr lang="tr-TR" sz="1800" dirty="0" err="1">
                <a:latin typeface="MyriadPro-Regular"/>
              </a:rPr>
              <a:t>absorbsiyon</a:t>
            </a:r>
            <a:r>
              <a:rPr lang="tr-TR" sz="1800" dirty="0">
                <a:latin typeface="MyriadPro-Regular"/>
              </a:rPr>
              <a:t> oranının </a:t>
            </a:r>
            <a:r>
              <a:rPr lang="tr-TR" sz="1800" dirty="0" err="1">
                <a:latin typeface="MyriadPro-Regular"/>
              </a:rPr>
              <a:t>GFH’dan</a:t>
            </a:r>
            <a:r>
              <a:rPr lang="tr-TR" sz="1800" dirty="0">
                <a:latin typeface="MyriadPro-Regular"/>
              </a:rPr>
              <a:t> bağımsız değişkenliği kullanımını kısıtlar.</a:t>
            </a:r>
          </a:p>
          <a:p>
            <a:endParaRPr lang="tr-TR" sz="1800" dirty="0">
              <a:latin typeface="MyriadPro-Regular"/>
            </a:endParaRPr>
          </a:p>
          <a:p>
            <a:pPr algn="l"/>
            <a:r>
              <a:rPr lang="tr-TR" sz="1800" b="0" i="0" u="none" strike="noStrike" baseline="0" dirty="0">
                <a:latin typeface="MyriadPro-Regular"/>
              </a:rPr>
              <a:t>Filtre edilen ürenin yaklaşık %40–50’ si çoğu </a:t>
            </a:r>
            <a:r>
              <a:rPr lang="tr-TR" sz="1800" b="0" i="0" u="none" strike="noStrike" baseline="0" dirty="0" err="1">
                <a:latin typeface="MyriadPro-Regular"/>
              </a:rPr>
              <a:t>proksimal</a:t>
            </a:r>
            <a:r>
              <a:rPr lang="tr-TR" sz="1800" b="0" i="0" u="none" strike="noStrike" baseline="0" dirty="0">
                <a:latin typeface="MyriadPro-Regular"/>
              </a:rPr>
              <a:t> tübülden olmak üzere </a:t>
            </a:r>
            <a:r>
              <a:rPr lang="tr-TR" sz="1800" b="0" i="0" u="none" strike="noStrike" baseline="0" dirty="0" err="1">
                <a:latin typeface="MyriadPro-Regular"/>
              </a:rPr>
              <a:t>reabsorbe</a:t>
            </a:r>
            <a:r>
              <a:rPr lang="tr-TR" sz="1800" b="0" i="0" u="none" strike="noStrike" baseline="0" dirty="0">
                <a:latin typeface="MyriadPro-Regular"/>
              </a:rPr>
              <a:t> edilir. Volüm azalması gibi </a:t>
            </a:r>
            <a:r>
              <a:rPr lang="tr-TR" sz="1800" b="0" i="0" u="none" strike="noStrike" baseline="0" dirty="0" err="1">
                <a:latin typeface="MyriadPro-Regular"/>
              </a:rPr>
              <a:t>proksimal</a:t>
            </a:r>
            <a:r>
              <a:rPr lang="tr-TR" sz="1800" b="0" i="0" u="none" strike="noStrike" baseline="0" dirty="0">
                <a:latin typeface="MyriadPro-Regular"/>
              </a:rPr>
              <a:t> sodyum ve su </a:t>
            </a:r>
            <a:r>
              <a:rPr lang="tr-TR" sz="1800" b="0" i="0" u="none" strike="noStrike" baseline="0" dirty="0" err="1">
                <a:latin typeface="MyriadPro-Regular"/>
              </a:rPr>
              <a:t>reabsorbsiyonu</a:t>
            </a:r>
            <a:r>
              <a:rPr lang="tr-TR" sz="1800" b="0" i="0" u="none" strike="noStrike" baseline="0" dirty="0">
                <a:latin typeface="MyriadPro-Regular"/>
              </a:rPr>
              <a:t> arttıran her türlü uyarı kan üre düzeyini arttırır. Bu durumda 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MyriadPro-Regular"/>
              </a:rPr>
              <a:t>GFH ve serum </a:t>
            </a:r>
            <a:r>
              <a:rPr lang="tr-TR" sz="1800" b="0" i="0" u="none" strike="noStrike" baseline="0" dirty="0" err="1">
                <a:solidFill>
                  <a:srgbClr val="FF0000"/>
                </a:solidFill>
                <a:latin typeface="MyriadPro-Regular"/>
              </a:rPr>
              <a:t>kreatininde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MyriadPro-Regular"/>
              </a:rPr>
              <a:t> değişiklik olmadan </a:t>
            </a:r>
            <a:r>
              <a:rPr lang="tr-TR" sz="1800" dirty="0">
                <a:solidFill>
                  <a:srgbClr val="FF0000"/>
                </a:solidFill>
                <a:latin typeface="MyriadPro-Regular"/>
              </a:rPr>
              <a:t>ü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MyriadPro-Regular"/>
              </a:rPr>
              <a:t>re artar</a:t>
            </a:r>
            <a:r>
              <a:rPr lang="tr-TR" sz="1800" b="0" i="0" u="none" strike="noStrike" baseline="0" dirty="0">
                <a:latin typeface="MyriadPro-Regular"/>
              </a:rPr>
              <a:t>.</a:t>
            </a:r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1B69F0C-16F5-40BB-8538-7DDCFDCE32C4}"/>
              </a:ext>
            </a:extLst>
          </p:cNvPr>
          <p:cNvSpPr txBox="1"/>
          <p:nvPr/>
        </p:nvSpPr>
        <p:spPr>
          <a:xfrm>
            <a:off x="7996334" y="6581001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 err="1"/>
              <a:t>Arınsoy</a:t>
            </a:r>
            <a:r>
              <a:rPr lang="tr-TR" sz="1200" b="1" dirty="0"/>
              <a:t> T, Güngör Ö, Koçyiğit İ. Böbrek </a:t>
            </a:r>
            <a:r>
              <a:rPr lang="tr-TR" sz="1200" b="1" dirty="0" err="1"/>
              <a:t>Fizyopatolojisi</a:t>
            </a:r>
            <a:r>
              <a:rPr lang="tr-TR" sz="1200" b="1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1017127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925D82-0FC5-48AF-B391-6E232E203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Üre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8EE5E4-19BE-4C5D-9C96-1B238625D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4540CBF-7431-46EF-ACED-9FB90C186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268" y="1552458"/>
            <a:ext cx="7362825" cy="3904445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4DADFC2-892C-4602-B09F-31A856F42B6B}"/>
              </a:ext>
            </a:extLst>
          </p:cNvPr>
          <p:cNvSpPr txBox="1"/>
          <p:nvPr/>
        </p:nvSpPr>
        <p:spPr>
          <a:xfrm>
            <a:off x="7812150" y="6467255"/>
            <a:ext cx="4338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b="1" dirty="0"/>
              <a:t> </a:t>
            </a:r>
            <a:r>
              <a:rPr lang="tr-TR" sz="1200" b="1" dirty="0" err="1"/>
              <a:t>Yeniçerioğlu</a:t>
            </a:r>
            <a:r>
              <a:rPr lang="tr-TR" sz="1200" b="1" dirty="0"/>
              <a:t> Y, Güngör Ö, Arıcı M. Temel Nefroloji, 2019</a:t>
            </a:r>
          </a:p>
        </p:txBody>
      </p:sp>
    </p:spTree>
    <p:extLst>
      <p:ext uri="{BB962C8B-B14F-4D97-AF65-F5344CB8AC3E}">
        <p14:creationId xmlns:p14="http://schemas.microsoft.com/office/powerpoint/2010/main" val="359781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678F83-557F-4B55-8DCE-D897EC317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1123837"/>
            <a:ext cx="3346315" cy="4601183"/>
          </a:xfrm>
        </p:spPr>
        <p:txBody>
          <a:bodyPr/>
          <a:lstStyle/>
          <a:p>
            <a:r>
              <a:rPr lang="tr-TR" dirty="0"/>
              <a:t>Neden yeni </a:t>
            </a:r>
            <a:r>
              <a:rPr lang="tr-TR" dirty="0" err="1"/>
              <a:t>biyobelirteçlere</a:t>
            </a:r>
            <a:r>
              <a:rPr lang="tr-TR" dirty="0"/>
              <a:t> ihtiyaç var?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FCDAB5-FD77-4E32-9919-3FF46C25A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0" dirty="0"/>
              <a:t>     ?</a:t>
            </a:r>
          </a:p>
        </p:txBody>
      </p:sp>
    </p:spTree>
    <p:extLst>
      <p:ext uri="{BB962C8B-B14F-4D97-AF65-F5344CB8AC3E}">
        <p14:creationId xmlns:p14="http://schemas.microsoft.com/office/powerpoint/2010/main" val="3159744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CFCE28-BFCB-42CD-9490-0CBF7F79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Biyobelirteçler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DF4DF8B-8221-4E1A-A829-D3A19CF0C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Yenilikçi teknolojiler yardımıyla bulunan belirteçlerin böbrek hastalıklarının tanısında ve tahmininde büyük kolaylıklar sağlayacağı düşünülmektedir. </a:t>
            </a:r>
          </a:p>
          <a:p>
            <a:r>
              <a:rPr lang="tr-TR" dirty="0"/>
              <a:t>Belirteçlerin tanı ve tahmininin yanı sıra birçok farklı amaç için de kullanılabileceği öngörülmüştür.:</a:t>
            </a:r>
          </a:p>
          <a:p>
            <a:r>
              <a:rPr lang="tr-TR" dirty="0"/>
              <a:t>Hasarın böbreğin neresinde olduğunun bulunması</a:t>
            </a:r>
          </a:p>
          <a:p>
            <a:r>
              <a:rPr lang="tr-TR" dirty="0"/>
              <a:t>Böbrek hasarının süresinin ve tipinin belirlenmesi (akut ya da kronik olup olmaması gibi)</a:t>
            </a:r>
          </a:p>
          <a:p>
            <a:r>
              <a:rPr lang="tr-TR" dirty="0"/>
              <a:t>Alt tiplerinin bulunması (renal, </a:t>
            </a:r>
            <a:r>
              <a:rPr lang="tr-TR" dirty="0" err="1"/>
              <a:t>pre</a:t>
            </a:r>
            <a:r>
              <a:rPr lang="tr-TR" dirty="0"/>
              <a:t>-renal ya da post-renal olup olmaması)</a:t>
            </a:r>
          </a:p>
          <a:p>
            <a:r>
              <a:rPr lang="tr-TR" dirty="0"/>
              <a:t>Etiyolojisinin tanımlanması (</a:t>
            </a:r>
            <a:r>
              <a:rPr lang="tr-TR" dirty="0" err="1"/>
              <a:t>iskemi</a:t>
            </a:r>
            <a:r>
              <a:rPr lang="tr-TR" dirty="0"/>
              <a:t>, </a:t>
            </a:r>
            <a:r>
              <a:rPr lang="tr-TR" dirty="0" err="1"/>
              <a:t>sepsis</a:t>
            </a:r>
            <a:r>
              <a:rPr lang="tr-TR" dirty="0"/>
              <a:t>, toksin kaynaklı</a:t>
            </a:r>
          </a:p>
          <a:p>
            <a:r>
              <a:rPr lang="tr-TR" dirty="0"/>
              <a:t>Böbrek hastalıklarından ayırt edilmesi, risk değerlendirmesi ve hastalığın </a:t>
            </a:r>
            <a:r>
              <a:rPr lang="tr-TR" dirty="0" err="1"/>
              <a:t>prognozu</a:t>
            </a:r>
            <a:r>
              <a:rPr lang="tr-TR" dirty="0"/>
              <a:t>, tedaviye verilen yanıtların değerlendirilmesi gibi amaçlarla bu </a:t>
            </a:r>
            <a:r>
              <a:rPr lang="tr-TR" dirty="0" err="1"/>
              <a:t>biyobelirteçler</a:t>
            </a:r>
            <a:r>
              <a:rPr lang="tr-TR" dirty="0"/>
              <a:t> kullanılabilmektedir.</a:t>
            </a:r>
          </a:p>
        </p:txBody>
      </p:sp>
    </p:spTree>
    <p:extLst>
      <p:ext uri="{BB962C8B-B14F-4D97-AF65-F5344CB8AC3E}">
        <p14:creationId xmlns:p14="http://schemas.microsoft.com/office/powerpoint/2010/main" val="3706471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CECE23-8395-4BC4-A63B-6C7171CB3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İdeal </a:t>
            </a:r>
            <a:r>
              <a:rPr lang="tr-TR" dirty="0" err="1"/>
              <a:t>biyobelirteç</a:t>
            </a:r>
            <a:r>
              <a:rPr lang="tr-TR" dirty="0"/>
              <a:t> özellikleri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0AC46F-0CEF-49FE-9558-4EE45BE10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Noninvaziv</a:t>
            </a:r>
            <a:endParaRPr lang="tr-TR" dirty="0"/>
          </a:p>
          <a:p>
            <a:r>
              <a:rPr lang="tr-TR" dirty="0"/>
              <a:t>Yüksek duyarlı ve spesifik</a:t>
            </a:r>
          </a:p>
          <a:p>
            <a:r>
              <a:rPr lang="tr-TR" dirty="0"/>
              <a:t>Hızlıca yükselen ve böbrek hastalığının  yanıtında güvenilir</a:t>
            </a:r>
          </a:p>
          <a:p>
            <a:r>
              <a:rPr lang="tr-TR" dirty="0"/>
              <a:t>Böbrek hasarının büyüklüğüyle körele</a:t>
            </a:r>
          </a:p>
          <a:p>
            <a:r>
              <a:rPr lang="tr-TR" dirty="0"/>
              <a:t>Risk sınıflandırması ve tanıyı destekleyici</a:t>
            </a:r>
          </a:p>
          <a:p>
            <a:r>
              <a:rPr lang="tr-TR" dirty="0"/>
              <a:t>Dokuya özgü</a:t>
            </a:r>
          </a:p>
          <a:p>
            <a:r>
              <a:rPr lang="tr-TR" dirty="0"/>
              <a:t>Değişik popülasyonların tümünde geçerli</a:t>
            </a:r>
          </a:p>
          <a:p>
            <a:r>
              <a:rPr lang="tr-TR" dirty="0"/>
              <a:t>Hasarın mekanizmasını tanımlayıcı (</a:t>
            </a:r>
            <a:r>
              <a:rPr lang="tr-TR" dirty="0" err="1"/>
              <a:t>pre</a:t>
            </a:r>
            <a:r>
              <a:rPr lang="tr-TR" dirty="0"/>
              <a:t>-</a:t>
            </a:r>
            <a:r>
              <a:rPr lang="tr-TR" dirty="0" err="1"/>
              <a:t>intra</a:t>
            </a:r>
            <a:r>
              <a:rPr lang="tr-TR" dirty="0"/>
              <a:t>-post renal)</a:t>
            </a:r>
          </a:p>
          <a:p>
            <a:r>
              <a:rPr lang="tr-TR" dirty="0"/>
              <a:t>Zaman, sıcaklık ve </a:t>
            </a:r>
            <a:r>
              <a:rPr lang="tr-TR" dirty="0" err="1"/>
              <a:t>pH</a:t>
            </a:r>
            <a:r>
              <a:rPr lang="tr-TR" dirty="0"/>
              <a:t> değişikliklerinde stabil</a:t>
            </a:r>
          </a:p>
          <a:p>
            <a:r>
              <a:rPr lang="tr-TR" dirty="0"/>
              <a:t>İlaçlarla etkileşmeyen</a:t>
            </a:r>
          </a:p>
          <a:p>
            <a:r>
              <a:rPr lang="tr-TR" dirty="0"/>
              <a:t>Hızlı ve güvenilir bir şekilde ölçülebilen</a:t>
            </a: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181D1B8-F0EB-4A38-9958-4854507FA0BE}"/>
              </a:ext>
            </a:extLst>
          </p:cNvPr>
          <p:cNvSpPr txBox="1"/>
          <p:nvPr/>
        </p:nvSpPr>
        <p:spPr>
          <a:xfrm>
            <a:off x="6089780" y="6396335"/>
            <a:ext cx="6102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/>
              <a:t>Wasung</a:t>
            </a:r>
            <a:r>
              <a:rPr lang="en-US" sz="1200" dirty="0"/>
              <a:t> ME, Chawla LS, Madero M. Biomarkers of renal function, which and when? Clin </a:t>
            </a:r>
            <a:r>
              <a:rPr lang="en-US" sz="1200" dirty="0" err="1"/>
              <a:t>Chim</a:t>
            </a:r>
            <a:r>
              <a:rPr lang="en-US" sz="1200" dirty="0"/>
              <a:t> Acta. 2015 Jan 1;438:350-7.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351920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0CF338-87DB-4565-BF99-3A9E146FC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0E824B0-3D38-434A-82EE-9EA6B906D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F387057-7C54-4BB0-B403-E9CA0B935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5199"/>
            <a:ext cx="12192000" cy="5067601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BDB9B8E1-E889-4177-A3E8-CB2C51CC8208}"/>
              </a:ext>
            </a:extLst>
          </p:cNvPr>
          <p:cNvSpPr txBox="1"/>
          <p:nvPr/>
        </p:nvSpPr>
        <p:spPr>
          <a:xfrm>
            <a:off x="6755362" y="6581001"/>
            <a:ext cx="54366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dirty="0"/>
              <a:t>Koçan H, Yıldırım Ş, Özdemir E. Böbrek </a:t>
            </a:r>
            <a:r>
              <a:rPr lang="tr-TR" sz="1200" dirty="0" err="1"/>
              <a:t>Biyobelirteçleri</a:t>
            </a:r>
            <a:r>
              <a:rPr lang="tr-TR" sz="1200" dirty="0"/>
              <a:t> </a:t>
            </a:r>
            <a:r>
              <a:rPr lang="sv-SE" sz="1200" dirty="0"/>
              <a:t>İKSST Derg 8(2):71-74, 2016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1865828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754C990-9493-43C5-A08F-2B9A55F7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76A2F0-4868-448D-8624-668A960A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3175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İçerik Yer Tutucusu 6" descr="tablo içeren bir resim&#10;&#10;Açıklama otomatik olarak oluşturuldu">
            <a:extLst>
              <a:ext uri="{FF2B5EF4-FFF2-40B4-BE49-F238E27FC236}">
                <a16:creationId xmlns:a16="http://schemas.microsoft.com/office/drawing/2014/main" id="{97D39027-F123-4DFF-B7EC-0620A39C85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2716" y="804334"/>
            <a:ext cx="10046568" cy="5249332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D084982C-CE75-4135-8807-F469BB6D5A3E}"/>
              </a:ext>
            </a:extLst>
          </p:cNvPr>
          <p:cNvSpPr txBox="1"/>
          <p:nvPr/>
        </p:nvSpPr>
        <p:spPr>
          <a:xfrm>
            <a:off x="6089780" y="6396335"/>
            <a:ext cx="6102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/>
              <a:t>Wasung</a:t>
            </a:r>
            <a:r>
              <a:rPr lang="en-US" sz="1200" dirty="0"/>
              <a:t> ME, Chawla LS, Madero M. Biomarkers of renal function, which and when? Clin </a:t>
            </a:r>
            <a:r>
              <a:rPr lang="en-US" sz="1200" dirty="0" err="1"/>
              <a:t>Chim</a:t>
            </a:r>
            <a:r>
              <a:rPr lang="en-US" sz="1200" dirty="0"/>
              <a:t> Acta. 2015 Jan 1;438:350-7.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1523878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9463AB-1495-40B7-8B02-DDE6F212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Sistatin</a:t>
            </a:r>
            <a:r>
              <a:rPr lang="tr-TR" dirty="0"/>
              <a:t>-C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AA09E1-22AA-4782-B37F-034688E0C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5880" y="864108"/>
            <a:ext cx="7315200" cy="5120640"/>
          </a:xfrm>
        </p:spPr>
        <p:txBody>
          <a:bodyPr>
            <a:normAutofit fontScale="85000" lnSpcReduction="20000"/>
          </a:bodyPr>
          <a:lstStyle/>
          <a:p>
            <a:r>
              <a:rPr lang="tr-TR" dirty="0" err="1"/>
              <a:t>Sistatin</a:t>
            </a:r>
            <a:r>
              <a:rPr lang="tr-TR" dirty="0"/>
              <a:t>-C çekirdekli tüm hücrelerden sentez edilir ve sabit bir hızda kana karışan </a:t>
            </a:r>
            <a:r>
              <a:rPr lang="tr-TR" dirty="0" err="1"/>
              <a:t>nonglikozile</a:t>
            </a:r>
            <a:r>
              <a:rPr lang="tr-TR" dirty="0"/>
              <a:t> proteindir. </a:t>
            </a:r>
          </a:p>
          <a:p>
            <a:r>
              <a:rPr lang="tr-TR" dirty="0"/>
              <a:t>Serum konsantrasyonu yaş, cinsiyet, ırk, vücut kitle indeksi, </a:t>
            </a:r>
            <a:r>
              <a:rPr lang="tr-TR" dirty="0" err="1"/>
              <a:t>hidrasyon</a:t>
            </a:r>
            <a:r>
              <a:rPr lang="tr-TR" dirty="0"/>
              <a:t> durumundan etkilenmez. </a:t>
            </a:r>
          </a:p>
          <a:p>
            <a:r>
              <a:rPr lang="tr-TR" dirty="0" err="1"/>
              <a:t>Proksimal</a:t>
            </a:r>
            <a:r>
              <a:rPr lang="tr-TR" dirty="0"/>
              <a:t> tübülden tamamen </a:t>
            </a:r>
            <a:r>
              <a:rPr lang="tr-TR" dirty="0" err="1"/>
              <a:t>reabsorbe</a:t>
            </a:r>
            <a:r>
              <a:rPr lang="tr-TR" dirty="0"/>
              <a:t> olur ve </a:t>
            </a:r>
            <a:r>
              <a:rPr lang="tr-TR" dirty="0" err="1"/>
              <a:t>katabolize</a:t>
            </a:r>
            <a:r>
              <a:rPr lang="tr-TR" dirty="0"/>
              <a:t> edilir, </a:t>
            </a:r>
            <a:r>
              <a:rPr lang="tr-TR" dirty="0" err="1"/>
              <a:t>sekrete</a:t>
            </a:r>
            <a:r>
              <a:rPr lang="tr-TR" dirty="0"/>
              <a:t> edilmez, serum ve idrarda ölçülür. </a:t>
            </a:r>
          </a:p>
          <a:p>
            <a:r>
              <a:rPr lang="tr-TR" dirty="0"/>
              <a:t>Akut böbrek hasarı gelişme riski yüksek olan yoğun bakım hastalarında yapılan bir çalışmada, RİFLE sınıflamasına göre risk grubunda olanlarda (serum düzeyinde bazale göre % 50 artış) serum </a:t>
            </a:r>
            <a:r>
              <a:rPr lang="tr-TR" dirty="0" err="1"/>
              <a:t>sistatin</a:t>
            </a:r>
            <a:r>
              <a:rPr lang="tr-TR" dirty="0"/>
              <a:t> C düzeyi </a:t>
            </a:r>
            <a:r>
              <a:rPr lang="tr-TR" dirty="0" err="1"/>
              <a:t>ABH’nı</a:t>
            </a:r>
            <a:r>
              <a:rPr lang="tr-TR" dirty="0"/>
              <a:t> serum </a:t>
            </a:r>
            <a:r>
              <a:rPr lang="tr-TR" dirty="0" err="1"/>
              <a:t>kreatinin</a:t>
            </a:r>
            <a:r>
              <a:rPr lang="tr-TR" dirty="0"/>
              <a:t> düzeyine göre 1.5 gün daha erken tespit etmiştir. </a:t>
            </a:r>
          </a:p>
          <a:p>
            <a:r>
              <a:rPr lang="tr-TR" dirty="0" err="1"/>
              <a:t>Glomerüler</a:t>
            </a:r>
            <a:r>
              <a:rPr lang="tr-TR" dirty="0"/>
              <a:t> </a:t>
            </a:r>
            <a:r>
              <a:rPr lang="tr-TR" dirty="0" err="1"/>
              <a:t>filtrasyon</a:t>
            </a:r>
            <a:r>
              <a:rPr lang="tr-TR" dirty="0"/>
              <a:t> hızını, 24 saatlik </a:t>
            </a:r>
            <a:r>
              <a:rPr lang="tr-TR" dirty="0" err="1"/>
              <a:t>kreatinin</a:t>
            </a:r>
            <a:r>
              <a:rPr lang="tr-TR" dirty="0"/>
              <a:t> </a:t>
            </a:r>
            <a:r>
              <a:rPr lang="tr-TR" dirty="0" err="1"/>
              <a:t>klerensine</a:t>
            </a:r>
            <a:r>
              <a:rPr lang="tr-TR" dirty="0"/>
              <a:t> göre değerlendiren iki çalışmada, serum </a:t>
            </a:r>
            <a:r>
              <a:rPr lang="tr-TR" dirty="0" err="1"/>
              <a:t>sistatin</a:t>
            </a:r>
            <a:r>
              <a:rPr lang="tr-TR" dirty="0"/>
              <a:t>-C düzeylerinin </a:t>
            </a:r>
            <a:r>
              <a:rPr lang="tr-TR" dirty="0" err="1"/>
              <a:t>kreatinin</a:t>
            </a:r>
            <a:r>
              <a:rPr lang="tr-TR" dirty="0"/>
              <a:t> </a:t>
            </a:r>
            <a:r>
              <a:rPr lang="tr-TR" dirty="0" err="1"/>
              <a:t>klerensi</a:t>
            </a:r>
            <a:r>
              <a:rPr lang="tr-TR" dirty="0"/>
              <a:t> ile </a:t>
            </a:r>
            <a:r>
              <a:rPr lang="tr-TR" dirty="0" err="1"/>
              <a:t>korele</a:t>
            </a:r>
            <a:r>
              <a:rPr lang="tr-TR" dirty="0"/>
              <a:t> olduğu saptanmıştır.</a:t>
            </a:r>
          </a:p>
          <a:p>
            <a:r>
              <a:rPr lang="tr-TR" dirty="0"/>
              <a:t> </a:t>
            </a:r>
            <a:r>
              <a:rPr lang="tr-TR" dirty="0" err="1"/>
              <a:t>Nefrektomi</a:t>
            </a:r>
            <a:r>
              <a:rPr lang="tr-TR" dirty="0"/>
              <a:t> uygulanan kişilerde yapılan bir çalışmada serum </a:t>
            </a:r>
            <a:r>
              <a:rPr lang="tr-TR" dirty="0" err="1"/>
              <a:t>sistatin</a:t>
            </a:r>
            <a:r>
              <a:rPr lang="tr-TR" dirty="0"/>
              <a:t>-C düzeyinin </a:t>
            </a:r>
            <a:r>
              <a:rPr lang="tr-TR" dirty="0" err="1"/>
              <a:t>postoperatuvar</a:t>
            </a:r>
            <a:r>
              <a:rPr lang="tr-TR" dirty="0"/>
              <a:t> birinci gün, serum </a:t>
            </a:r>
            <a:r>
              <a:rPr lang="tr-TR" dirty="0" err="1"/>
              <a:t>kreatinin</a:t>
            </a:r>
            <a:r>
              <a:rPr lang="tr-TR" dirty="0"/>
              <a:t> düzeyinin ise ikinci gün yükseldiği gösterilmiştir. </a:t>
            </a:r>
          </a:p>
          <a:p>
            <a:r>
              <a:rPr lang="tr-TR" dirty="0" err="1"/>
              <a:t>Sirotik</a:t>
            </a:r>
            <a:r>
              <a:rPr lang="tr-TR" dirty="0"/>
              <a:t> hastalarda serum </a:t>
            </a:r>
            <a:r>
              <a:rPr lang="tr-TR" dirty="0" err="1"/>
              <a:t>sistatin</a:t>
            </a:r>
            <a:r>
              <a:rPr lang="tr-TR" dirty="0"/>
              <a:t>-C düzeyinin </a:t>
            </a:r>
            <a:r>
              <a:rPr lang="tr-TR" dirty="0" err="1"/>
              <a:t>hepatorenal</a:t>
            </a:r>
            <a:r>
              <a:rPr lang="tr-TR" dirty="0"/>
              <a:t> sendrom ve </a:t>
            </a:r>
            <a:r>
              <a:rPr lang="tr-TR" dirty="0" err="1"/>
              <a:t>mortalitenin</a:t>
            </a:r>
            <a:r>
              <a:rPr lang="tr-TR" dirty="0"/>
              <a:t> </a:t>
            </a:r>
            <a:r>
              <a:rPr lang="tr-TR" dirty="0" err="1"/>
              <a:t>prediktörü</a:t>
            </a:r>
            <a:r>
              <a:rPr lang="tr-TR" dirty="0"/>
              <a:t> olabileceği de düşünülmektedir.</a:t>
            </a:r>
          </a:p>
          <a:p>
            <a:r>
              <a:rPr lang="tr-TR" dirty="0"/>
              <a:t> Bunu yanında serum </a:t>
            </a:r>
            <a:r>
              <a:rPr lang="tr-TR" dirty="0" err="1"/>
              <a:t>sistatin</a:t>
            </a:r>
            <a:r>
              <a:rPr lang="tr-TR" dirty="0"/>
              <a:t>-C düzeyleri </a:t>
            </a:r>
            <a:r>
              <a:rPr lang="tr-TR" dirty="0" err="1"/>
              <a:t>tiroid</a:t>
            </a:r>
            <a:r>
              <a:rPr lang="tr-TR" dirty="0"/>
              <a:t> </a:t>
            </a:r>
            <a:r>
              <a:rPr lang="tr-TR" dirty="0" err="1"/>
              <a:t>disfonksiyonu</a:t>
            </a:r>
            <a:r>
              <a:rPr lang="tr-TR" dirty="0"/>
              <a:t>, </a:t>
            </a:r>
            <a:r>
              <a:rPr lang="tr-TR" dirty="0" err="1"/>
              <a:t>maligniteler</a:t>
            </a:r>
            <a:r>
              <a:rPr lang="tr-TR" dirty="0"/>
              <a:t>, </a:t>
            </a:r>
            <a:r>
              <a:rPr lang="tr-TR" dirty="0" err="1"/>
              <a:t>inflamasyon</a:t>
            </a:r>
            <a:r>
              <a:rPr lang="tr-TR" dirty="0"/>
              <a:t>, </a:t>
            </a:r>
            <a:r>
              <a:rPr lang="tr-TR" dirty="0" err="1"/>
              <a:t>steroid</a:t>
            </a:r>
            <a:r>
              <a:rPr lang="tr-TR" dirty="0"/>
              <a:t> tedavisinden etkilenmektedir. </a:t>
            </a:r>
          </a:p>
        </p:txBody>
      </p:sp>
    </p:spTree>
    <p:extLst>
      <p:ext uri="{BB962C8B-B14F-4D97-AF65-F5344CB8AC3E}">
        <p14:creationId xmlns:p14="http://schemas.microsoft.com/office/powerpoint/2010/main" val="1953242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A19D00-5DF1-40BE-A420-50ED26BA2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Nötrofil</a:t>
            </a:r>
            <a:r>
              <a:rPr lang="tr-TR" dirty="0"/>
              <a:t> </a:t>
            </a:r>
            <a:r>
              <a:rPr lang="tr-TR" dirty="0" err="1"/>
              <a:t>Jelatinaz</a:t>
            </a:r>
            <a:r>
              <a:rPr lang="tr-TR" dirty="0"/>
              <a:t> İlişkili </a:t>
            </a:r>
            <a:r>
              <a:rPr lang="tr-TR" dirty="0" err="1"/>
              <a:t>Lipokalin</a:t>
            </a:r>
            <a:r>
              <a:rPr lang="tr-TR" dirty="0"/>
              <a:t> (NGAL)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3B6D0E-13F3-410D-BD79-7805476A1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/>
              <a:t>Nötrofil</a:t>
            </a:r>
            <a:r>
              <a:rPr lang="tr-TR" dirty="0"/>
              <a:t> </a:t>
            </a:r>
            <a:r>
              <a:rPr lang="tr-TR" dirty="0" err="1"/>
              <a:t>Jelatinaz</a:t>
            </a:r>
            <a:r>
              <a:rPr lang="tr-TR" dirty="0"/>
              <a:t> ilişkili </a:t>
            </a:r>
            <a:r>
              <a:rPr lang="tr-TR" dirty="0" err="1"/>
              <a:t>Lipokalin</a:t>
            </a:r>
            <a:r>
              <a:rPr lang="tr-TR" dirty="0"/>
              <a:t> (NGAL) 178 amino asitli 25 </a:t>
            </a:r>
            <a:r>
              <a:rPr lang="tr-TR" dirty="0" err="1"/>
              <a:t>kDa</a:t>
            </a:r>
            <a:r>
              <a:rPr lang="tr-TR" dirty="0"/>
              <a:t> ağırlığında </a:t>
            </a:r>
            <a:r>
              <a:rPr lang="tr-TR" dirty="0" err="1"/>
              <a:t>nötrofillerde</a:t>
            </a:r>
            <a:r>
              <a:rPr lang="tr-TR" dirty="0"/>
              <a:t> ve </a:t>
            </a:r>
            <a:r>
              <a:rPr lang="tr-TR" dirty="0" err="1"/>
              <a:t>proksimal</a:t>
            </a:r>
            <a:r>
              <a:rPr lang="tr-TR" dirty="0"/>
              <a:t> kıvrımlı </a:t>
            </a:r>
            <a:r>
              <a:rPr lang="tr-TR" dirty="0" err="1"/>
              <a:t>tübülü</a:t>
            </a:r>
            <a:r>
              <a:rPr lang="tr-TR" dirty="0"/>
              <a:t> de içeren </a:t>
            </a:r>
            <a:r>
              <a:rPr lang="tr-TR" dirty="0" err="1"/>
              <a:t>epitelyal</a:t>
            </a:r>
            <a:r>
              <a:rPr lang="tr-TR" dirty="0"/>
              <a:t> hücrelerde sentezlenen bir proteindir. </a:t>
            </a:r>
          </a:p>
          <a:p>
            <a:r>
              <a:rPr lang="tr-TR" dirty="0" err="1"/>
              <a:t>Nötrofil</a:t>
            </a:r>
            <a:r>
              <a:rPr lang="tr-TR" dirty="0"/>
              <a:t> </a:t>
            </a:r>
            <a:r>
              <a:rPr lang="tr-TR" dirty="0" err="1"/>
              <a:t>jelatinaz</a:t>
            </a:r>
            <a:r>
              <a:rPr lang="tr-TR" dirty="0"/>
              <a:t> ilişkili </a:t>
            </a:r>
            <a:r>
              <a:rPr lang="tr-TR" dirty="0" err="1"/>
              <a:t>lipokalin</a:t>
            </a:r>
            <a:r>
              <a:rPr lang="tr-TR" dirty="0"/>
              <a:t> üretimi insanlarda ve kemirgenlerde renal </a:t>
            </a:r>
            <a:r>
              <a:rPr lang="tr-TR" dirty="0" err="1"/>
              <a:t>tübüler</a:t>
            </a:r>
            <a:r>
              <a:rPr lang="tr-TR" dirty="0"/>
              <a:t> hasara cevap olarak artar ve çok erken dönemde serum ve idrarda tespit edilir. </a:t>
            </a:r>
          </a:p>
          <a:p>
            <a:r>
              <a:rPr lang="tr-TR" dirty="0"/>
              <a:t>Akut böbrek hasarı gelişiminden sonraki 2 saat gibi kısa süre içinde hem serumda hem de idrarda saptandığından böbreğin </a:t>
            </a:r>
            <a:r>
              <a:rPr lang="tr-TR" dirty="0" err="1"/>
              <a:t>troponini</a:t>
            </a:r>
            <a:r>
              <a:rPr lang="tr-TR" dirty="0"/>
              <a:t> diye de adlandırılmaktadır.</a:t>
            </a:r>
          </a:p>
          <a:p>
            <a:r>
              <a:rPr lang="tr-TR" dirty="0" err="1"/>
              <a:t>Kardiyopulmoner</a:t>
            </a:r>
            <a:r>
              <a:rPr lang="tr-TR" dirty="0"/>
              <a:t> bypass, kontrast </a:t>
            </a:r>
            <a:r>
              <a:rPr lang="tr-TR" dirty="0" err="1"/>
              <a:t>nefropati</a:t>
            </a:r>
            <a:r>
              <a:rPr lang="tr-TR" dirty="0"/>
              <a:t> veya </a:t>
            </a:r>
            <a:r>
              <a:rPr lang="tr-TR" dirty="0" err="1"/>
              <a:t>sepsis</a:t>
            </a:r>
            <a:r>
              <a:rPr lang="tr-TR" dirty="0"/>
              <a:t> ile ilişkili ABH da serum </a:t>
            </a:r>
            <a:r>
              <a:rPr lang="tr-TR" dirty="0" err="1"/>
              <a:t>kreatinini</a:t>
            </a:r>
            <a:r>
              <a:rPr lang="tr-TR" dirty="0"/>
              <a:t> 24-48 saat içinde yükselmeye başlarken, serum ve idrarda NGAL düzeyleri 2 saat içinde yükselmeye başlar </a:t>
            </a:r>
          </a:p>
          <a:p>
            <a:r>
              <a:rPr lang="tr-TR" dirty="0"/>
              <a:t>Akut böbrek hasarını </a:t>
            </a:r>
            <a:r>
              <a:rPr lang="tr-TR" dirty="0" err="1"/>
              <a:t>kreatinine</a:t>
            </a:r>
            <a:r>
              <a:rPr lang="tr-TR" dirty="0"/>
              <a:t> göre daha erken evrede gösteren NGAL düzeyleri aynı zamanda </a:t>
            </a:r>
            <a:r>
              <a:rPr lang="tr-TR" dirty="0" err="1"/>
              <a:t>mortalite</a:t>
            </a:r>
            <a:r>
              <a:rPr lang="tr-TR" dirty="0"/>
              <a:t> ve </a:t>
            </a:r>
            <a:r>
              <a:rPr lang="tr-TR" dirty="0" err="1"/>
              <a:t>morbidite</a:t>
            </a:r>
            <a:r>
              <a:rPr lang="tr-TR" dirty="0"/>
              <a:t> üzerine de etkilidir.</a:t>
            </a:r>
          </a:p>
          <a:p>
            <a:endParaRPr lang="tr-TR" dirty="0"/>
          </a:p>
          <a:p>
            <a:r>
              <a:rPr lang="tr-TR" b="1" dirty="0"/>
              <a:t>Kısıtlılıkları: </a:t>
            </a:r>
            <a:r>
              <a:rPr lang="tr-TR" dirty="0"/>
              <a:t>Diyabet, dolaşım bozukluğu, enfeksiyonlarda da artar</a:t>
            </a:r>
          </a:p>
        </p:txBody>
      </p:sp>
    </p:spTree>
    <p:extLst>
      <p:ext uri="{BB962C8B-B14F-4D97-AF65-F5344CB8AC3E}">
        <p14:creationId xmlns:p14="http://schemas.microsoft.com/office/powerpoint/2010/main" val="2897588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039069-78F2-46DC-9D8D-E99989069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Böbrek hasar molekülü-1</a:t>
            </a:r>
            <a:br>
              <a:rPr lang="tr-TR" dirty="0"/>
            </a:br>
            <a:br>
              <a:rPr lang="tr-TR" dirty="0"/>
            </a:br>
            <a:r>
              <a:rPr lang="tr-TR" dirty="0"/>
              <a:t>(</a:t>
            </a:r>
            <a:r>
              <a:rPr lang="tr-TR" dirty="0" err="1"/>
              <a:t>Kidney</a:t>
            </a:r>
            <a:r>
              <a:rPr lang="tr-TR" dirty="0"/>
              <a:t> </a:t>
            </a:r>
            <a:r>
              <a:rPr lang="tr-TR" dirty="0" err="1"/>
              <a:t>Injury</a:t>
            </a:r>
            <a:r>
              <a:rPr lang="tr-TR" dirty="0"/>
              <a:t> Molecule-1</a:t>
            </a:r>
            <a:br>
              <a:rPr lang="tr-TR" dirty="0"/>
            </a:br>
            <a:r>
              <a:rPr lang="tr-TR" dirty="0"/>
              <a:t>KIM-1)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43221C-C987-4B38-8A61-5EB10656A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Tübül</a:t>
            </a:r>
            <a:r>
              <a:rPr lang="tr-TR" dirty="0"/>
              <a:t> hücrelerinin </a:t>
            </a:r>
            <a:r>
              <a:rPr lang="tr-TR" dirty="0" err="1"/>
              <a:t>apikal</a:t>
            </a:r>
            <a:r>
              <a:rPr lang="tr-TR" dirty="0"/>
              <a:t> </a:t>
            </a:r>
            <a:r>
              <a:rPr lang="tr-TR" dirty="0" err="1"/>
              <a:t>membranlarında</a:t>
            </a:r>
            <a:r>
              <a:rPr lang="tr-TR" dirty="0"/>
              <a:t> lokalize bir </a:t>
            </a:r>
            <a:r>
              <a:rPr lang="tr-TR" dirty="0" err="1"/>
              <a:t>ptoteindir</a:t>
            </a:r>
            <a:endParaRPr lang="tr-TR" dirty="0"/>
          </a:p>
          <a:p>
            <a:r>
              <a:rPr lang="tr-TR" dirty="0" err="1"/>
              <a:t>İskemik</a:t>
            </a:r>
            <a:r>
              <a:rPr lang="tr-TR" dirty="0"/>
              <a:t> ve </a:t>
            </a:r>
            <a:r>
              <a:rPr lang="tr-TR" dirty="0" err="1"/>
              <a:t>nefrotoksik</a:t>
            </a:r>
            <a:r>
              <a:rPr lang="tr-TR" dirty="0"/>
              <a:t> böbrek hasarı sonrası </a:t>
            </a:r>
            <a:r>
              <a:rPr lang="tr-TR" dirty="0" err="1"/>
              <a:t>proksimal</a:t>
            </a:r>
            <a:r>
              <a:rPr lang="tr-TR" dirty="0"/>
              <a:t> </a:t>
            </a:r>
            <a:r>
              <a:rPr lang="tr-TR" dirty="0" err="1"/>
              <a:t>tübül</a:t>
            </a:r>
            <a:r>
              <a:rPr lang="tr-TR" dirty="0"/>
              <a:t> hücrelerinde </a:t>
            </a:r>
            <a:r>
              <a:rPr lang="tr-TR" dirty="0" err="1"/>
              <a:t>up-regüle</a:t>
            </a:r>
            <a:r>
              <a:rPr lang="tr-TR" dirty="0"/>
              <a:t> edilir</a:t>
            </a:r>
          </a:p>
          <a:p>
            <a:endParaRPr lang="tr-TR" dirty="0"/>
          </a:p>
          <a:p>
            <a:r>
              <a:rPr lang="tr-TR" dirty="0"/>
              <a:t>Böbrekten başka bir organın eksprese ettiği henüz saptanmadığı için idrardaki KIM-1 böbrek için yüksek spesifiktir.</a:t>
            </a:r>
          </a:p>
          <a:p>
            <a:endParaRPr lang="tr-TR" dirty="0"/>
          </a:p>
          <a:p>
            <a:r>
              <a:rPr lang="tr-TR" dirty="0" err="1"/>
              <a:t>Nefrotoksik</a:t>
            </a:r>
            <a:r>
              <a:rPr lang="tr-TR" dirty="0"/>
              <a:t> ajanlara (</a:t>
            </a:r>
            <a:r>
              <a:rPr lang="tr-TR" dirty="0" err="1"/>
              <a:t>sisplatin</a:t>
            </a:r>
            <a:r>
              <a:rPr lang="tr-TR" dirty="0"/>
              <a:t>) bağlı böbrek hasrını saptamada kullanılmaktadır.</a:t>
            </a:r>
          </a:p>
        </p:txBody>
      </p:sp>
    </p:spTree>
    <p:extLst>
      <p:ext uri="{BB962C8B-B14F-4D97-AF65-F5344CB8AC3E}">
        <p14:creationId xmlns:p14="http://schemas.microsoft.com/office/powerpoint/2010/main" val="1132034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1C06D3-2C87-40C3-AF10-B6305DC7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İnterlökin</a:t>
            </a:r>
            <a:r>
              <a:rPr lang="tr-TR" dirty="0"/>
              <a:t>- 18 (IL-18)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DAB793-71C4-4E5B-8FF2-A885A425B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Proinflamatuvar</a:t>
            </a:r>
            <a:r>
              <a:rPr lang="tr-TR" dirty="0"/>
              <a:t> proteinlerdendir.</a:t>
            </a:r>
          </a:p>
          <a:p>
            <a:r>
              <a:rPr lang="tr-TR" dirty="0"/>
              <a:t>Akut böbrek hasarında ekspresyonu artar ve hasarla orantılı olarak idrara geçer</a:t>
            </a:r>
          </a:p>
          <a:p>
            <a:r>
              <a:rPr lang="tr-TR" dirty="0"/>
              <a:t>Akut </a:t>
            </a:r>
            <a:r>
              <a:rPr lang="tr-TR" dirty="0" err="1"/>
              <a:t>tübüler</a:t>
            </a:r>
            <a:r>
              <a:rPr lang="tr-TR" dirty="0"/>
              <a:t> nekrozun teşhis ve ayırıcı tanısında yüksek </a:t>
            </a:r>
            <a:r>
              <a:rPr lang="tr-TR" dirty="0" err="1"/>
              <a:t>sensitif</a:t>
            </a:r>
            <a:r>
              <a:rPr lang="tr-TR" dirty="0"/>
              <a:t> ve spesifiktir.</a:t>
            </a:r>
          </a:p>
          <a:p>
            <a:endParaRPr lang="tr-TR" dirty="0"/>
          </a:p>
          <a:p>
            <a:r>
              <a:rPr lang="tr-TR" dirty="0"/>
              <a:t>Kısıtlılıkları</a:t>
            </a:r>
          </a:p>
          <a:p>
            <a:r>
              <a:rPr lang="tr-TR" dirty="0"/>
              <a:t>Bağırsak hastalıkları, </a:t>
            </a:r>
            <a:r>
              <a:rPr lang="tr-TR" dirty="0" err="1"/>
              <a:t>inflamatuvar</a:t>
            </a:r>
            <a:r>
              <a:rPr lang="tr-TR" dirty="0"/>
              <a:t> </a:t>
            </a:r>
            <a:r>
              <a:rPr lang="tr-TR" dirty="0" err="1"/>
              <a:t>artrit</a:t>
            </a:r>
            <a:r>
              <a:rPr lang="tr-TR" dirty="0"/>
              <a:t>, SLE </a:t>
            </a:r>
            <a:r>
              <a:rPr lang="tr-TR" dirty="0" err="1"/>
              <a:t>vb</a:t>
            </a:r>
            <a:r>
              <a:rPr lang="tr-TR" dirty="0"/>
              <a:t> </a:t>
            </a:r>
            <a:r>
              <a:rPr lang="tr-TR" dirty="0" err="1"/>
              <a:t>prerenal</a:t>
            </a:r>
            <a:r>
              <a:rPr lang="tr-TR" dirty="0"/>
              <a:t> durumlarda da seviyesi yükselmekte</a:t>
            </a:r>
          </a:p>
          <a:p>
            <a:r>
              <a:rPr lang="tr-TR" dirty="0"/>
              <a:t>Tayini pratik ve ucuz değil.</a:t>
            </a:r>
          </a:p>
        </p:txBody>
      </p:sp>
    </p:spTree>
    <p:extLst>
      <p:ext uri="{BB962C8B-B14F-4D97-AF65-F5344CB8AC3E}">
        <p14:creationId xmlns:p14="http://schemas.microsoft.com/office/powerpoint/2010/main" val="2340672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D29E09-C002-4284-8C63-3614F1F0B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3837"/>
            <a:ext cx="3200401" cy="4601183"/>
          </a:xfrm>
        </p:spPr>
        <p:txBody>
          <a:bodyPr/>
          <a:lstStyle/>
          <a:p>
            <a:r>
              <a:rPr lang="tr-TR" dirty="0"/>
              <a:t>N-</a:t>
            </a:r>
            <a:r>
              <a:rPr lang="tr-TR" dirty="0" err="1"/>
              <a:t>Asetil</a:t>
            </a:r>
            <a:r>
              <a:rPr lang="tr-TR" dirty="0"/>
              <a:t>- Beta </a:t>
            </a:r>
            <a:r>
              <a:rPr lang="tr-TR" dirty="0" err="1"/>
              <a:t>Glukozaminidaz</a:t>
            </a:r>
            <a:br>
              <a:rPr lang="tr-TR" dirty="0"/>
            </a:br>
            <a:r>
              <a:rPr lang="tr-TR" dirty="0"/>
              <a:t>NAG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232D62-1862-48C9-AF80-D2E79BD6C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Büyük bir </a:t>
            </a:r>
            <a:r>
              <a:rPr lang="tr-TR" dirty="0" err="1"/>
              <a:t>lizozomal</a:t>
            </a:r>
            <a:r>
              <a:rPr lang="tr-TR" dirty="0"/>
              <a:t> enzimdir.</a:t>
            </a:r>
          </a:p>
          <a:p>
            <a:r>
              <a:rPr lang="tr-TR" dirty="0" err="1"/>
              <a:t>Boyurtunun</a:t>
            </a:r>
            <a:r>
              <a:rPr lang="tr-TR" dirty="0"/>
              <a:t> büyüklüğü </a:t>
            </a:r>
            <a:r>
              <a:rPr lang="tr-TR" dirty="0" err="1"/>
              <a:t>glomerüler</a:t>
            </a:r>
            <a:r>
              <a:rPr lang="tr-TR" dirty="0"/>
              <a:t> </a:t>
            </a:r>
            <a:r>
              <a:rPr lang="tr-TR" dirty="0" err="1"/>
              <a:t>filtrasyonunu</a:t>
            </a:r>
            <a:r>
              <a:rPr lang="tr-TR" dirty="0"/>
              <a:t> engeller bu </a:t>
            </a:r>
            <a:r>
              <a:rPr lang="tr-TR" dirty="0" err="1"/>
              <a:t>nedenşle</a:t>
            </a:r>
            <a:r>
              <a:rPr lang="tr-TR" dirty="0"/>
              <a:t> artışı </a:t>
            </a:r>
            <a:r>
              <a:rPr lang="tr-TR" dirty="0" err="1"/>
              <a:t>tübüler</a:t>
            </a:r>
            <a:r>
              <a:rPr lang="tr-TR" dirty="0"/>
              <a:t> kaynaklı kabul edilir.</a:t>
            </a:r>
          </a:p>
          <a:p>
            <a:endParaRPr lang="tr-TR" dirty="0"/>
          </a:p>
          <a:p>
            <a:r>
              <a:rPr lang="tr-TR" dirty="0"/>
              <a:t>Akut böbrek hastalığında yüksek </a:t>
            </a:r>
            <a:r>
              <a:rPr lang="tr-TR" dirty="0" err="1"/>
              <a:t>sensitiftir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 err="1"/>
              <a:t>Proksimal</a:t>
            </a:r>
            <a:r>
              <a:rPr lang="tr-TR" dirty="0"/>
              <a:t> </a:t>
            </a:r>
            <a:r>
              <a:rPr lang="tr-TR" dirty="0" err="1"/>
              <a:t>tübül</a:t>
            </a:r>
            <a:r>
              <a:rPr lang="tr-TR" dirty="0"/>
              <a:t> hücre hasarı sonrası idrar NAG seviyeleri hasarla orantılı olarak artar.</a:t>
            </a:r>
          </a:p>
          <a:p>
            <a:endParaRPr lang="tr-TR" dirty="0"/>
          </a:p>
          <a:p>
            <a:r>
              <a:rPr lang="tr-TR" dirty="0"/>
              <a:t>Kısıtlılıkları</a:t>
            </a:r>
          </a:p>
          <a:p>
            <a:r>
              <a:rPr lang="tr-TR" dirty="0"/>
              <a:t>Tayini hızlı ve kolay olsa da </a:t>
            </a:r>
            <a:r>
              <a:rPr lang="tr-TR" dirty="0" err="1"/>
              <a:t>metod</a:t>
            </a:r>
            <a:r>
              <a:rPr lang="tr-TR" dirty="0"/>
              <a:t> </a:t>
            </a:r>
            <a:r>
              <a:rPr lang="tr-TR" dirty="0" err="1"/>
              <a:t>satnadardize</a:t>
            </a:r>
            <a:r>
              <a:rPr lang="tr-TR" dirty="0"/>
              <a:t> değil, değişkenliği fazla ve kesme noktası yok, sonuçların güvenilirliği ile ilgili çalışmalar yetersiz.</a:t>
            </a:r>
          </a:p>
          <a:p>
            <a:r>
              <a:rPr lang="tr-TR" dirty="0" err="1"/>
              <a:t>Romatoid</a:t>
            </a:r>
            <a:r>
              <a:rPr lang="tr-TR" dirty="0"/>
              <a:t> </a:t>
            </a:r>
            <a:r>
              <a:rPr lang="tr-TR" dirty="0" err="1"/>
              <a:t>artrit</a:t>
            </a:r>
            <a:r>
              <a:rPr lang="tr-TR" dirty="0"/>
              <a:t>, NSAII, </a:t>
            </a:r>
            <a:r>
              <a:rPr lang="tr-TR" dirty="0" err="1"/>
              <a:t>vaskülitler</a:t>
            </a:r>
            <a:r>
              <a:rPr lang="tr-TR" dirty="0"/>
              <a:t>, bozulmuş </a:t>
            </a:r>
            <a:r>
              <a:rPr lang="tr-TR" dirty="0" err="1"/>
              <a:t>glukoz</a:t>
            </a:r>
            <a:r>
              <a:rPr lang="tr-TR" dirty="0"/>
              <a:t> </a:t>
            </a:r>
            <a:r>
              <a:rPr lang="tr-TR" dirty="0" err="1"/>
              <a:t>tolerasnında</a:t>
            </a:r>
            <a:r>
              <a:rPr lang="tr-TR" dirty="0"/>
              <a:t> seviyeleri yükselmekte.</a:t>
            </a:r>
          </a:p>
        </p:txBody>
      </p:sp>
    </p:spTree>
    <p:extLst>
      <p:ext uri="{BB962C8B-B14F-4D97-AF65-F5344CB8AC3E}">
        <p14:creationId xmlns:p14="http://schemas.microsoft.com/office/powerpoint/2010/main" val="1651630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D59C71-133A-446D-A4F4-C0961A147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L-FABP-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Liver</a:t>
            </a:r>
            <a:r>
              <a:rPr lang="tr-TR" dirty="0"/>
              <a:t> </a:t>
            </a:r>
            <a:r>
              <a:rPr lang="tr-TR" dirty="0" err="1"/>
              <a:t>Type</a:t>
            </a:r>
            <a:r>
              <a:rPr lang="tr-TR" dirty="0"/>
              <a:t> </a:t>
            </a:r>
            <a:r>
              <a:rPr lang="tr-TR" dirty="0" err="1"/>
              <a:t>Fatty</a:t>
            </a:r>
            <a:r>
              <a:rPr lang="tr-TR" dirty="0"/>
              <a:t> </a:t>
            </a:r>
            <a:r>
              <a:rPr lang="tr-TR" dirty="0" err="1"/>
              <a:t>Acid-Binding</a:t>
            </a:r>
            <a:r>
              <a:rPr lang="tr-TR" dirty="0"/>
              <a:t> protein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6416822-0988-4757-8F97-AE4114F0F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L-FABP böbrekte en çok </a:t>
            </a:r>
            <a:r>
              <a:rPr lang="tr-TR" dirty="0" err="1"/>
              <a:t>proksimal</a:t>
            </a:r>
            <a:r>
              <a:rPr lang="tr-TR" dirty="0"/>
              <a:t> </a:t>
            </a:r>
            <a:r>
              <a:rPr lang="tr-TR" dirty="0" err="1"/>
              <a:t>tübül</a:t>
            </a:r>
            <a:r>
              <a:rPr lang="tr-TR" dirty="0"/>
              <a:t> hücrelerinde bulunur. </a:t>
            </a:r>
          </a:p>
          <a:p>
            <a:endParaRPr lang="tr-TR" dirty="0"/>
          </a:p>
          <a:p>
            <a:r>
              <a:rPr lang="tr-TR" dirty="0"/>
              <a:t>Renal </a:t>
            </a:r>
            <a:r>
              <a:rPr lang="tr-TR" dirty="0" err="1"/>
              <a:t>iskemi</a:t>
            </a:r>
            <a:r>
              <a:rPr lang="tr-TR" dirty="0"/>
              <a:t>, toksinler, </a:t>
            </a:r>
            <a:r>
              <a:rPr lang="tr-TR" dirty="0" err="1"/>
              <a:t>hiperglisemi</a:t>
            </a:r>
            <a:r>
              <a:rPr lang="tr-TR" dirty="0"/>
              <a:t> ve enfeksiyon durumlarında ekspresyonu ve idrara salınımı artar.</a:t>
            </a:r>
          </a:p>
          <a:p>
            <a:endParaRPr lang="tr-TR" dirty="0"/>
          </a:p>
          <a:p>
            <a:r>
              <a:rPr lang="tr-TR" dirty="0"/>
              <a:t>Böbrek hastalığının şiddeti ve </a:t>
            </a:r>
            <a:r>
              <a:rPr lang="tr-TR" dirty="0" err="1"/>
              <a:t>prognozunu</a:t>
            </a:r>
            <a:r>
              <a:rPr lang="tr-TR" dirty="0"/>
              <a:t> belirlemede yardımcı erken bir </a:t>
            </a:r>
            <a:r>
              <a:rPr lang="tr-TR" dirty="0" err="1"/>
              <a:t>biyobelirteç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0494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51578F6-8289-49EC-951C-FE8456B33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CTFG- </a:t>
            </a:r>
            <a:r>
              <a:rPr lang="tr-TR" dirty="0" err="1"/>
              <a:t>Connective</a:t>
            </a:r>
            <a:r>
              <a:rPr lang="tr-TR" dirty="0"/>
              <a:t> </a:t>
            </a:r>
            <a:r>
              <a:rPr lang="tr-TR" dirty="0" err="1"/>
              <a:t>Tissue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</a:t>
            </a:r>
            <a:r>
              <a:rPr lang="tr-TR" dirty="0" err="1"/>
              <a:t>Factor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BEE866-E000-4911-99A8-F365747D7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Hücre </a:t>
            </a:r>
            <a:r>
              <a:rPr lang="tr-TR" dirty="0" err="1"/>
              <a:t>proliferasyonu</a:t>
            </a:r>
            <a:r>
              <a:rPr lang="tr-TR" dirty="0"/>
              <a:t>, </a:t>
            </a:r>
            <a:r>
              <a:rPr lang="tr-TR" dirty="0" err="1"/>
              <a:t>adhezyon</a:t>
            </a:r>
            <a:r>
              <a:rPr lang="tr-TR" dirty="0"/>
              <a:t> ve yara iyileşmesi gibi çok sayıda hücre fonksiyonunda rol oynar. </a:t>
            </a:r>
          </a:p>
          <a:p>
            <a:endParaRPr lang="tr-TR" dirty="0"/>
          </a:p>
          <a:p>
            <a:r>
              <a:rPr lang="tr-TR" dirty="0"/>
              <a:t>Doku </a:t>
            </a:r>
            <a:r>
              <a:rPr lang="tr-TR" dirty="0" err="1"/>
              <a:t>fibrozisinin</a:t>
            </a:r>
            <a:r>
              <a:rPr lang="tr-TR" dirty="0"/>
              <a:t> önemli bir </a:t>
            </a:r>
            <a:r>
              <a:rPr lang="tr-TR" dirty="0" err="1"/>
              <a:t>mediatörüdür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/>
              <a:t>Diyabetik </a:t>
            </a:r>
            <a:r>
              <a:rPr lang="tr-TR" dirty="0" err="1"/>
              <a:t>nefropatide</a:t>
            </a:r>
            <a:r>
              <a:rPr lang="tr-TR" dirty="0"/>
              <a:t> son </a:t>
            </a:r>
            <a:r>
              <a:rPr lang="tr-TR" dirty="0" err="1"/>
              <a:t>fönem</a:t>
            </a:r>
            <a:r>
              <a:rPr lang="tr-TR" dirty="0"/>
              <a:t> böbrek hastalığının bağımsız bir belirtecidir.</a:t>
            </a:r>
          </a:p>
          <a:p>
            <a:endParaRPr lang="tr-TR" dirty="0"/>
          </a:p>
          <a:p>
            <a:r>
              <a:rPr lang="tr-TR" dirty="0" err="1"/>
              <a:t>GFR’deki</a:t>
            </a:r>
            <a:r>
              <a:rPr lang="tr-TR" dirty="0"/>
              <a:t> azalmayla çok iyi korelasyon göstermektedir.</a:t>
            </a:r>
          </a:p>
        </p:txBody>
      </p:sp>
    </p:spTree>
    <p:extLst>
      <p:ext uri="{BB962C8B-B14F-4D97-AF65-F5344CB8AC3E}">
        <p14:creationId xmlns:p14="http://schemas.microsoft.com/office/powerpoint/2010/main" val="2934570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BAA2AE-8E88-4162-9692-DEB4DCEFB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Monocyte</a:t>
            </a:r>
            <a:r>
              <a:rPr lang="tr-TR" dirty="0"/>
              <a:t> </a:t>
            </a:r>
            <a:r>
              <a:rPr lang="tr-TR" dirty="0" err="1"/>
              <a:t>Chemoattractant</a:t>
            </a:r>
            <a:r>
              <a:rPr lang="tr-TR" dirty="0"/>
              <a:t> Protein-1 (MCP-1)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88CDC8-D1BF-4D59-A487-90038174F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Diyabetik </a:t>
            </a:r>
            <a:r>
              <a:rPr lang="tr-TR" dirty="0" err="1"/>
              <a:t>nefropatili</a:t>
            </a:r>
            <a:r>
              <a:rPr lang="tr-TR" dirty="0"/>
              <a:t> hastalarda yüksek glikoz seviyelerine ve </a:t>
            </a:r>
            <a:r>
              <a:rPr lang="tr-TR" dirty="0" err="1"/>
              <a:t>glikozilasyon</a:t>
            </a:r>
            <a:r>
              <a:rPr lang="tr-TR" dirty="0"/>
              <a:t> son ürünlerine yanıt olarak </a:t>
            </a:r>
            <a:r>
              <a:rPr lang="tr-TR" dirty="0" err="1"/>
              <a:t>tübler</a:t>
            </a:r>
            <a:r>
              <a:rPr lang="tr-TR" dirty="0"/>
              <a:t> hücrelerin ürettiği ve kan ve idrarda anlamlı seviyede yüksek olduğu bildirilmiştir.</a:t>
            </a:r>
          </a:p>
          <a:p>
            <a:endParaRPr lang="tr-TR" dirty="0"/>
          </a:p>
          <a:p>
            <a:r>
              <a:rPr lang="tr-TR" dirty="0"/>
              <a:t>Kısıtlılıkları</a:t>
            </a:r>
          </a:p>
          <a:p>
            <a:r>
              <a:rPr lang="tr-TR" dirty="0"/>
              <a:t>MCP-1 seviyesi ile renal hasarın derecesi hakkında bir korelasyon saptanmamıştır.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F2BBD6C-38EA-477B-8DA1-5C92C3AAF72B}"/>
              </a:ext>
            </a:extLst>
          </p:cNvPr>
          <p:cNvSpPr txBox="1"/>
          <p:nvPr/>
        </p:nvSpPr>
        <p:spPr>
          <a:xfrm>
            <a:off x="7373566" y="6396335"/>
            <a:ext cx="4818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200" dirty="0"/>
              <a:t>Karahan SC, 2019 Akut ve kronik böbrek hasarında yeni </a:t>
            </a:r>
            <a:r>
              <a:rPr lang="tr-TR" sz="1200" dirty="0" err="1"/>
              <a:t>biyobelirteçler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1366631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B4AC10A-F725-4BCA-940E-A751CD48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Hastanenizde kullandığınız </a:t>
            </a:r>
            <a:r>
              <a:rPr lang="tr-TR" dirty="0" err="1"/>
              <a:t>biyobelirteçler</a:t>
            </a:r>
            <a:r>
              <a:rPr lang="tr-TR" dirty="0"/>
              <a:t> var mı?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30C277-6B99-4BDB-9F26-69ABA8E2A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0" dirty="0"/>
              <a:t>     ?</a:t>
            </a:r>
          </a:p>
        </p:txBody>
      </p:sp>
    </p:spTree>
    <p:extLst>
      <p:ext uri="{BB962C8B-B14F-4D97-AF65-F5344CB8AC3E}">
        <p14:creationId xmlns:p14="http://schemas.microsoft.com/office/powerpoint/2010/main" val="33111026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38131E-EBE8-4DD4-9FF1-48190CE86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E8E8EA-D163-4774-B90E-06C56872C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2B31D63-BD5E-41AA-A053-98997F6A4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75292"/>
      </p:ext>
    </p:extLst>
  </p:cSld>
  <p:clrMapOvr>
    <a:masterClrMapping/>
  </p:clrMapOvr>
</p:sld>
</file>

<file path=ppt/theme/theme1.xml><?xml version="1.0" encoding="utf-8"?>
<a:theme xmlns:a="http://schemas.openxmlformats.org/drawingml/2006/main" name="Çerçeve">
  <a:themeElements>
    <a:clrScheme name="Çerçev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Çerçev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Çerçev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TM03457475[[fn=Çerçeve]]</Template>
  <TotalTime>600</TotalTime>
  <Words>1849</Words>
  <Application>Microsoft Office PowerPoint</Application>
  <PresentationFormat>Geniş ekran</PresentationFormat>
  <Paragraphs>203</Paragraphs>
  <Slides>32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6" baseType="lpstr">
      <vt:lpstr>Corbel</vt:lpstr>
      <vt:lpstr>MyriadPro-Regular</vt:lpstr>
      <vt:lpstr>Wingdings 2</vt:lpstr>
      <vt:lpstr>Çerçeve</vt:lpstr>
      <vt:lpstr>Böbrek Hastalığının Biyobelirteçleri</vt:lpstr>
      <vt:lpstr>Sunum içeriği</vt:lpstr>
      <vt:lpstr>Böbrek fonksiyonları</vt:lpstr>
      <vt:lpstr>Böbrek hastalıkları</vt:lpstr>
      <vt:lpstr>Böbrek hastalıklarında tanı ve izlem yöntemleri</vt:lpstr>
      <vt:lpstr>Glomerüler filtrasyon hızı (GFH)</vt:lpstr>
      <vt:lpstr>Glomerüler filtrasyon hızı</vt:lpstr>
      <vt:lpstr>Glomerüler filtrasyon hızı</vt:lpstr>
      <vt:lpstr>Klirens</vt:lpstr>
      <vt:lpstr>Kreatinin</vt:lpstr>
      <vt:lpstr>Kreatinin</vt:lpstr>
      <vt:lpstr>Kreatinin</vt:lpstr>
      <vt:lpstr>Kreatinin</vt:lpstr>
      <vt:lpstr>PowerPoint Sunusu</vt:lpstr>
      <vt:lpstr>üre</vt:lpstr>
      <vt:lpstr>üre</vt:lpstr>
      <vt:lpstr>Üre </vt:lpstr>
      <vt:lpstr>Neden yeni biyobelirteçlere ihtiyaç var?</vt:lpstr>
      <vt:lpstr>Biyobelirteçler </vt:lpstr>
      <vt:lpstr>İdeal biyobelirteç özellikleri</vt:lpstr>
      <vt:lpstr>PowerPoint Sunusu</vt:lpstr>
      <vt:lpstr>PowerPoint Sunusu</vt:lpstr>
      <vt:lpstr>Sistatin-C </vt:lpstr>
      <vt:lpstr>Nötrofil Jelatinaz İlişkili Lipokalin (NGAL) </vt:lpstr>
      <vt:lpstr>Böbrek hasar molekülü-1  (Kidney Injury Molecule-1 KIM-1)</vt:lpstr>
      <vt:lpstr>İnterlökin- 18 (IL-18)</vt:lpstr>
      <vt:lpstr>N-Asetil- Beta Glukozaminidaz NAG</vt:lpstr>
      <vt:lpstr>L-FABP- The Liver Type Fatty Acid-Binding protein</vt:lpstr>
      <vt:lpstr>CTFG- Connective Tissue Growth Factor</vt:lpstr>
      <vt:lpstr>Monocyte Chemoattractant Protein-1 (MCP-1)</vt:lpstr>
      <vt:lpstr>Hastanenizde kullandığınız biyobelirteçler var mı?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Biyobelirteçler</dc:title>
  <dc:creator>Windows10</dc:creator>
  <cp:lastModifiedBy>Windows10</cp:lastModifiedBy>
  <cp:revision>18</cp:revision>
  <dcterms:created xsi:type="dcterms:W3CDTF">2022-11-06T21:00:26Z</dcterms:created>
  <dcterms:modified xsi:type="dcterms:W3CDTF">2022-11-11T07:08:07Z</dcterms:modified>
</cp:coreProperties>
</file>