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8" r:id="rId4"/>
  </p:sldMasterIdLst>
  <p:notesMasterIdLst>
    <p:notesMasterId r:id="rId49"/>
  </p:notesMasterIdLst>
  <p:handoutMasterIdLst>
    <p:handoutMasterId r:id="rId50"/>
  </p:handoutMasterIdLst>
  <p:sldIdLst>
    <p:sldId id="3825" r:id="rId5"/>
    <p:sldId id="3835" r:id="rId6"/>
    <p:sldId id="3836" r:id="rId7"/>
    <p:sldId id="3838" r:id="rId8"/>
    <p:sldId id="3869" r:id="rId9"/>
    <p:sldId id="3839" r:id="rId10"/>
    <p:sldId id="3840" r:id="rId11"/>
    <p:sldId id="3841" r:id="rId12"/>
    <p:sldId id="3842" r:id="rId13"/>
    <p:sldId id="3845" r:id="rId14"/>
    <p:sldId id="3846" r:id="rId15"/>
    <p:sldId id="3852" r:id="rId16"/>
    <p:sldId id="3851" r:id="rId17"/>
    <p:sldId id="3854" r:id="rId18"/>
    <p:sldId id="3855" r:id="rId19"/>
    <p:sldId id="3861" r:id="rId20"/>
    <p:sldId id="3858" r:id="rId21"/>
    <p:sldId id="3859" r:id="rId22"/>
    <p:sldId id="3856" r:id="rId23"/>
    <p:sldId id="3860" r:id="rId24"/>
    <p:sldId id="3863" r:id="rId25"/>
    <p:sldId id="3867" r:id="rId26"/>
    <p:sldId id="3864" r:id="rId27"/>
    <p:sldId id="3865" r:id="rId28"/>
    <p:sldId id="3868" r:id="rId29"/>
    <p:sldId id="3862" r:id="rId30"/>
    <p:sldId id="3853" r:id="rId31"/>
    <p:sldId id="3866" r:id="rId32"/>
    <p:sldId id="3873" r:id="rId33"/>
    <p:sldId id="3871" r:id="rId34"/>
    <p:sldId id="3872" r:id="rId35"/>
    <p:sldId id="3878" r:id="rId36"/>
    <p:sldId id="3876" r:id="rId37"/>
    <p:sldId id="3877" r:id="rId38"/>
    <p:sldId id="3857" r:id="rId39"/>
    <p:sldId id="3875" r:id="rId40"/>
    <p:sldId id="3870" r:id="rId41"/>
    <p:sldId id="3881" r:id="rId42"/>
    <p:sldId id="3850" r:id="rId43"/>
    <p:sldId id="3848" r:id="rId44"/>
    <p:sldId id="3844" r:id="rId45"/>
    <p:sldId id="3849" r:id="rId46"/>
    <p:sldId id="3847" r:id="rId47"/>
    <p:sldId id="3834" r:id="rId48"/>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710" y="58"/>
      </p:cViewPr>
      <p:guideLst>
        <p:guide orient="horz" pos="1200"/>
        <p:guide orient="horz" pos="3408"/>
        <p:guide pos="6936"/>
        <p:guide pos="744"/>
      </p:guideLst>
    </p:cSldViewPr>
  </p:slideViewPr>
  <p:notesTextViewPr>
    <p:cViewPr>
      <p:scale>
        <a:sx n="1" d="1"/>
        <a:sy n="1" d="1"/>
      </p:scale>
      <p:origin x="0" y="0"/>
    </p:cViewPr>
  </p:notesTextViewPr>
  <p:notesViewPr>
    <p:cSldViewPr snapToGrid="0">
      <p:cViewPr varScale="1">
        <p:scale>
          <a:sx n="87" d="100"/>
          <a:sy n="87"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C9F98CD2-ED1D-4B96-BCFF-760B8CAA48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16014D22-622D-4DB3-93B1-1416373817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57745D-1CCA-46F8-BC2F-B1B1CF930DB8}" type="datetime1">
              <a:rPr lang="tr-TR" smtClean="0"/>
              <a:t>9.11.2022</a:t>
            </a:fld>
            <a:endParaRPr lang="tr-TR"/>
          </a:p>
        </p:txBody>
      </p:sp>
      <p:sp>
        <p:nvSpPr>
          <p:cNvPr id="4" name="Alt Bilgi Yer Tutucusu 3">
            <a:extLst>
              <a:ext uri="{FF2B5EF4-FFF2-40B4-BE49-F238E27FC236}">
                <a16:creationId xmlns:a16="http://schemas.microsoft.com/office/drawing/2014/main" id="{CB2FF1CD-A939-4F4D-9094-DDE05D0B21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91DB1086-8184-46D7-92A4-9F1C38B619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CB4CAA-D5A5-4041-A58B-975F44B1871B}" type="slidenum">
              <a:rPr lang="tr-TR" smtClean="0"/>
              <a:t>‹#›</a:t>
            </a:fld>
            <a:endParaRPr lang="tr-TR"/>
          </a:p>
        </p:txBody>
      </p:sp>
    </p:spTree>
    <p:extLst>
      <p:ext uri="{BB962C8B-B14F-4D97-AF65-F5344CB8AC3E}">
        <p14:creationId xmlns:p14="http://schemas.microsoft.com/office/powerpoint/2010/main" val="12349299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4E20826-8112-4B3D-A7D9-405BB5A4F67F}" type="datetime1">
              <a:rPr lang="tr-TR" noProof="0" smtClean="0"/>
              <a:t>7.11.2022</a:t>
            </a:fld>
            <a:endParaRPr lang="tr-TR" noProof="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40C6A29-4676-420C-BBE3-ACC2B80F64D4}" type="slidenum">
              <a:rPr lang="tr-TR" noProof="0" smtClean="0"/>
              <a:t>‹#›</a:t>
            </a:fld>
            <a:endParaRPr lang="tr-TR" noProof="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rtl="0"/>
            <a:fld id="{D40C6A29-4676-420C-BBE3-ACC2B80F64D4}" type="slidenum">
              <a:rPr lang="tr-TR" smtClean="0"/>
              <a:t>1</a:t>
            </a:fld>
            <a:endParaRPr lang="tr-TR"/>
          </a:p>
        </p:txBody>
      </p:sp>
    </p:spTree>
    <p:extLst>
      <p:ext uri="{BB962C8B-B14F-4D97-AF65-F5344CB8AC3E}">
        <p14:creationId xmlns:p14="http://schemas.microsoft.com/office/powerpoint/2010/main" val="3210640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rtl="0"/>
            <a:endParaRPr lang="tr-TR"/>
          </a:p>
        </p:txBody>
      </p:sp>
      <p:sp>
        <p:nvSpPr>
          <p:cNvPr id="4" name="Slayt Numarası Yer Tutucusu 3"/>
          <p:cNvSpPr>
            <a:spLocks noGrp="1"/>
          </p:cNvSpPr>
          <p:nvPr>
            <p:ph type="sldNum" sz="quarter" idx="5"/>
          </p:nvPr>
        </p:nvSpPr>
        <p:spPr/>
        <p:txBody>
          <a:bodyPr rtlCol="0"/>
          <a:lstStyle/>
          <a:p>
            <a:pPr rtl="0"/>
            <a:fld id="{D40C6A29-4676-420C-BBE3-ACC2B80F64D4}" type="slidenum">
              <a:rPr lang="tr-TR" smtClean="0"/>
              <a:t>44</a:t>
            </a:fld>
            <a:endParaRPr lang="tr-TR"/>
          </a:p>
        </p:txBody>
      </p:sp>
    </p:spTree>
    <p:extLst>
      <p:ext uri="{BB962C8B-B14F-4D97-AF65-F5344CB8AC3E}">
        <p14:creationId xmlns:p14="http://schemas.microsoft.com/office/powerpoint/2010/main" val="167016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0" name="Serbest 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Düz Bağlayıcı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Serbest Biçim: Şekil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erbest Biçim: Şekil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Serbest Biçim: Şekil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Yay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rtlCol="0" anchor="b"/>
          <a:lstStyle>
            <a:lvl1pPr algn="r">
              <a:defRPr sz="6000">
                <a:solidFill>
                  <a:schemeClr val="bg1"/>
                </a:solidFill>
              </a:defRPr>
            </a:lvl1pPr>
          </a:lstStyle>
          <a:p>
            <a:pPr rtl="0"/>
            <a:r>
              <a:rPr lang="tr-TR" noProof="0"/>
              <a:t>Asıl başlık stilini düzenlemek için tıklayın</a:t>
            </a:r>
          </a:p>
        </p:txBody>
      </p:sp>
      <p:sp>
        <p:nvSpPr>
          <p:cNvPr id="3" name="Alt Başlık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tr-TR" noProof="0"/>
              <a:t>Asıl alt başlık stilini düzenlemek için tıklayın</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Gündem">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Yay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rtlCol="0"/>
          <a:lstStyle>
            <a:lvl1pPr algn="ctr">
              <a:defRPr>
                <a:solidFill>
                  <a:schemeClr val="bg1"/>
                </a:solidFill>
              </a:defRPr>
            </a:lvl1pPr>
          </a:lstStyle>
          <a:p>
            <a:pPr rtl="0"/>
            <a:r>
              <a:rPr lang="tr-TR" noProof="0"/>
              <a:t>Asıl başlık stilini düzenlemek için tıklayın</a:t>
            </a:r>
          </a:p>
        </p:txBody>
      </p:sp>
      <p:sp>
        <p:nvSpPr>
          <p:cNvPr id="3" name="İçerik Yer Tutucusu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rtlCol="0" anchor="ctr"/>
          <a:lstStyle>
            <a:lvl1pPr marL="0" indent="0">
              <a:buNone/>
              <a:defRPr/>
            </a:lvl1pPr>
            <a:lvl2pPr marL="228600">
              <a:defRPr/>
            </a:lvl2pPr>
            <a:lvl3pPr marL="457200">
              <a:defRPr/>
            </a:lvl3pPr>
            <a:lvl4pPr>
              <a:buNone/>
              <a:defRPr/>
            </a:lvl4pPr>
          </a:lstStyle>
          <a:p>
            <a:pPr lvl="0" rtl="0"/>
            <a:r>
              <a:rPr lang="tr-TR" noProof="0"/>
              <a:t>Asıl metin stillerini düzenlemek için tıklayın</a:t>
            </a:r>
          </a:p>
          <a:p>
            <a:pPr lvl="1" rtl="0"/>
            <a:r>
              <a:rPr lang="tr-TR" noProof="0"/>
              <a:t>İkinci düzey</a:t>
            </a:r>
          </a:p>
          <a:p>
            <a:pPr lvl="2" rtl="0"/>
            <a:r>
              <a:rPr lang="tr-TR" noProof="0"/>
              <a:t>Üçüncü düzey</a:t>
            </a:r>
          </a:p>
        </p:txBody>
      </p:sp>
      <p:sp>
        <p:nvSpPr>
          <p:cNvPr id="4" name="Tarih Yer Tutucusu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şlık ve İçerik 2 küçük resim">
    <p:spTree>
      <p:nvGrpSpPr>
        <p:cNvPr id="1" name=""/>
        <p:cNvGrpSpPr/>
        <p:nvPr/>
      </p:nvGrpSpPr>
      <p:grpSpPr>
        <a:xfrm>
          <a:off x="0" y="0"/>
          <a:ext cx="0" cy="0"/>
          <a:chOff x="0" y="0"/>
          <a:chExt cx="0" cy="0"/>
        </a:xfrm>
      </p:grpSpPr>
      <p:sp>
        <p:nvSpPr>
          <p:cNvPr id="22" name="Resim Yer Tutucusu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rtlCol="0" anchor="ctr">
            <a:noAutofit/>
          </a:bodyPr>
          <a:lstStyle>
            <a:lvl1pPr algn="ctr">
              <a:buNone/>
              <a:defRPr sz="1800"/>
            </a:lvl1pPr>
          </a:lstStyle>
          <a:p>
            <a:pPr rtl="0"/>
            <a:r>
              <a:rPr lang="tr-TR" noProof="0"/>
              <a:t>Resim eklemek için simgeye tıklayın</a:t>
            </a:r>
          </a:p>
        </p:txBody>
      </p:sp>
      <p:sp>
        <p:nvSpPr>
          <p:cNvPr id="21" name="Resim Yer Tutucusu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rtlCol="0" anchor="ctr">
            <a:noAutofit/>
          </a:bodyPr>
          <a:lstStyle>
            <a:lvl1pPr algn="ctr">
              <a:buNone/>
              <a:defRPr sz="1800"/>
            </a:lvl1pPr>
          </a:lstStyle>
          <a:p>
            <a:pPr rtl="0"/>
            <a:r>
              <a:rPr lang="tr-TR" noProof="0"/>
              <a:t>Resim eklemek için simgeye tıklayın</a:t>
            </a:r>
          </a:p>
        </p:txBody>
      </p:sp>
      <p:sp>
        <p:nvSpPr>
          <p:cNvPr id="2" name="Başlık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rtlCol="0"/>
          <a:lstStyle/>
          <a:p>
            <a:pPr rtl="0"/>
            <a:r>
              <a:rPr lang="tr-TR" noProof="0"/>
              <a:t>Asıl başlık stilini düzenlemek için tıklayın</a:t>
            </a:r>
          </a:p>
        </p:txBody>
      </p:sp>
      <p:sp>
        <p:nvSpPr>
          <p:cNvPr id="3" name="İçerik Yer Tutucusu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rtlCol="0">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p:txBody>
      </p:sp>
      <p:sp>
        <p:nvSpPr>
          <p:cNvPr id="4" name="Tarih Yer Tutucusu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Dikdörtgen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Yay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rtlCol="0" anchor="b"/>
          <a:lstStyle>
            <a:lvl1pPr algn="ctr">
              <a:defRPr sz="6000">
                <a:solidFill>
                  <a:schemeClr val="bg1"/>
                </a:solidFill>
              </a:defRPr>
            </a:lvl1pPr>
          </a:lstStyle>
          <a:p>
            <a:pPr rtl="0"/>
            <a:r>
              <a:rPr lang="tr-TR" noProof="0"/>
              <a:t>Asıl başlık stilini düzenlemek için tıklayın</a:t>
            </a:r>
          </a:p>
        </p:txBody>
      </p:sp>
      <p:sp>
        <p:nvSpPr>
          <p:cNvPr id="3" name="Metin Yer Tutucusu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rtlCol="0"/>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tr-TR" noProof="0"/>
              <a:t>Asıl metin stillerini düzenlemek için tıklayın</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rtlCol="0"/>
          <a:lstStyle/>
          <a:p>
            <a:pPr rtl="0"/>
            <a:r>
              <a:rPr lang="tr-TR" noProof="0"/>
              <a:t>Asıl başlık stilini düzenlemek için tıklayın</a:t>
            </a:r>
          </a:p>
        </p:txBody>
      </p:sp>
      <p:sp>
        <p:nvSpPr>
          <p:cNvPr id="3" name="İçerik Yer Tutucusu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7" name="Serbest Biçim: Şekil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erbest Biçim: Şekil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şlık ve İçerik 2">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tr-TR" noProof="0"/>
              <a:t>Asıl başlık stilini düzenlemek için tıklayın</a:t>
            </a:r>
          </a:p>
        </p:txBody>
      </p:sp>
      <p:sp>
        <p:nvSpPr>
          <p:cNvPr id="3" name="Tarih Yer Tutucusu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6" name="Serbest Biçim: Şekil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erbest Biçim: Şekil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İçerik Yer Tutucusu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simli alıntı slaydı">
    <p:bg>
      <p:bgPr>
        <a:solidFill>
          <a:schemeClr val="tx1"/>
        </a:solidFill>
        <a:effectLst/>
      </p:bgPr>
    </p:bg>
    <p:spTree>
      <p:nvGrpSpPr>
        <p:cNvPr id="1" name=""/>
        <p:cNvGrpSpPr/>
        <p:nvPr/>
      </p:nvGrpSpPr>
      <p:grpSpPr>
        <a:xfrm>
          <a:off x="0" y="0"/>
          <a:ext cx="0" cy="0"/>
          <a:chOff x="0" y="0"/>
          <a:chExt cx="0" cy="0"/>
        </a:xfrm>
      </p:grpSpPr>
      <p:sp>
        <p:nvSpPr>
          <p:cNvPr id="6" name="Resim Yer Tutucusu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rtlCol="0"/>
          <a:lstStyle>
            <a:lvl1pPr>
              <a:buNone/>
              <a:defRPr>
                <a:solidFill>
                  <a:schemeClr val="bg1"/>
                </a:solidFill>
              </a:defRPr>
            </a:lvl1pPr>
          </a:lstStyle>
          <a:p>
            <a:pPr rtl="0"/>
            <a:r>
              <a:rPr lang="tr-TR" noProof="0"/>
              <a:t>Resim eklemek için simgeye tıklayın</a:t>
            </a:r>
          </a:p>
        </p:txBody>
      </p:sp>
      <p:sp>
        <p:nvSpPr>
          <p:cNvPr id="10" name="Başlık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tr-TR" noProof="0"/>
              <a:t>Asıl başlık stilini düzenlemek için tıklayın</a:t>
            </a:r>
          </a:p>
        </p:txBody>
      </p:sp>
      <p:sp>
        <p:nvSpPr>
          <p:cNvPr id="3" name="Metin Yer Tutucusu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rtlCol="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tr-TR" noProof="0"/>
              <a:t>Asıl metin stillerini düzenlemek için tıklayın</a:t>
            </a:r>
          </a:p>
        </p:txBody>
      </p:sp>
      <p:sp>
        <p:nvSpPr>
          <p:cNvPr id="11" name="Tarih Yer Tutucusu 10">
            <a:extLst>
              <a:ext uri="{FF2B5EF4-FFF2-40B4-BE49-F238E27FC236}">
                <a16:creationId xmlns:a16="http://schemas.microsoft.com/office/drawing/2014/main" id="{6B76FE53-FB67-4871-8485-71BAAFD7D1BF}"/>
              </a:ext>
            </a:extLst>
          </p:cNvPr>
          <p:cNvSpPr>
            <a:spLocks noGrp="1"/>
          </p:cNvSpPr>
          <p:nvPr>
            <p:ph type="dt" sz="half" idx="11"/>
          </p:nvPr>
        </p:nvSpPr>
        <p:spPr/>
        <p:txBody>
          <a:bodyPr rtlCol="0"/>
          <a:lstStyle>
            <a:lvl1pPr>
              <a:defRPr>
                <a:solidFill>
                  <a:schemeClr val="bg1"/>
                </a:solidFill>
                <a:latin typeface="+mn-lt"/>
              </a:defRPr>
            </a:lvl1pPr>
          </a:lstStyle>
          <a:p>
            <a:pPr rtl="0">
              <a:defRPr/>
            </a:pPr>
            <a:r>
              <a:rPr lang="tr-TR" noProof="0"/>
              <a:t>12.11.2022</a:t>
            </a:r>
          </a:p>
        </p:txBody>
      </p:sp>
      <p:sp>
        <p:nvSpPr>
          <p:cNvPr id="12" name="Alt Bilgi Yer Tutucusu 11">
            <a:extLst>
              <a:ext uri="{FF2B5EF4-FFF2-40B4-BE49-F238E27FC236}">
                <a16:creationId xmlns:a16="http://schemas.microsoft.com/office/drawing/2014/main" id="{AD26FED4-1CE2-444B-A77E-EB3CB505AF19}"/>
              </a:ext>
            </a:extLst>
          </p:cNvPr>
          <p:cNvSpPr>
            <a:spLocks noGrp="1"/>
          </p:cNvSpPr>
          <p:nvPr>
            <p:ph type="ftr" sz="quarter" idx="12"/>
          </p:nvPr>
        </p:nvSpPr>
        <p:spPr/>
        <p:txBody>
          <a:bodyPr rtlCol="0"/>
          <a:lstStyle>
            <a:lvl1pPr>
              <a:defRPr>
                <a:solidFill>
                  <a:schemeClr val="bg1"/>
                </a:solidFill>
                <a:latin typeface="+mn-lt"/>
              </a:defRPr>
            </a:lvl1pPr>
          </a:lstStyle>
          <a:p>
            <a:pPr rtl="0">
              <a:defRPr/>
            </a:pPr>
            <a:r>
              <a:rPr lang="tr-TR" noProof="0"/>
              <a:t>32. Ulusal Nefroloji Hemşireliği Kongresi, 9-13 Kasım 2022- Antalya</a:t>
            </a:r>
          </a:p>
        </p:txBody>
      </p:sp>
      <p:sp>
        <p:nvSpPr>
          <p:cNvPr id="13" name="Slayt Numarası Yer Tutucusu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rtlCol="0"/>
          <a:lstStyle>
            <a:lvl1pPr>
              <a:defRPr>
                <a:solidFill>
                  <a:schemeClr val="bg1"/>
                </a:solidFill>
                <a:latin typeface="+mn-lt"/>
              </a:defRPr>
            </a:lvl1pPr>
          </a:lstStyle>
          <a:p>
            <a:pPr rtl="0">
              <a:defRPr/>
            </a:pPr>
            <a:fld id="{D76B855D-E9CC-4FF8-AD85-6CDC7B89A0DE}" type="slidenum">
              <a:rPr lang="tr-TR" noProof="0" smtClean="0"/>
              <a:pPr>
                <a:defRPr/>
              </a:pPr>
              <a:t>‹#›</a:t>
            </a:fld>
            <a:endParaRPr lang="tr-TR" noProof="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ABFD05-2CB2-4A7E-89E7-57615BA82B4F}"/>
              </a:ext>
            </a:extLst>
          </p:cNvPr>
          <p:cNvSpPr>
            <a:spLocks noGrp="1"/>
          </p:cNvSpPr>
          <p:nvPr>
            <p:ph type="title"/>
          </p:nvPr>
        </p:nvSpPr>
        <p:spPr/>
        <p:txBody>
          <a:bodyPr rtlCol="0"/>
          <a:lstStyle/>
          <a:p>
            <a:pPr rtl="0"/>
            <a:r>
              <a:rPr lang="tr-TR" noProof="0"/>
              <a:t>Asıl başlık stilini düzenlemek için tıklayın</a:t>
            </a:r>
          </a:p>
        </p:txBody>
      </p:sp>
      <p:sp>
        <p:nvSpPr>
          <p:cNvPr id="3" name="İçerik Yer Tutucusu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İçerik Yer Tutucusu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5" name="Tarih Yer Tutucusu 4">
            <a:extLst>
              <a:ext uri="{FF2B5EF4-FFF2-40B4-BE49-F238E27FC236}">
                <a16:creationId xmlns:a16="http://schemas.microsoft.com/office/drawing/2014/main" id="{63D8B65F-F709-469F-9961-4D01896CAA12}"/>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6" name="Alt Bilgi Yer Tutucusu 5">
            <a:extLst>
              <a:ext uri="{FF2B5EF4-FFF2-40B4-BE49-F238E27FC236}">
                <a16:creationId xmlns:a16="http://schemas.microsoft.com/office/drawing/2014/main" id="{B781C6BC-B23D-48BC-AD44-654DDB8D0122}"/>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7" name="Slayt Numarası Yer Tutucusu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8" name="Serbest Biçim: Şekil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erbest Biçim: Şekil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tr-TR" noProof="0"/>
              <a:t>Asıl başlık stilini düzenlemek için tıklayın</a:t>
            </a:r>
          </a:p>
        </p:txBody>
      </p:sp>
      <p:sp>
        <p:nvSpPr>
          <p:cNvPr id="3" name="Metin Yer Tutucusu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4" name="İçerik Yer Tutucusu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5" name="Metin Yer Tutucusu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6" name="İçerik Yer Tutucusu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7" name="Tarih Yer Tutucusu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8" name="Alt Bilgi Yer Tutucusu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9" name="Slayt Numarası Yer Tutucusu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10" name="Serbest Biçim: Şekil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erbest Biçim: Şekil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Karşılaştırma 3 sütunu">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tr-TR" noProof="0"/>
              <a:t>Asıl başlık stilini düzenlemek için tıklayın</a:t>
            </a:r>
          </a:p>
        </p:txBody>
      </p:sp>
      <p:sp>
        <p:nvSpPr>
          <p:cNvPr id="3" name="Metin Yer Tutucusu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4" name="İçerik Yer Tutucusu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5" name="Metin Yer Tutucusu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6" name="İçerik Yer Tutucusu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7" name="Tarih Yer Tutucusu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8" name="Alt Bilgi Yer Tutucusu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9" name="Slayt Numarası Yer Tutucusu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10" name="Serbest Biçim: Şekil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erbest Biçim: Şekil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etin Yer Tutucusu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TR" noProof="0"/>
              <a:t>Asıl metin stillerini düzenlemek için tıklayın</a:t>
            </a:r>
          </a:p>
        </p:txBody>
      </p:sp>
      <p:sp>
        <p:nvSpPr>
          <p:cNvPr id="13" name="İçerik Yer Tutucusu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orta boy resim içeren Başlık ve İçerik">
    <p:spTree>
      <p:nvGrpSpPr>
        <p:cNvPr id="1" name=""/>
        <p:cNvGrpSpPr/>
        <p:nvPr/>
      </p:nvGrpSpPr>
      <p:grpSpPr>
        <a:xfrm>
          <a:off x="0" y="0"/>
          <a:ext cx="0" cy="0"/>
          <a:chOff x="0" y="0"/>
          <a:chExt cx="0" cy="0"/>
        </a:xfrm>
      </p:grpSpPr>
      <p:sp>
        <p:nvSpPr>
          <p:cNvPr id="20" name="Resim Yer Tutucusu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rtlCol="0" anchor="ctr">
            <a:noAutofit/>
          </a:bodyPr>
          <a:lstStyle>
            <a:lvl1pPr algn="ctr">
              <a:buNone/>
              <a:defRPr sz="1800"/>
            </a:lvl1pPr>
          </a:lstStyle>
          <a:p>
            <a:pPr rtl="0"/>
            <a:r>
              <a:rPr lang="tr-TR" noProof="0"/>
              <a:t>Resim eklemek için simgeye tıklayın</a:t>
            </a:r>
          </a:p>
        </p:txBody>
      </p:sp>
      <p:sp>
        <p:nvSpPr>
          <p:cNvPr id="21" name="Resim Yer Tutucusu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tr-TR" noProof="0"/>
              <a:t>Resim eklemek için simgeye tıklayın</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Yay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rtlCol="0"/>
          <a:lstStyle/>
          <a:p>
            <a:pPr rtl="0"/>
            <a:r>
              <a:rPr lang="tr-TR" noProof="0"/>
              <a:t>Asıl başlık stilini düzenlemek için tıklayın</a:t>
            </a:r>
          </a:p>
        </p:txBody>
      </p:sp>
      <p:sp>
        <p:nvSpPr>
          <p:cNvPr id="3" name="Tarih Yer Tutucusu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8" name="İçerik Yer Tutucusu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anış">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erbest Form: Şekil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erbest Biçim: Şekil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erbest Biçim: Şekil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Serbest Biçim: Şekil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erbest Biçim: Şekil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erbest Form: Şekil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rtlCol="0"/>
          <a:lstStyle>
            <a:lvl1pPr algn="ctr">
              <a:defRPr>
                <a:solidFill>
                  <a:schemeClr val="bg1"/>
                </a:solidFill>
              </a:defRPr>
            </a:lvl1pPr>
          </a:lstStyle>
          <a:p>
            <a:pPr rtl="0"/>
            <a:r>
              <a:rPr lang="tr-TR" noProof="0"/>
              <a:t>Asıl başlık stilini düzenlemek için tıklayın</a:t>
            </a:r>
          </a:p>
        </p:txBody>
      </p:sp>
      <p:sp>
        <p:nvSpPr>
          <p:cNvPr id="3" name="Tarih Yer Tutucusu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rtlCol="0"/>
          <a:lstStyle>
            <a:lvl1pPr>
              <a:defRPr>
                <a:latin typeface="+mn-lt"/>
              </a:defRPr>
            </a:lvl1p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rtlCol="0"/>
          <a:lstStyle>
            <a:lvl1pPr algn="l">
              <a:defRPr>
                <a:latin typeface="+mn-lt"/>
              </a:defRPr>
            </a:lvl1pPr>
          </a:lstStyle>
          <a:p>
            <a:pPr algn="l"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8" name="İçerik Yer Tutucusu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rtlCol="0"/>
          <a:lstStyle>
            <a:lvl1pPr marL="0" indent="0">
              <a:buNone/>
              <a:defRPr sz="2400"/>
            </a:lvl1pPr>
            <a:lvl2pPr marL="228600">
              <a:defRPr sz="1800"/>
            </a:lvl2pPr>
            <a:lvl3pPr marL="457200">
              <a:defRPr sz="1800"/>
            </a:lvl3pPr>
          </a:lstStyle>
          <a:p>
            <a:pPr lvl="0" rtl="0"/>
            <a:r>
              <a:rPr lang="tr-TR" noProof="0"/>
              <a:t>Asıl metin stillerini düzenlemek için tıklayın</a:t>
            </a:r>
          </a:p>
          <a:p>
            <a:pPr lvl="1" rtl="0"/>
            <a:r>
              <a:rPr lang="tr-TR" noProof="0"/>
              <a:t>İkinci düzey</a:t>
            </a:r>
          </a:p>
          <a:p>
            <a:pPr lvl="2" rtl="0"/>
            <a:r>
              <a:rPr lang="tr-TR" noProof="0"/>
              <a:t>Üçüncü düzey</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Tarih Yer Tutucusu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3" name="Alt Bilgi Yer Tutucusu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4" name="Slayt Numarası Yer Tutucusu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5" name="Serbest Form: Şekil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erbest Biçim: Şekil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Yalnızca Başlık">
    <p:spTree>
      <p:nvGrpSpPr>
        <p:cNvPr id="1" name=""/>
        <p:cNvGrpSpPr/>
        <p:nvPr/>
      </p:nvGrpSpPr>
      <p:grpSpPr>
        <a:xfrm>
          <a:off x="0" y="0"/>
          <a:ext cx="0" cy="0"/>
          <a:chOff x="0" y="0"/>
          <a:chExt cx="0" cy="0"/>
        </a:xfrm>
      </p:grpSpPr>
      <p:sp>
        <p:nvSpPr>
          <p:cNvPr id="2" name="Tarih Yer Tutucusu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3" name="Alt Bilgi Yer Tutucusu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4" name="Slayt Numarası Yer Tutucusu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5" name="Serbest Form: Şekil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erbest Biçim: Şekil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Başlık 6">
            <a:extLst>
              <a:ext uri="{FF2B5EF4-FFF2-40B4-BE49-F238E27FC236}">
                <a16:creationId xmlns:a16="http://schemas.microsoft.com/office/drawing/2014/main" id="{C9A1C714-6A0E-456D-A2E2-6288C0EA077B}"/>
              </a:ext>
            </a:extLst>
          </p:cNvPr>
          <p:cNvSpPr>
            <a:spLocks noGrp="1"/>
          </p:cNvSpPr>
          <p:nvPr>
            <p:ph type="title"/>
          </p:nvPr>
        </p:nvSpPr>
        <p:spPr/>
        <p:txBody>
          <a:bodyPr rtlCol="0"/>
          <a:lstStyle/>
          <a:p>
            <a:pPr rtl="0"/>
            <a:r>
              <a:rPr lang="tr-TR" noProof="0"/>
              <a:t>Asıl başlık stilini düzenlemek için tıklayın</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rtlCol="0" anchor="b"/>
          <a:lstStyle>
            <a:lvl1pPr>
              <a:defRPr sz="3200"/>
            </a:lvl1pPr>
          </a:lstStyle>
          <a:p>
            <a:pPr rtl="0"/>
            <a:r>
              <a:rPr lang="tr-TR" noProof="0"/>
              <a:t>Asıl başlık stilini düzenlemek için tıklayın</a:t>
            </a:r>
          </a:p>
        </p:txBody>
      </p:sp>
      <p:sp>
        <p:nvSpPr>
          <p:cNvPr id="3" name="İçerik Yer Tutucusu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Metin Yer Tutucusu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noProof="0"/>
              <a:t>Asıl metin stillerini düzenlemek için tıklayın</a:t>
            </a:r>
          </a:p>
        </p:txBody>
      </p:sp>
      <p:sp>
        <p:nvSpPr>
          <p:cNvPr id="5" name="Tarih Yer Tutucusu 4">
            <a:extLst>
              <a:ext uri="{FF2B5EF4-FFF2-40B4-BE49-F238E27FC236}">
                <a16:creationId xmlns:a16="http://schemas.microsoft.com/office/drawing/2014/main" id="{81A70783-FF31-4C4E-9196-EB169B209747}"/>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6" name="Alt Bilgi Yer Tutucusu 5">
            <a:extLst>
              <a:ext uri="{FF2B5EF4-FFF2-40B4-BE49-F238E27FC236}">
                <a16:creationId xmlns:a16="http://schemas.microsoft.com/office/drawing/2014/main" id="{7D92E260-747D-40FD-A062-9DD5E6835ABB}"/>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7" name="Slayt Numarası Yer Tutucusu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8" name="Serbest Biçim: Şekil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erbest Biçim: Şekil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rtlCol="0" anchor="b"/>
          <a:lstStyle>
            <a:lvl1pPr>
              <a:defRPr sz="3200"/>
            </a:lvl1pPr>
          </a:lstStyle>
          <a:p>
            <a:pPr rtl="0"/>
            <a:r>
              <a:rPr lang="tr-TR" noProof="0"/>
              <a:t>Asıl başlık stilini düzenlemek için tıklayın</a:t>
            </a:r>
          </a:p>
        </p:txBody>
      </p:sp>
      <p:sp>
        <p:nvSpPr>
          <p:cNvPr id="3" name="Resim Yer Tutucusu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noProof="0"/>
              <a:t>Resim eklemek için simgeye tıklayın</a:t>
            </a:r>
          </a:p>
        </p:txBody>
      </p:sp>
      <p:sp>
        <p:nvSpPr>
          <p:cNvPr id="4" name="Metin Yer Tutucusu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noProof="0"/>
              <a:t>Asıl metin stillerini düzenlemek için tıklayın</a:t>
            </a:r>
          </a:p>
        </p:txBody>
      </p:sp>
      <p:sp>
        <p:nvSpPr>
          <p:cNvPr id="5" name="Tarih Yer Tutucusu 4">
            <a:extLst>
              <a:ext uri="{FF2B5EF4-FFF2-40B4-BE49-F238E27FC236}">
                <a16:creationId xmlns:a16="http://schemas.microsoft.com/office/drawing/2014/main" id="{62A07CB7-0520-4D64-B76C-C31AC557832D}"/>
              </a:ext>
            </a:extLst>
          </p:cNvPr>
          <p:cNvSpPr>
            <a:spLocks noGrp="1"/>
          </p:cNvSpPr>
          <p:nvPr>
            <p:ph type="dt" sz="half" idx="10"/>
          </p:nvPr>
        </p:nvSpPr>
        <p:spPr/>
        <p:txBody>
          <a:bodyPr rtlCol="0"/>
          <a:lstStyle>
            <a:lvl1pPr>
              <a:defRPr>
                <a:latin typeface="+mn-lt"/>
              </a:defRPr>
            </a:lvl1pPr>
          </a:lstStyle>
          <a:p>
            <a:pPr rtl="0">
              <a:defRPr/>
            </a:pPr>
            <a:r>
              <a:rPr lang="tr-TR" noProof="0">
                <a:solidFill>
                  <a:prstClr val="black">
                    <a:tint val="75000"/>
                  </a:prstClr>
                </a:solidFill>
              </a:rPr>
              <a:t>12.11.2022</a:t>
            </a:r>
          </a:p>
        </p:txBody>
      </p:sp>
      <p:sp>
        <p:nvSpPr>
          <p:cNvPr id="6" name="Alt Bilgi Yer Tutucusu 5">
            <a:extLst>
              <a:ext uri="{FF2B5EF4-FFF2-40B4-BE49-F238E27FC236}">
                <a16:creationId xmlns:a16="http://schemas.microsoft.com/office/drawing/2014/main" id="{92EEB226-AD45-45DF-AAB5-5513AE732AAE}"/>
              </a:ext>
            </a:extLst>
          </p:cNvPr>
          <p:cNvSpPr>
            <a:spLocks noGrp="1"/>
          </p:cNvSpPr>
          <p:nvPr>
            <p:ph type="ftr" sz="quarter" idx="11"/>
          </p:nvPr>
        </p:nvSpPr>
        <p:spPr/>
        <p:txBody>
          <a:bodyPr rtlCol="0"/>
          <a:lstStyle>
            <a:lvl1pPr>
              <a:defRPr>
                <a:latin typeface="+mn-lt"/>
              </a:defRPr>
            </a:lvl1pPr>
          </a:lstStyle>
          <a:p>
            <a:pPr rtl="0">
              <a:defRPr/>
            </a:pPr>
            <a:r>
              <a:rPr lang="tr-TR" noProof="0">
                <a:solidFill>
                  <a:prstClr val="black">
                    <a:tint val="75000"/>
                  </a:prstClr>
                </a:solidFill>
              </a:rPr>
              <a:t>32. Ulusal Nefroloji Hemşireliği Kongresi, 9-13 Kasım 2022- Antalya</a:t>
            </a:r>
          </a:p>
        </p:txBody>
      </p:sp>
      <p:sp>
        <p:nvSpPr>
          <p:cNvPr id="7" name="Slayt Numarası Yer Tutucusu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
        <p:nvSpPr>
          <p:cNvPr id="8" name="Serbest Biçim: Şekil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erbest Biçim: Şekil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tr-TR" noProof="0"/>
              <a:t>Asıl başlık stilini düzenlemek için tıklayın</a:t>
            </a:r>
          </a:p>
        </p:txBody>
      </p:sp>
      <p:sp>
        <p:nvSpPr>
          <p:cNvPr id="3" name="Metin Yer Tutucusu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rtl="0">
              <a:defRPr/>
            </a:pPr>
            <a:fld id="{D76B855D-E9CC-4FF8-AD85-6CDC7B89A0DE}" type="slidenum">
              <a:rPr lang="tr-TR" noProof="0" smtClean="0">
                <a:solidFill>
                  <a:prstClr val="black">
                    <a:tint val="75000"/>
                  </a:prstClr>
                </a:solidFill>
              </a:rPr>
              <a:pPr>
                <a:defRPr/>
              </a:pPr>
              <a:t>‹#›</a:t>
            </a:fld>
            <a:endParaRPr lang="tr-TR" noProof="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B08836-40C5-46C2-81BA-21AA27176925}"/>
              </a:ext>
            </a:extLst>
          </p:cNvPr>
          <p:cNvSpPr>
            <a:spLocks noGrp="1"/>
          </p:cNvSpPr>
          <p:nvPr>
            <p:ph type="ctrTitle"/>
          </p:nvPr>
        </p:nvSpPr>
        <p:spPr/>
        <p:txBody>
          <a:bodyPr rtlCol="0">
            <a:noAutofit/>
          </a:bodyPr>
          <a:lstStyle/>
          <a:p>
            <a:pPr rtl="0"/>
            <a:r>
              <a:rPr lang="tr-TR" sz="4800" dirty="0">
                <a:solidFill>
                  <a:srgbClr val="FFFFFF"/>
                </a:solidFill>
              </a:rPr>
              <a:t>Böbrek Hastalığı İle İyi Yaşam: Sağlık Okuryazarlık, Gıda Okuryazarlık</a:t>
            </a:r>
            <a:endParaRPr lang="tr-TR" sz="4800" dirty="0"/>
          </a:p>
        </p:txBody>
      </p:sp>
      <p:sp>
        <p:nvSpPr>
          <p:cNvPr id="3" name="Alt Başlık 2">
            <a:extLst>
              <a:ext uri="{FF2B5EF4-FFF2-40B4-BE49-F238E27FC236}">
                <a16:creationId xmlns:a16="http://schemas.microsoft.com/office/drawing/2014/main" id="{72CC4EC4-809C-4FD2-AA20-009F08590DA6}"/>
              </a:ext>
            </a:extLst>
          </p:cNvPr>
          <p:cNvSpPr>
            <a:spLocks noGrp="1"/>
          </p:cNvSpPr>
          <p:nvPr>
            <p:ph type="subTitle" idx="1"/>
          </p:nvPr>
        </p:nvSpPr>
        <p:spPr/>
        <p:txBody>
          <a:bodyPr rtlCol="0">
            <a:noAutofit/>
          </a:bodyPr>
          <a:lstStyle/>
          <a:p>
            <a:pPr rtl="0">
              <a:lnSpc>
                <a:spcPct val="170000"/>
              </a:lnSpc>
            </a:pPr>
            <a:r>
              <a:rPr lang="tr-TR" sz="1800" dirty="0">
                <a:solidFill>
                  <a:srgbClr val="FFFFFF"/>
                </a:solidFill>
              </a:rPr>
              <a:t>Zülfünaz ÖZER</a:t>
            </a:r>
          </a:p>
          <a:p>
            <a:pPr rtl="0">
              <a:lnSpc>
                <a:spcPct val="170000"/>
              </a:lnSpc>
            </a:pPr>
            <a:r>
              <a:rPr lang="tr-TR" sz="1800" dirty="0">
                <a:solidFill>
                  <a:srgbClr val="FFFFFF"/>
                </a:solidFill>
              </a:rPr>
              <a:t>Dr. Öğretim Üyesi, İstanbul Sabahattin Zaim Üniversitesi, Sağlık Bilimleri Fakültesi, Hemşirelik Bölümü, İstanbul</a:t>
            </a:r>
          </a:p>
        </p:txBody>
      </p:sp>
      <p:pic>
        <p:nvPicPr>
          <p:cNvPr id="4" name="Resim 3">
            <a:extLst>
              <a:ext uri="{FF2B5EF4-FFF2-40B4-BE49-F238E27FC236}">
                <a16:creationId xmlns:a16="http://schemas.microsoft.com/office/drawing/2014/main" id="{268D6A51-3696-49BF-AA8E-1DBC373E9057}"/>
              </a:ext>
            </a:extLst>
          </p:cNvPr>
          <p:cNvPicPr>
            <a:picLocks noChangeAspect="1"/>
          </p:cNvPicPr>
          <p:nvPr/>
        </p:nvPicPr>
        <p:blipFill>
          <a:blip r:embed="rId3"/>
          <a:stretch>
            <a:fillRect/>
          </a:stretch>
        </p:blipFill>
        <p:spPr>
          <a:xfrm>
            <a:off x="1" y="0"/>
            <a:ext cx="2150120" cy="590550"/>
          </a:xfrm>
          <a:prstGeom prst="rect">
            <a:avLst/>
          </a:prstGeom>
        </p:spPr>
      </p:pic>
      <p:pic>
        <p:nvPicPr>
          <p:cNvPr id="6" name="Resim 5">
            <a:extLst>
              <a:ext uri="{FF2B5EF4-FFF2-40B4-BE49-F238E27FC236}">
                <a16:creationId xmlns:a16="http://schemas.microsoft.com/office/drawing/2014/main" id="{B52E2842-68A4-41CD-BFBA-326875018602}"/>
              </a:ext>
            </a:extLst>
          </p:cNvPr>
          <p:cNvPicPr>
            <a:picLocks noChangeAspect="1"/>
          </p:cNvPicPr>
          <p:nvPr/>
        </p:nvPicPr>
        <p:blipFill>
          <a:blip r:embed="rId4"/>
          <a:stretch>
            <a:fillRect/>
          </a:stretch>
        </p:blipFill>
        <p:spPr>
          <a:xfrm>
            <a:off x="10610850" y="0"/>
            <a:ext cx="1581150" cy="1544188"/>
          </a:xfrm>
          <a:prstGeom prst="rect">
            <a:avLst/>
          </a:prstGeom>
        </p:spPr>
      </p:pic>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87B4C5-7A36-4276-B1DC-739EBF2132BA}"/>
              </a:ext>
            </a:extLst>
          </p:cNvPr>
          <p:cNvSpPr>
            <a:spLocks noGrp="1"/>
          </p:cNvSpPr>
          <p:nvPr>
            <p:ph type="title"/>
          </p:nvPr>
        </p:nvSpPr>
        <p:spPr>
          <a:xfrm>
            <a:off x="981075" y="1399032"/>
            <a:ext cx="3686175" cy="4095308"/>
          </a:xfrm>
        </p:spPr>
        <p:txBody>
          <a:bodyPr>
            <a:normAutofit/>
          </a:bodyPr>
          <a:lstStyle/>
          <a:p>
            <a:r>
              <a:rPr lang="tr-TR" dirty="0"/>
              <a:t>Hemşireliğin Dört Temel Kavramı:</a:t>
            </a:r>
            <a:br>
              <a:rPr lang="tr-TR" dirty="0"/>
            </a:br>
            <a:r>
              <a:rPr lang="tr-TR" dirty="0"/>
              <a:t>İnsan, Çevre, </a:t>
            </a:r>
            <a:r>
              <a:rPr lang="tr-TR" dirty="0" err="1"/>
              <a:t>Sağlık&amp;Hastalık</a:t>
            </a:r>
            <a:r>
              <a:rPr lang="tr-TR" dirty="0"/>
              <a:t>, Hemşirelik</a:t>
            </a:r>
          </a:p>
        </p:txBody>
      </p:sp>
      <p:sp>
        <p:nvSpPr>
          <p:cNvPr id="4" name="Veri Yer Tutucusu 3">
            <a:extLst>
              <a:ext uri="{FF2B5EF4-FFF2-40B4-BE49-F238E27FC236}">
                <a16:creationId xmlns:a16="http://schemas.microsoft.com/office/drawing/2014/main" id="{8A018B9E-0021-40DD-90F3-F51BAE209714}"/>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123EAAC3-35D4-44C7-BB15-2EE58778622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5276ADF1-E1BD-4C74-903D-8FC1E9EC4B6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a:t>
            </a:fld>
            <a:endParaRPr lang="tr-TR" noProof="0">
              <a:solidFill>
                <a:prstClr val="black">
                  <a:tint val="75000"/>
                </a:prstClr>
              </a:solidFill>
            </a:endParaRPr>
          </a:p>
        </p:txBody>
      </p:sp>
      <p:pic>
        <p:nvPicPr>
          <p:cNvPr id="8" name="Resim 7">
            <a:extLst>
              <a:ext uri="{FF2B5EF4-FFF2-40B4-BE49-F238E27FC236}">
                <a16:creationId xmlns:a16="http://schemas.microsoft.com/office/drawing/2014/main" id="{8724F6ED-31DC-41B7-A44F-8F6B31E9119E}"/>
              </a:ext>
            </a:extLst>
          </p:cNvPr>
          <p:cNvPicPr>
            <a:picLocks noChangeAspect="1"/>
          </p:cNvPicPr>
          <p:nvPr/>
        </p:nvPicPr>
        <p:blipFill>
          <a:blip r:embed="rId2"/>
          <a:stretch>
            <a:fillRect/>
          </a:stretch>
        </p:blipFill>
        <p:spPr>
          <a:xfrm>
            <a:off x="5408395" y="1749933"/>
            <a:ext cx="6039366" cy="3744407"/>
          </a:xfrm>
          <a:prstGeom prst="rect">
            <a:avLst/>
          </a:prstGeom>
        </p:spPr>
      </p:pic>
      <p:sp>
        <p:nvSpPr>
          <p:cNvPr id="9" name="Oval 8">
            <a:extLst>
              <a:ext uri="{FF2B5EF4-FFF2-40B4-BE49-F238E27FC236}">
                <a16:creationId xmlns:a16="http://schemas.microsoft.com/office/drawing/2014/main" id="{9B603144-E0B9-4EB7-8E3F-873C7717B7C8}"/>
              </a:ext>
            </a:extLst>
          </p:cNvPr>
          <p:cNvSpPr/>
          <p:nvPr/>
        </p:nvSpPr>
        <p:spPr>
          <a:xfrm>
            <a:off x="8743950" y="3295650"/>
            <a:ext cx="1200150" cy="447675"/>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Metin kutusu 10">
            <a:extLst>
              <a:ext uri="{FF2B5EF4-FFF2-40B4-BE49-F238E27FC236}">
                <a16:creationId xmlns:a16="http://schemas.microsoft.com/office/drawing/2014/main" id="{8BDE40FB-A979-479E-870C-EC74C2BB5934}"/>
              </a:ext>
            </a:extLst>
          </p:cNvPr>
          <p:cNvSpPr txBox="1"/>
          <p:nvPr/>
        </p:nvSpPr>
        <p:spPr>
          <a:xfrm>
            <a:off x="838200" y="5710019"/>
            <a:ext cx="10410825" cy="461665"/>
          </a:xfrm>
          <a:prstGeom prst="rect">
            <a:avLst/>
          </a:prstGeom>
          <a:noFill/>
        </p:spPr>
        <p:txBody>
          <a:bodyPr wrap="square">
            <a:spAutoFit/>
          </a:bodyPr>
          <a:lstStyle/>
          <a:p>
            <a:r>
              <a:rPr lang="tr-TR" sz="1200" dirty="0"/>
              <a:t>Ünsal, A. (2017). Hemşireliğin Dört Temel Kavramı: İnsan, Çevre, </a:t>
            </a:r>
            <a:r>
              <a:rPr lang="tr-TR" sz="1200" dirty="0" err="1"/>
              <a:t>Sağlık&amp;hastalık</a:t>
            </a:r>
            <a:r>
              <a:rPr lang="tr-TR" sz="1200" dirty="0"/>
              <a:t>, Hemşirelik. Kırşehir Ahi Evran Üniversitesi Sağlık Bilimleri Dergisi, 1(1), 11-28.</a:t>
            </a:r>
          </a:p>
        </p:txBody>
      </p:sp>
      <p:pic>
        <p:nvPicPr>
          <p:cNvPr id="10" name="Resim 9">
            <a:extLst>
              <a:ext uri="{FF2B5EF4-FFF2-40B4-BE49-F238E27FC236}">
                <a16:creationId xmlns:a16="http://schemas.microsoft.com/office/drawing/2014/main" id="{65A7075D-1519-4863-977D-ED46B72A6D16}"/>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195795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11B418-2551-4DD0-AA25-1968E0640971}"/>
              </a:ext>
            </a:extLst>
          </p:cNvPr>
          <p:cNvSpPr>
            <a:spLocks noGrp="1"/>
          </p:cNvSpPr>
          <p:nvPr>
            <p:ph type="title"/>
          </p:nvPr>
        </p:nvSpPr>
        <p:spPr/>
        <p:txBody>
          <a:bodyPr/>
          <a:lstStyle/>
          <a:p>
            <a:r>
              <a:rPr lang="tr-TR" dirty="0"/>
              <a:t>SAĞLIK</a:t>
            </a:r>
          </a:p>
        </p:txBody>
      </p:sp>
      <p:sp>
        <p:nvSpPr>
          <p:cNvPr id="3" name="İçerik Yer Tutucusu 2">
            <a:extLst>
              <a:ext uri="{FF2B5EF4-FFF2-40B4-BE49-F238E27FC236}">
                <a16:creationId xmlns:a16="http://schemas.microsoft.com/office/drawing/2014/main" id="{168C36B4-CC12-4406-8DB7-BD40459A3C0B}"/>
              </a:ext>
            </a:extLst>
          </p:cNvPr>
          <p:cNvSpPr>
            <a:spLocks noGrp="1"/>
          </p:cNvSpPr>
          <p:nvPr>
            <p:ph idx="1"/>
          </p:nvPr>
        </p:nvSpPr>
        <p:spPr>
          <a:xfrm>
            <a:off x="5788152" y="1527048"/>
            <a:ext cx="5660898" cy="4069080"/>
          </a:xfrm>
        </p:spPr>
        <p:txBody>
          <a:bodyPr>
            <a:normAutofit lnSpcReduction="10000"/>
          </a:bodyPr>
          <a:lstStyle/>
          <a:p>
            <a:pPr algn="just"/>
            <a:r>
              <a:rPr lang="tr-TR" dirty="0"/>
              <a:t>“</a:t>
            </a:r>
            <a:r>
              <a:rPr lang="tr-TR" b="1" dirty="0">
                <a:solidFill>
                  <a:schemeClr val="accent4">
                    <a:lumMod val="50000"/>
                  </a:schemeClr>
                </a:solidFill>
              </a:rPr>
              <a:t>Sağlık sadece hastalık ve sakatlığın olmayışı değil, fiziksel, sosyal ve </a:t>
            </a:r>
            <a:r>
              <a:rPr lang="tr-TR" b="1" dirty="0" err="1">
                <a:solidFill>
                  <a:schemeClr val="accent4">
                    <a:lumMod val="50000"/>
                  </a:schemeClr>
                </a:solidFill>
              </a:rPr>
              <a:t>mental</a:t>
            </a:r>
            <a:r>
              <a:rPr lang="tr-TR" b="1" dirty="0">
                <a:solidFill>
                  <a:schemeClr val="accent4">
                    <a:lumMod val="50000"/>
                  </a:schemeClr>
                </a:solidFill>
              </a:rPr>
              <a:t> yönden tam bir iyilik hali”</a:t>
            </a:r>
            <a:r>
              <a:rPr lang="tr-TR" dirty="0"/>
              <a:t> biçiminde tanımlamaktadır.</a:t>
            </a:r>
          </a:p>
          <a:p>
            <a:pPr algn="just"/>
            <a:r>
              <a:rPr lang="tr-TR" dirty="0"/>
              <a:t>Sağlık; çeşitli faktörler tarafından etkilenmektedir. </a:t>
            </a:r>
          </a:p>
          <a:p>
            <a:pPr algn="just"/>
            <a:r>
              <a:rPr lang="tr-TR" dirty="0"/>
              <a:t>Bu faktörler; sosyal, kültürel, ekonomik, fiziksel ve biyolojik faktörler olarak gruplanabilir.</a:t>
            </a:r>
          </a:p>
        </p:txBody>
      </p:sp>
      <p:sp>
        <p:nvSpPr>
          <p:cNvPr id="4" name="Veri Yer Tutucusu 3">
            <a:extLst>
              <a:ext uri="{FF2B5EF4-FFF2-40B4-BE49-F238E27FC236}">
                <a16:creationId xmlns:a16="http://schemas.microsoft.com/office/drawing/2014/main" id="{E9A90F6D-78D8-43A4-AE7A-81E615F11B4C}"/>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77730585-D41C-4219-8312-13FBE4C83D0F}"/>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2AAA383F-8232-42E4-804B-5EEDFDF467F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a:t>
            </a:fld>
            <a:endParaRPr lang="tr-TR" noProof="0">
              <a:solidFill>
                <a:prstClr val="black">
                  <a:tint val="75000"/>
                </a:prstClr>
              </a:solidFill>
            </a:endParaRPr>
          </a:p>
        </p:txBody>
      </p:sp>
      <p:sp>
        <p:nvSpPr>
          <p:cNvPr id="7" name="Metin kutusu 6">
            <a:extLst>
              <a:ext uri="{FF2B5EF4-FFF2-40B4-BE49-F238E27FC236}">
                <a16:creationId xmlns:a16="http://schemas.microsoft.com/office/drawing/2014/main" id="{902A72A0-AF6F-41ED-8529-D761B14EFECE}"/>
              </a:ext>
            </a:extLst>
          </p:cNvPr>
          <p:cNvSpPr txBox="1"/>
          <p:nvPr/>
        </p:nvSpPr>
        <p:spPr>
          <a:xfrm>
            <a:off x="838200" y="5710019"/>
            <a:ext cx="10410825" cy="461665"/>
          </a:xfrm>
          <a:prstGeom prst="rect">
            <a:avLst/>
          </a:prstGeom>
          <a:noFill/>
        </p:spPr>
        <p:txBody>
          <a:bodyPr wrap="square">
            <a:spAutoFit/>
          </a:bodyPr>
          <a:lstStyle/>
          <a:p>
            <a:r>
              <a:rPr lang="tr-TR" sz="1200" dirty="0"/>
              <a:t>Ünsal, A. (2017). Hemşireliğin Dört Temel Kavramı: İnsan, Çevre, </a:t>
            </a:r>
            <a:r>
              <a:rPr lang="tr-TR" sz="1200" dirty="0" err="1"/>
              <a:t>Sağlık&amp;hastalık</a:t>
            </a:r>
            <a:r>
              <a:rPr lang="tr-TR" sz="1200" dirty="0"/>
              <a:t>, Hemşirelik. Kırşehir Ahi Evran Üniversitesi Sağlık Bilimleri Dergisi, 1(1), 11-28.</a:t>
            </a:r>
          </a:p>
        </p:txBody>
      </p:sp>
      <p:pic>
        <p:nvPicPr>
          <p:cNvPr id="8" name="Resim 7">
            <a:extLst>
              <a:ext uri="{FF2B5EF4-FFF2-40B4-BE49-F238E27FC236}">
                <a16:creationId xmlns:a16="http://schemas.microsoft.com/office/drawing/2014/main" id="{12333C04-799C-4F16-9248-24BFA6B476CD}"/>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908468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11B418-2551-4DD0-AA25-1968E0640971}"/>
              </a:ext>
            </a:extLst>
          </p:cNvPr>
          <p:cNvSpPr>
            <a:spLocks noGrp="1"/>
          </p:cNvSpPr>
          <p:nvPr>
            <p:ph type="title"/>
          </p:nvPr>
        </p:nvSpPr>
        <p:spPr/>
        <p:txBody>
          <a:bodyPr/>
          <a:lstStyle/>
          <a:p>
            <a:r>
              <a:rPr lang="tr-TR" dirty="0"/>
              <a:t>HEMŞİRELİK</a:t>
            </a:r>
          </a:p>
        </p:txBody>
      </p:sp>
      <p:sp>
        <p:nvSpPr>
          <p:cNvPr id="4" name="Veri Yer Tutucusu 3">
            <a:extLst>
              <a:ext uri="{FF2B5EF4-FFF2-40B4-BE49-F238E27FC236}">
                <a16:creationId xmlns:a16="http://schemas.microsoft.com/office/drawing/2014/main" id="{E9A90F6D-78D8-43A4-AE7A-81E615F11B4C}"/>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77730585-D41C-4219-8312-13FBE4C83D0F}"/>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2AAA383F-8232-42E4-804B-5EEDFDF467F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4</a:t>
            </a:fld>
            <a:endParaRPr lang="tr-TR" noProof="0">
              <a:solidFill>
                <a:prstClr val="black">
                  <a:tint val="75000"/>
                </a:prstClr>
              </a:solidFill>
            </a:endParaRPr>
          </a:p>
        </p:txBody>
      </p:sp>
      <p:pic>
        <p:nvPicPr>
          <p:cNvPr id="8" name="Resim 7">
            <a:extLst>
              <a:ext uri="{FF2B5EF4-FFF2-40B4-BE49-F238E27FC236}">
                <a16:creationId xmlns:a16="http://schemas.microsoft.com/office/drawing/2014/main" id="{9CE95EA9-E3EA-4D2F-9D89-03570F7729F9}"/>
              </a:ext>
            </a:extLst>
          </p:cNvPr>
          <p:cNvPicPr>
            <a:picLocks noChangeAspect="1"/>
          </p:cNvPicPr>
          <p:nvPr/>
        </p:nvPicPr>
        <p:blipFill>
          <a:blip r:embed="rId2"/>
          <a:stretch>
            <a:fillRect/>
          </a:stretch>
        </p:blipFill>
        <p:spPr>
          <a:xfrm>
            <a:off x="5450617" y="1733549"/>
            <a:ext cx="5570951" cy="3609976"/>
          </a:xfrm>
          <a:prstGeom prst="rect">
            <a:avLst/>
          </a:prstGeom>
        </p:spPr>
      </p:pic>
      <p:sp>
        <p:nvSpPr>
          <p:cNvPr id="11" name="İçerik Yer Tutucusu 2">
            <a:extLst>
              <a:ext uri="{FF2B5EF4-FFF2-40B4-BE49-F238E27FC236}">
                <a16:creationId xmlns:a16="http://schemas.microsoft.com/office/drawing/2014/main" id="{36F2FA49-53F1-48C4-A084-9C6077F44F7B}"/>
              </a:ext>
            </a:extLst>
          </p:cNvPr>
          <p:cNvSpPr>
            <a:spLocks noGrp="1"/>
          </p:cNvSpPr>
          <p:nvPr>
            <p:ph idx="1"/>
          </p:nvPr>
        </p:nvSpPr>
        <p:spPr>
          <a:xfrm>
            <a:off x="5788152" y="1733548"/>
            <a:ext cx="5375148" cy="3862579"/>
          </a:xfrm>
          <a:solidFill>
            <a:schemeClr val="bg2">
              <a:lumMod val="90000"/>
            </a:schemeClr>
          </a:solidFill>
        </p:spPr>
        <p:txBody>
          <a:bodyPr>
            <a:normAutofit fontScale="92500" lnSpcReduction="20000"/>
          </a:bodyPr>
          <a:lstStyle/>
          <a:p>
            <a:pPr algn="just"/>
            <a:r>
              <a:rPr lang="tr-TR" dirty="0"/>
              <a:t>Türk Hemşireler Derneği hemşireliği “</a:t>
            </a:r>
            <a:r>
              <a:rPr lang="tr-TR" b="1" dirty="0">
                <a:solidFill>
                  <a:srgbClr val="FF0000"/>
                </a:solidFill>
              </a:rPr>
              <a:t>bireyin, ailenin ve toplumun sağlığını ve esenliğini koruma, geliştirme </a:t>
            </a:r>
            <a:r>
              <a:rPr lang="tr-TR" dirty="0"/>
              <a:t>ve hastalık halinde iyileştirme amacına yönelik hemşirelik hizmetlerinin planlanması, örgütlenmesi ve değerlendirilmesinden; bu hizmetleri yerine getirecek bireylerin eğitiminden sorumlu bilim ve sanattan oluşan bir sağlık disiplin“ olarak tanımlamıştır.</a:t>
            </a:r>
          </a:p>
        </p:txBody>
      </p:sp>
      <p:pic>
        <p:nvPicPr>
          <p:cNvPr id="9" name="Resim 8">
            <a:extLst>
              <a:ext uri="{FF2B5EF4-FFF2-40B4-BE49-F238E27FC236}">
                <a16:creationId xmlns:a16="http://schemas.microsoft.com/office/drawing/2014/main" id="{F9948E07-1F3F-4103-938C-E50DAA81D5B5}"/>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292070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 calcmode="lin" valueType="num">
                                      <p:cBhvr additive="base">
                                        <p:cTn id="7" dur="500" fill="hold"/>
                                        <p:tgtEl>
                                          <p:spTgt spid="1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1">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A9F8BA63-6A37-8830-48A6-1934354964DD}"/>
              </a:ext>
            </a:extLst>
          </p:cNvPr>
          <p:cNvSpPr>
            <a:spLocks noGrp="1"/>
          </p:cNvSpPr>
          <p:nvPr>
            <p:ph sz="half" idx="1"/>
          </p:nvPr>
        </p:nvSpPr>
        <p:spPr>
          <a:xfrm>
            <a:off x="752475" y="2092375"/>
            <a:ext cx="4076700" cy="1636276"/>
          </a:xfrm>
        </p:spPr>
        <p:txBody>
          <a:bodyPr>
            <a:normAutofit lnSpcReduction="10000"/>
          </a:bodyPr>
          <a:lstStyle/>
          <a:p>
            <a:pPr algn="just"/>
            <a:r>
              <a:rPr lang="en-US" sz="2400" dirty="0" err="1"/>
              <a:t>Eylül</a:t>
            </a:r>
            <a:r>
              <a:rPr lang="en-US" sz="2400" dirty="0"/>
              <a:t> </a:t>
            </a:r>
            <a:r>
              <a:rPr lang="en-US" sz="2400" dirty="0" err="1"/>
              <a:t>2015’de</a:t>
            </a:r>
            <a:r>
              <a:rPr lang="tr-TR" sz="2400" dirty="0"/>
              <a:t> </a:t>
            </a:r>
            <a:r>
              <a:rPr lang="en-US" sz="2400" dirty="0" err="1"/>
              <a:t>Birleşmiş</a:t>
            </a:r>
            <a:r>
              <a:rPr lang="en-US" sz="2400" dirty="0"/>
              <a:t> </a:t>
            </a:r>
            <a:r>
              <a:rPr lang="en-US" sz="2400" dirty="0" err="1"/>
              <a:t>Milletler</a:t>
            </a:r>
            <a:r>
              <a:rPr lang="en-US" sz="2400" dirty="0"/>
              <a:t> </a:t>
            </a:r>
            <a:r>
              <a:rPr lang="en-US" sz="2400" dirty="0" err="1"/>
              <a:t>Sürdürülebilir</a:t>
            </a:r>
            <a:r>
              <a:rPr lang="en-US" sz="2400" dirty="0"/>
              <a:t> </a:t>
            </a:r>
            <a:r>
              <a:rPr lang="en-US" sz="2400" dirty="0" err="1"/>
              <a:t>Gelişim</a:t>
            </a:r>
            <a:r>
              <a:rPr lang="en-US" sz="2400" dirty="0"/>
              <a:t> </a:t>
            </a:r>
            <a:r>
              <a:rPr lang="en-US" sz="2400" dirty="0" err="1"/>
              <a:t>Zirvesi</a:t>
            </a:r>
            <a:r>
              <a:rPr lang="en-US" sz="2400" dirty="0"/>
              <a:t> </a:t>
            </a:r>
            <a:r>
              <a:rPr lang="en-US" sz="2400" dirty="0" err="1"/>
              <a:t>sonunda</a:t>
            </a:r>
            <a:r>
              <a:rPr lang="en-US" sz="2400" dirty="0"/>
              <a:t> 2015-2030 </a:t>
            </a:r>
            <a:r>
              <a:rPr lang="en-US" sz="2400" dirty="0" err="1"/>
              <a:t>Sürdürülebilir</a:t>
            </a:r>
            <a:r>
              <a:rPr lang="tr-TR" sz="2400" dirty="0"/>
              <a:t> </a:t>
            </a:r>
            <a:r>
              <a:rPr lang="en-US" sz="2400" dirty="0" err="1"/>
              <a:t>Kalkınma</a:t>
            </a:r>
            <a:r>
              <a:rPr lang="en-US" sz="2400" dirty="0"/>
              <a:t> </a:t>
            </a:r>
            <a:r>
              <a:rPr lang="en-US" sz="2400" dirty="0" err="1"/>
              <a:t>Hedefleri</a:t>
            </a:r>
            <a:endParaRPr lang="en-US" sz="2400" dirty="0"/>
          </a:p>
        </p:txBody>
      </p:sp>
      <p:pic>
        <p:nvPicPr>
          <p:cNvPr id="8" name="Resim 7">
            <a:extLst>
              <a:ext uri="{FF2B5EF4-FFF2-40B4-BE49-F238E27FC236}">
                <a16:creationId xmlns:a16="http://schemas.microsoft.com/office/drawing/2014/main" id="{B09466B0-984D-4788-B077-6AE8C8E08ADD}"/>
              </a:ext>
            </a:extLst>
          </p:cNvPr>
          <p:cNvPicPr>
            <a:picLocks noChangeAspect="1"/>
          </p:cNvPicPr>
          <p:nvPr/>
        </p:nvPicPr>
        <p:blipFill>
          <a:blip r:embed="rId2"/>
          <a:stretch>
            <a:fillRect/>
          </a:stretch>
        </p:blipFill>
        <p:spPr>
          <a:xfrm>
            <a:off x="5143500" y="716398"/>
            <a:ext cx="6397113" cy="5197653"/>
          </a:xfrm>
          <a:prstGeom prst="rect">
            <a:avLst/>
          </a:prstGeom>
          <a:noFill/>
        </p:spPr>
      </p:pic>
      <p:sp>
        <p:nvSpPr>
          <p:cNvPr id="4" name="Veri Yer Tutucusu 3">
            <a:extLst>
              <a:ext uri="{FF2B5EF4-FFF2-40B4-BE49-F238E27FC236}">
                <a16:creationId xmlns:a16="http://schemas.microsoft.com/office/drawing/2014/main" id="{B1B2F89E-C189-4D8D-B6BF-65F27230397F}"/>
              </a:ext>
            </a:extLst>
          </p:cNvPr>
          <p:cNvSpPr>
            <a:spLocks noGrp="1"/>
          </p:cNvSpPr>
          <p:nvPr>
            <p:ph type="dt" sz="half" idx="10"/>
          </p:nvPr>
        </p:nvSpPr>
        <p:spPr>
          <a:xfrm>
            <a:off x="838200" y="6356350"/>
            <a:ext cx="2743200" cy="365125"/>
          </a:xfrm>
        </p:spPr>
        <p:txBody>
          <a:bodyPr anchor="ctr">
            <a:normAutofit/>
          </a:bodyPr>
          <a:lstStyle/>
          <a:p>
            <a:pPr rtl="0">
              <a:spcAft>
                <a:spcPts val="600"/>
              </a:spcAft>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504CB718-1035-4213-83A2-CD7A79C1D80B}"/>
              </a:ext>
            </a:extLst>
          </p:cNvPr>
          <p:cNvSpPr>
            <a:spLocks noGrp="1"/>
          </p:cNvSpPr>
          <p:nvPr>
            <p:ph type="ftr" sz="quarter" idx="11"/>
          </p:nvPr>
        </p:nvSpPr>
        <p:spPr>
          <a:xfrm>
            <a:off x="4038600" y="6356350"/>
            <a:ext cx="4114800" cy="365125"/>
          </a:xfrm>
        </p:spPr>
        <p:txBody>
          <a:bodyPr anchor="ctr">
            <a:normAutofit/>
          </a:bodyPr>
          <a:lstStyle/>
          <a:p>
            <a:pPr rtl="0">
              <a:lnSpc>
                <a:spcPct val="90000"/>
              </a:lnSpc>
              <a:spcAft>
                <a:spcPts val="600"/>
              </a:spcAft>
              <a:defRPr/>
            </a:pPr>
            <a:r>
              <a:rPr lang="tr-TR" sz="1000" noProof="0">
                <a:solidFill>
                  <a:prstClr val="black">
                    <a:tint val="75000"/>
                  </a:prstClr>
                </a:solidFill>
              </a:rPr>
              <a:t>32. Ulusal Nefroloji Hemşireliği Kongresi, 9-13 Kasım 2022- Antalya</a:t>
            </a:r>
          </a:p>
        </p:txBody>
      </p:sp>
      <p:sp>
        <p:nvSpPr>
          <p:cNvPr id="6" name="Slayt Numarası Yer Tutucusu 5">
            <a:extLst>
              <a:ext uri="{FF2B5EF4-FFF2-40B4-BE49-F238E27FC236}">
                <a16:creationId xmlns:a16="http://schemas.microsoft.com/office/drawing/2014/main" id="{91704D48-3B8F-4477-A5EF-540BE6DDE939}"/>
              </a:ext>
            </a:extLst>
          </p:cNvPr>
          <p:cNvSpPr>
            <a:spLocks noGrp="1"/>
          </p:cNvSpPr>
          <p:nvPr>
            <p:ph type="sldNum" sz="quarter" idx="12"/>
          </p:nvPr>
        </p:nvSpPr>
        <p:spPr>
          <a:xfrm>
            <a:off x="8610600" y="6356350"/>
            <a:ext cx="2743200" cy="365125"/>
          </a:xfrm>
        </p:spPr>
        <p:txBody>
          <a:bodyPr anchor="ctr">
            <a:normAutofit/>
          </a:bodyPr>
          <a:lstStyle/>
          <a:p>
            <a:pPr rtl="0">
              <a:spcAft>
                <a:spcPts val="600"/>
              </a:spcAft>
              <a:defRPr/>
            </a:pPr>
            <a:fld id="{D76B855D-E9CC-4FF8-AD85-6CDC7B89A0DE}" type="slidenum">
              <a:rPr lang="tr-TR" noProof="0" smtClean="0">
                <a:solidFill>
                  <a:prstClr val="black">
                    <a:tint val="75000"/>
                  </a:prstClr>
                </a:solidFill>
              </a:rPr>
              <a:pPr rtl="0">
                <a:spcAft>
                  <a:spcPts val="600"/>
                </a:spcAft>
                <a:defRPr/>
              </a:pPr>
              <a:t>5</a:t>
            </a:fld>
            <a:endParaRPr lang="tr-TR" noProof="0">
              <a:solidFill>
                <a:prstClr val="black">
                  <a:tint val="75000"/>
                </a:prstClr>
              </a:solidFill>
            </a:endParaRPr>
          </a:p>
        </p:txBody>
      </p:sp>
      <p:sp>
        <p:nvSpPr>
          <p:cNvPr id="14" name="Metin kutusu 13">
            <a:extLst>
              <a:ext uri="{FF2B5EF4-FFF2-40B4-BE49-F238E27FC236}">
                <a16:creationId xmlns:a16="http://schemas.microsoft.com/office/drawing/2014/main" id="{A70B5888-6BED-4D26-95CB-5F3A8F583E98}"/>
              </a:ext>
            </a:extLst>
          </p:cNvPr>
          <p:cNvSpPr txBox="1"/>
          <p:nvPr/>
        </p:nvSpPr>
        <p:spPr>
          <a:xfrm>
            <a:off x="990600" y="5864603"/>
            <a:ext cx="10658475" cy="276999"/>
          </a:xfrm>
          <a:prstGeom prst="rect">
            <a:avLst/>
          </a:prstGeom>
          <a:noFill/>
        </p:spPr>
        <p:txBody>
          <a:bodyPr wrap="square">
            <a:spAutoFit/>
          </a:bodyPr>
          <a:lstStyle/>
          <a:p>
            <a:r>
              <a:rPr lang="tr-TR" sz="1200" dirty="0" err="1"/>
              <a:t>https</a:t>
            </a:r>
            <a:r>
              <a:rPr lang="tr-TR" sz="1200" dirty="0"/>
              <a:t>://</a:t>
            </a:r>
            <a:r>
              <a:rPr lang="tr-TR" sz="1200" dirty="0" err="1"/>
              <a:t>www.unesco.org.tr</a:t>
            </a:r>
            <a:r>
              <a:rPr lang="tr-TR" sz="1200" dirty="0"/>
              <a:t>/</a:t>
            </a:r>
            <a:r>
              <a:rPr lang="tr-TR" sz="1200" dirty="0" err="1"/>
              <a:t>Pages</a:t>
            </a:r>
            <a:r>
              <a:rPr lang="tr-TR" sz="1200" dirty="0"/>
              <a:t>/108/219/</a:t>
            </a:r>
            <a:r>
              <a:rPr lang="tr-TR" sz="1200" dirty="0" err="1"/>
              <a:t>S%C3%BCrd%C3%BCr%C3%BClebilir-Kalk%C4%B1nma-2030-Hedefleri</a:t>
            </a:r>
            <a:r>
              <a:rPr lang="tr-TR" sz="1200" dirty="0"/>
              <a:t>-%</a:t>
            </a:r>
            <a:r>
              <a:rPr lang="tr-TR" sz="1200" dirty="0" err="1"/>
              <a:t>C4%B0htisas-Komitesi</a:t>
            </a:r>
            <a:endParaRPr lang="tr-TR" sz="1200" dirty="0"/>
          </a:p>
        </p:txBody>
      </p:sp>
      <p:sp>
        <p:nvSpPr>
          <p:cNvPr id="12" name="Dikdörtgen: Köşeleri Yuvarlatılmış 11">
            <a:extLst>
              <a:ext uri="{FF2B5EF4-FFF2-40B4-BE49-F238E27FC236}">
                <a16:creationId xmlns:a16="http://schemas.microsoft.com/office/drawing/2014/main" id="{FCA3DB8C-239D-4D77-BD69-91C3665524EC}"/>
              </a:ext>
            </a:extLst>
          </p:cNvPr>
          <p:cNvSpPr/>
          <p:nvPr/>
        </p:nvSpPr>
        <p:spPr>
          <a:xfrm>
            <a:off x="5248275" y="2809875"/>
            <a:ext cx="6286500" cy="4191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7317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006F6B87-3C28-4CCA-9B16-8D181B64A982}"/>
              </a:ext>
            </a:extLst>
          </p:cNvPr>
          <p:cNvPicPr>
            <a:picLocks noGrp="1" noChangeAspect="1"/>
          </p:cNvPicPr>
          <p:nvPr>
            <p:ph idx="1"/>
          </p:nvPr>
        </p:nvPicPr>
        <p:blipFill>
          <a:blip r:embed="rId2"/>
          <a:stretch>
            <a:fillRect/>
          </a:stretch>
        </p:blipFill>
        <p:spPr>
          <a:xfrm>
            <a:off x="954768" y="425451"/>
            <a:ext cx="9978703" cy="5513234"/>
          </a:xfrm>
          <a:noFill/>
        </p:spPr>
      </p:pic>
      <p:sp>
        <p:nvSpPr>
          <p:cNvPr id="4" name="Veri Yer Tutucusu 3" hidden="1">
            <a:extLst>
              <a:ext uri="{FF2B5EF4-FFF2-40B4-BE49-F238E27FC236}">
                <a16:creationId xmlns:a16="http://schemas.microsoft.com/office/drawing/2014/main" id="{E9A90F6D-78D8-43A4-AE7A-81E615F11B4C}"/>
              </a:ext>
            </a:extLst>
          </p:cNvPr>
          <p:cNvSpPr>
            <a:spLocks noGrp="1"/>
          </p:cNvSpPr>
          <p:nvPr>
            <p:ph type="dt" sz="half" idx="10"/>
          </p:nvPr>
        </p:nvSpPr>
        <p:spPr/>
        <p:txBody>
          <a:bodyPr/>
          <a:lstStyle/>
          <a:p>
            <a:pPr rtl="0">
              <a:spcAft>
                <a:spcPts val="600"/>
              </a:spcAft>
              <a:defRPr/>
            </a:pPr>
            <a:r>
              <a:rPr lang="tr-TR" noProof="0">
                <a:solidFill>
                  <a:prstClr val="black">
                    <a:tint val="75000"/>
                  </a:prstClr>
                </a:solidFill>
              </a:rPr>
              <a:t>12.11.2022</a:t>
            </a:r>
          </a:p>
        </p:txBody>
      </p:sp>
      <p:sp>
        <p:nvSpPr>
          <p:cNvPr id="5" name="Alt Bilgi Yer Tutucusu 4">
            <a:extLst>
              <a:ext uri="{FF2B5EF4-FFF2-40B4-BE49-F238E27FC236}">
                <a16:creationId xmlns:a16="http://schemas.microsoft.com/office/drawing/2014/main" id="{77730585-D41C-4219-8312-13FBE4C83D0F}"/>
              </a:ext>
            </a:extLst>
          </p:cNvPr>
          <p:cNvSpPr>
            <a:spLocks noGrp="1"/>
          </p:cNvSpPr>
          <p:nvPr>
            <p:ph type="ftr" sz="quarter" idx="11"/>
          </p:nvPr>
        </p:nvSpPr>
        <p:spPr/>
        <p:txBody>
          <a:bodyPr/>
          <a:lstStyle/>
          <a:p>
            <a:pPr rtl="0">
              <a:spcAft>
                <a:spcPts val="600"/>
              </a:spcAft>
              <a:defRPr/>
            </a:pPr>
            <a:r>
              <a:rPr lang="tr-TR" noProof="0">
                <a:solidFill>
                  <a:prstClr val="black">
                    <a:tint val="75000"/>
                  </a:prstClr>
                </a:solidFill>
              </a:rPr>
              <a:t>32. Ulusal Nefroloji Hemşireliği Kongresi, 9-13 Kasım 2022- Antalya</a:t>
            </a:r>
          </a:p>
        </p:txBody>
      </p:sp>
      <p:sp>
        <p:nvSpPr>
          <p:cNvPr id="6" name="Slayt Numarası Yer Tutucusu 5" hidden="1">
            <a:extLst>
              <a:ext uri="{FF2B5EF4-FFF2-40B4-BE49-F238E27FC236}">
                <a16:creationId xmlns:a16="http://schemas.microsoft.com/office/drawing/2014/main" id="{2AAA383F-8232-42E4-804B-5EEDFDF467F7}"/>
              </a:ext>
            </a:extLst>
          </p:cNvPr>
          <p:cNvSpPr>
            <a:spLocks noGrp="1"/>
          </p:cNvSpPr>
          <p:nvPr>
            <p:ph type="sldNum" sz="quarter" idx="12"/>
          </p:nvPr>
        </p:nvSpPr>
        <p:spPr/>
        <p:txBody>
          <a:bodyPr/>
          <a:lstStyle/>
          <a:p>
            <a:pPr rtl="0">
              <a:spcAft>
                <a:spcPts val="600"/>
              </a:spcAft>
              <a:defRPr/>
            </a:pPr>
            <a:fld id="{D76B855D-E9CC-4FF8-AD85-6CDC7B89A0DE}" type="slidenum">
              <a:rPr lang="tr-TR" noProof="0" smtClean="0">
                <a:solidFill>
                  <a:prstClr val="black">
                    <a:tint val="75000"/>
                  </a:prstClr>
                </a:solidFill>
              </a:rPr>
              <a:pPr rtl="0">
                <a:spcAft>
                  <a:spcPts val="600"/>
                </a:spcAft>
                <a:defRPr/>
              </a:pPr>
              <a:t>6</a:t>
            </a:fld>
            <a:endParaRPr lang="tr-TR" noProof="0">
              <a:solidFill>
                <a:prstClr val="black">
                  <a:tint val="75000"/>
                </a:prstClr>
              </a:solidFill>
            </a:endParaRPr>
          </a:p>
        </p:txBody>
      </p:sp>
      <p:pic>
        <p:nvPicPr>
          <p:cNvPr id="7" name="Resim 6">
            <a:extLst>
              <a:ext uri="{FF2B5EF4-FFF2-40B4-BE49-F238E27FC236}">
                <a16:creationId xmlns:a16="http://schemas.microsoft.com/office/drawing/2014/main" id="{ACF1E778-9D4A-4B05-B268-A19EF7DBE51F}"/>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1345386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5182B4-E4BA-4764-9E76-7EBDB0D8F4ED}"/>
              </a:ext>
            </a:extLst>
          </p:cNvPr>
          <p:cNvSpPr>
            <a:spLocks noGrp="1"/>
          </p:cNvSpPr>
          <p:nvPr>
            <p:ph type="title"/>
          </p:nvPr>
        </p:nvSpPr>
        <p:spPr/>
        <p:txBody>
          <a:bodyPr/>
          <a:lstStyle/>
          <a:p>
            <a:r>
              <a:rPr lang="tr-TR" dirty="0"/>
              <a:t>Sağlık Sorumluluğu</a:t>
            </a:r>
          </a:p>
        </p:txBody>
      </p:sp>
      <p:sp>
        <p:nvSpPr>
          <p:cNvPr id="3" name="Veri Yer Tutucusu 2">
            <a:extLst>
              <a:ext uri="{FF2B5EF4-FFF2-40B4-BE49-F238E27FC236}">
                <a16:creationId xmlns:a16="http://schemas.microsoft.com/office/drawing/2014/main" id="{0A04C2A3-BFD9-422A-8D7E-0167487EB9C9}"/>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911BDF8-F678-4FA0-89D0-164E0FDEBA7A}"/>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EAF546-3A9D-45EF-98C6-FDF90C6DAC5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7</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683151D6-5E43-46B9-967C-576C930D41CB}"/>
              </a:ext>
            </a:extLst>
          </p:cNvPr>
          <p:cNvSpPr>
            <a:spLocks noGrp="1"/>
          </p:cNvSpPr>
          <p:nvPr>
            <p:ph idx="1"/>
          </p:nvPr>
        </p:nvSpPr>
        <p:spPr>
          <a:xfrm>
            <a:off x="761999" y="1417671"/>
            <a:ext cx="10515600" cy="3859742"/>
          </a:xfrm>
        </p:spPr>
        <p:txBody>
          <a:bodyPr>
            <a:normAutofit/>
          </a:bodyPr>
          <a:lstStyle/>
          <a:p>
            <a:pPr algn="just"/>
            <a:r>
              <a:rPr lang="tr-TR" sz="2400" dirty="0"/>
              <a:t>Sağlık sorumluluğu, fiziksel, ruhsal, sosyal iyilik halinin korunması için bireyin üzerine düşen görevleri yerine getirmesidir.</a:t>
            </a:r>
          </a:p>
          <a:p>
            <a:pPr algn="just"/>
            <a:r>
              <a:rPr lang="tr-TR" sz="2400" dirty="0">
                <a:solidFill>
                  <a:schemeClr val="accent2"/>
                </a:solidFill>
              </a:rPr>
              <a:t>Dünya Sağlık Örgütü ile Sağlık Bakanlığı tarafından hazırlanan “Çok Sektörlü Sağlık Sorumluluğu İşbirliği 2023” </a:t>
            </a:r>
            <a:r>
              <a:rPr lang="tr-TR" sz="2400" dirty="0"/>
              <a:t>hedefinde öz bakımın geliştirilmesi için; </a:t>
            </a:r>
          </a:p>
          <a:p>
            <a:pPr lvl="1" algn="just"/>
            <a:r>
              <a:rPr lang="tr-TR" dirty="0"/>
              <a:t>Bireylerin, kendi sağlığını koruma ve geliştirme konusunda sorumluluk sahibi olması </a:t>
            </a:r>
          </a:p>
          <a:p>
            <a:pPr lvl="1" algn="just"/>
            <a:r>
              <a:rPr lang="tr-TR" dirty="0"/>
              <a:t>Bu sorumluluğun gereklerini yerine getirebilmesi için kamusal/toplumsal destek ve kontrol sistemlerine kolayca ulaşabilen bireylerden oluşan bir topluma ulaşılması</a:t>
            </a:r>
          </a:p>
        </p:txBody>
      </p:sp>
      <p:sp>
        <p:nvSpPr>
          <p:cNvPr id="9" name="Metin kutusu 8">
            <a:extLst>
              <a:ext uri="{FF2B5EF4-FFF2-40B4-BE49-F238E27FC236}">
                <a16:creationId xmlns:a16="http://schemas.microsoft.com/office/drawing/2014/main" id="{BADE5486-9DDF-4E31-83CF-6DE31B4C4E75}"/>
              </a:ext>
            </a:extLst>
          </p:cNvPr>
          <p:cNvSpPr txBox="1"/>
          <p:nvPr/>
        </p:nvSpPr>
        <p:spPr>
          <a:xfrm>
            <a:off x="990599" y="5701846"/>
            <a:ext cx="10515599" cy="646331"/>
          </a:xfrm>
          <a:prstGeom prst="rect">
            <a:avLst/>
          </a:prstGeom>
          <a:noFill/>
        </p:spPr>
        <p:txBody>
          <a:bodyPr wrap="square">
            <a:spAutoFit/>
          </a:bodyPr>
          <a:lstStyle/>
          <a:p>
            <a:r>
              <a:rPr lang="tr-TR" sz="1200" dirty="0"/>
              <a:t>Avcı, Y. D. (2016). Kişisel sağlık sorumluluğu. </a:t>
            </a:r>
            <a:r>
              <a:rPr lang="tr-TR" sz="1200" dirty="0" err="1"/>
              <a:t>TAF</a:t>
            </a:r>
            <a:r>
              <a:rPr lang="tr-TR" sz="1200" dirty="0"/>
              <a:t> </a:t>
            </a:r>
            <a:r>
              <a:rPr lang="tr-TR" sz="1200" dirty="0" err="1"/>
              <a:t>Preventive</a:t>
            </a:r>
            <a:r>
              <a:rPr lang="tr-TR" sz="1200" dirty="0"/>
              <a:t> Medicine </a:t>
            </a:r>
            <a:r>
              <a:rPr lang="tr-TR" sz="1200" dirty="0" err="1"/>
              <a:t>Bulletin</a:t>
            </a:r>
            <a:r>
              <a:rPr lang="tr-TR" sz="1200" dirty="0"/>
              <a:t>, 15(3).</a:t>
            </a:r>
          </a:p>
          <a:p>
            <a:r>
              <a:rPr lang="tr-TR" sz="1200" dirty="0"/>
              <a:t>Çok sektörlü sağlık sorumluluğunu geliştirme programı (2013 – 2023). http://</a:t>
            </a:r>
            <a:r>
              <a:rPr lang="tr-TR" sz="1200" dirty="0" err="1"/>
              <a:t>cevresagligi.thsk.saglik.gov.tr</a:t>
            </a:r>
            <a:r>
              <a:rPr lang="tr-TR" sz="1200" dirty="0"/>
              <a:t>/dosya/Dokumanlar/</a:t>
            </a:r>
            <a:r>
              <a:rPr lang="tr-TR" sz="1200" dirty="0" err="1"/>
              <a:t>CSSSGP-TR_ozet-ISBN.pdf</a:t>
            </a:r>
            <a:r>
              <a:rPr lang="tr-TR" sz="1200" dirty="0"/>
              <a:t> </a:t>
            </a:r>
          </a:p>
        </p:txBody>
      </p:sp>
      <p:pic>
        <p:nvPicPr>
          <p:cNvPr id="12" name="Resim 11">
            <a:extLst>
              <a:ext uri="{FF2B5EF4-FFF2-40B4-BE49-F238E27FC236}">
                <a16:creationId xmlns:a16="http://schemas.microsoft.com/office/drawing/2014/main" id="{5E6407C2-344A-46FA-A10B-4934419F05DE}"/>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1087707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8</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idx="1"/>
          </p:nvPr>
        </p:nvSpPr>
        <p:spPr/>
        <p:txBody>
          <a:bodyPr/>
          <a:lstStyle/>
          <a:p>
            <a:pPr algn="just"/>
            <a:r>
              <a:rPr lang="tr-TR" dirty="0"/>
              <a:t>Kronik hastalıkların yönetimi hastanın sorumluluğunda gerçekleşmekte; bireyin sağlığı ile ilgili kararlarında sağlık bilgisinin kalitesinin önemli olduğu düşünülmektedir. </a:t>
            </a:r>
          </a:p>
          <a:p>
            <a:pPr algn="just"/>
            <a:endParaRPr lang="tr-TR" dirty="0"/>
          </a:p>
          <a:p>
            <a:pPr algn="just"/>
            <a:endParaRPr lang="tr-TR" dirty="0"/>
          </a:p>
        </p:txBody>
      </p:sp>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a:xfrm>
            <a:off x="838200" y="365125"/>
            <a:ext cx="10515600" cy="1325563"/>
          </a:xfrm>
        </p:spPr>
        <p:txBody>
          <a:bodyPr/>
          <a:lstStyle/>
          <a:p>
            <a:r>
              <a:rPr lang="tr-TR" dirty="0"/>
              <a:t>Sağlık Sorumluluğu</a:t>
            </a:r>
          </a:p>
        </p:txBody>
      </p:sp>
      <p:sp>
        <p:nvSpPr>
          <p:cNvPr id="9" name="Ok: Sağ 8">
            <a:extLst>
              <a:ext uri="{FF2B5EF4-FFF2-40B4-BE49-F238E27FC236}">
                <a16:creationId xmlns:a16="http://schemas.microsoft.com/office/drawing/2014/main" id="{F3120EB2-A518-4B65-95A8-3846457B7116}"/>
              </a:ext>
            </a:extLst>
          </p:cNvPr>
          <p:cNvSpPr/>
          <p:nvPr/>
        </p:nvSpPr>
        <p:spPr>
          <a:xfrm>
            <a:off x="5061488" y="37200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1" name="Resim 10">
            <a:extLst>
              <a:ext uri="{FF2B5EF4-FFF2-40B4-BE49-F238E27FC236}">
                <a16:creationId xmlns:a16="http://schemas.microsoft.com/office/drawing/2014/main" id="{AEF540AC-A71A-43B0-B3C0-5C9B545D48A4}"/>
              </a:ext>
            </a:extLst>
          </p:cNvPr>
          <p:cNvPicPr>
            <a:picLocks noChangeAspect="1"/>
          </p:cNvPicPr>
          <p:nvPr/>
        </p:nvPicPr>
        <p:blipFill>
          <a:blip r:embed="rId2"/>
          <a:stretch>
            <a:fillRect/>
          </a:stretch>
        </p:blipFill>
        <p:spPr>
          <a:xfrm>
            <a:off x="6681787" y="3614166"/>
            <a:ext cx="4524375" cy="638175"/>
          </a:xfrm>
          <a:prstGeom prst="rect">
            <a:avLst/>
          </a:prstGeom>
        </p:spPr>
      </p:pic>
      <p:pic>
        <p:nvPicPr>
          <p:cNvPr id="13" name="Resim 12">
            <a:extLst>
              <a:ext uri="{FF2B5EF4-FFF2-40B4-BE49-F238E27FC236}">
                <a16:creationId xmlns:a16="http://schemas.microsoft.com/office/drawing/2014/main" id="{7E685F84-3B7E-4C14-8C49-CC4F3DB9FCD6}"/>
              </a:ext>
            </a:extLst>
          </p:cNvPr>
          <p:cNvPicPr>
            <a:picLocks noChangeAspect="1"/>
          </p:cNvPicPr>
          <p:nvPr/>
        </p:nvPicPr>
        <p:blipFill>
          <a:blip r:embed="rId3"/>
          <a:stretch>
            <a:fillRect/>
          </a:stretch>
        </p:blipFill>
        <p:spPr>
          <a:xfrm>
            <a:off x="1304925" y="3614166"/>
            <a:ext cx="3228975" cy="590550"/>
          </a:xfrm>
          <a:prstGeom prst="rect">
            <a:avLst/>
          </a:prstGeom>
        </p:spPr>
      </p:pic>
      <p:pic>
        <p:nvPicPr>
          <p:cNvPr id="14" name="Resim 13">
            <a:extLst>
              <a:ext uri="{FF2B5EF4-FFF2-40B4-BE49-F238E27FC236}">
                <a16:creationId xmlns:a16="http://schemas.microsoft.com/office/drawing/2014/main" id="{11FEA2A0-E6B6-406F-BF00-17D5CD50F0D2}"/>
              </a:ext>
            </a:extLst>
          </p:cNvPr>
          <p:cNvPicPr>
            <a:picLocks noChangeAspect="1"/>
          </p:cNvPicPr>
          <p:nvPr/>
        </p:nvPicPr>
        <p:blipFill>
          <a:blip r:embed="rId4"/>
          <a:stretch>
            <a:fillRect/>
          </a:stretch>
        </p:blipFill>
        <p:spPr>
          <a:xfrm>
            <a:off x="1" y="0"/>
            <a:ext cx="2150120" cy="590550"/>
          </a:xfrm>
          <a:prstGeom prst="rect">
            <a:avLst/>
          </a:prstGeom>
        </p:spPr>
      </p:pic>
    </p:spTree>
    <p:extLst>
      <p:ext uri="{BB962C8B-B14F-4D97-AF65-F5344CB8AC3E}">
        <p14:creationId xmlns:p14="http://schemas.microsoft.com/office/powerpoint/2010/main" val="155262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9</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idx="1"/>
          </p:nvPr>
        </p:nvSpPr>
        <p:spPr/>
        <p:txBody>
          <a:bodyPr>
            <a:normAutofit lnSpcReduction="10000"/>
          </a:bodyPr>
          <a:lstStyle/>
          <a:p>
            <a:pPr algn="just"/>
            <a:r>
              <a:rPr lang="tr-TR" dirty="0"/>
              <a:t>Bireylerin sağlıkla ilişkili materyali okuma, yazma ve aritmetik becerileri uygulama yeteneği olarak tanımlanan,</a:t>
            </a:r>
          </a:p>
          <a:p>
            <a:pPr algn="just"/>
            <a:r>
              <a:rPr lang="tr-TR" dirty="0"/>
              <a:t>Günümüzde sağlığı, refahı ve tıbbi karar verme sürecini kolaylaştırmada sosyal ve iletişim becerilerini içine alan bir kavram </a:t>
            </a:r>
          </a:p>
          <a:p>
            <a:pPr algn="just"/>
            <a:r>
              <a:rPr lang="tr-TR" dirty="0"/>
              <a:t>Bireylerin sağlık bilgisine erişimini ve o bilgiyi etkili bir şekilde kullanabilme kapasitesini geliştirirken; </a:t>
            </a:r>
          </a:p>
          <a:p>
            <a:pPr algn="just"/>
            <a:r>
              <a:rPr lang="tr-TR" dirty="0"/>
              <a:t>Bireyleri aynı zamanda güçlendirmekte ve hastaların hastalık sürecinde daha aktif rol almalarını sağlamaktadır.</a:t>
            </a:r>
          </a:p>
        </p:txBody>
      </p:sp>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a:xfrm>
            <a:off x="838200" y="365125"/>
            <a:ext cx="10515600" cy="1325563"/>
          </a:xfrm>
        </p:spPr>
        <p:txBody>
          <a:bodyPr/>
          <a:lstStyle/>
          <a:p>
            <a:r>
              <a:rPr lang="tr-TR" dirty="0"/>
              <a:t>Sağlık Okuryazarlık (SOY)</a:t>
            </a:r>
          </a:p>
        </p:txBody>
      </p:sp>
      <p:sp>
        <p:nvSpPr>
          <p:cNvPr id="8" name="Metin kutusu 7">
            <a:extLst>
              <a:ext uri="{FF2B5EF4-FFF2-40B4-BE49-F238E27FC236}">
                <a16:creationId xmlns:a16="http://schemas.microsoft.com/office/drawing/2014/main" id="{A6992349-A1E1-4294-B6F3-0CDD40036CEE}"/>
              </a:ext>
            </a:extLst>
          </p:cNvPr>
          <p:cNvSpPr txBox="1"/>
          <p:nvPr/>
        </p:nvSpPr>
        <p:spPr>
          <a:xfrm>
            <a:off x="1095374" y="5587799"/>
            <a:ext cx="10896601" cy="738664"/>
          </a:xfrm>
          <a:prstGeom prst="rect">
            <a:avLst/>
          </a:prstGeom>
          <a:noFill/>
        </p:spPr>
        <p:txBody>
          <a:bodyPr wrap="square">
            <a:spAutoFit/>
          </a:bodyPr>
          <a:lstStyle/>
          <a:p>
            <a:r>
              <a:rPr lang="en-US" sz="1400" dirty="0"/>
              <a:t>Institute of Medicine (US) Committee on Health Literacy, Nielsen-</a:t>
            </a:r>
            <a:r>
              <a:rPr lang="en-US" sz="1400" dirty="0" err="1"/>
              <a:t>Bohlman</a:t>
            </a:r>
            <a:r>
              <a:rPr lang="en-US" sz="1400" dirty="0"/>
              <a:t>, L., Panzer, A. M., &amp; </a:t>
            </a:r>
            <a:r>
              <a:rPr lang="en-US" sz="1400" dirty="0" err="1"/>
              <a:t>Kindig</a:t>
            </a:r>
            <a:r>
              <a:rPr lang="en-US" sz="1400" dirty="0"/>
              <a:t>, D. A. (Eds.). (2004). Health Literacy: A Prescription to End Confusion. National Academies Press (US).</a:t>
            </a:r>
            <a:endParaRPr lang="tr-TR" sz="1400" dirty="0"/>
          </a:p>
          <a:p>
            <a:r>
              <a:rPr lang="tr-TR" sz="1400" dirty="0"/>
              <a:t>Yılmazel, G., &amp; Çetinkaya, F. (2016). Sağlık okuryazarlığının toplum sağlığı açısından önemi.</a:t>
            </a:r>
          </a:p>
        </p:txBody>
      </p:sp>
      <p:pic>
        <p:nvPicPr>
          <p:cNvPr id="9" name="Resim 8">
            <a:extLst>
              <a:ext uri="{FF2B5EF4-FFF2-40B4-BE49-F238E27FC236}">
                <a16:creationId xmlns:a16="http://schemas.microsoft.com/office/drawing/2014/main" id="{B6696EE2-EDDD-4305-94EF-74D249AC9674}"/>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192660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p:txBody>
          <a:bodyPr/>
          <a:lstStyle/>
          <a:p>
            <a:r>
              <a:rPr lang="tr-TR" dirty="0"/>
              <a:t>Sağlık Okuryazarlık Düzeyi</a:t>
            </a:r>
          </a:p>
        </p:txBody>
      </p:sp>
      <p:sp>
        <p:nvSpPr>
          <p:cNvPr id="2" name="Metin Yer Tutucusu 1">
            <a:extLst>
              <a:ext uri="{FF2B5EF4-FFF2-40B4-BE49-F238E27FC236}">
                <a16:creationId xmlns:a16="http://schemas.microsoft.com/office/drawing/2014/main" id="{F6DA7897-EB8A-4F4C-A4A9-857703509E9F}"/>
              </a:ext>
            </a:extLst>
          </p:cNvPr>
          <p:cNvSpPr>
            <a:spLocks noGrp="1"/>
          </p:cNvSpPr>
          <p:nvPr>
            <p:ph type="body" idx="1"/>
          </p:nvPr>
        </p:nvSpPr>
        <p:spPr>
          <a:solidFill>
            <a:srgbClr val="00B0F0"/>
          </a:solidFill>
        </p:spPr>
        <p:txBody>
          <a:bodyPr>
            <a:normAutofit fontScale="92500"/>
          </a:bodyPr>
          <a:lstStyle/>
          <a:p>
            <a:r>
              <a:rPr lang="tr-TR" dirty="0"/>
              <a:t>Fonksiyonel (İşlevsel) Sağlık Okuryazarlığı</a:t>
            </a: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sz="half" idx="2"/>
          </p:nvPr>
        </p:nvSpPr>
        <p:spPr/>
        <p:txBody>
          <a:bodyPr>
            <a:normAutofit/>
          </a:bodyPr>
          <a:lstStyle/>
          <a:p>
            <a:pPr algn="just"/>
            <a:r>
              <a:rPr lang="tr-TR" dirty="0"/>
              <a:t>Bireylerin sağlıkla ilgili okuma ve yazma becerilerini göstermekte</a:t>
            </a:r>
          </a:p>
          <a:p>
            <a:pPr algn="just"/>
            <a:r>
              <a:rPr lang="tr-TR" dirty="0"/>
              <a:t>Sağlık riskleri veya sağlık sistemini nasıl kullanacağı, temel sağlık eğitim materyallerini okuma yeteneği gibi. </a:t>
            </a:r>
          </a:p>
        </p:txBody>
      </p:sp>
      <p:sp>
        <p:nvSpPr>
          <p:cNvPr id="8" name="Metin Yer Tutucusu 7">
            <a:extLst>
              <a:ext uri="{FF2B5EF4-FFF2-40B4-BE49-F238E27FC236}">
                <a16:creationId xmlns:a16="http://schemas.microsoft.com/office/drawing/2014/main" id="{56D5DC94-9FE1-47DA-BDF1-2D76C40A669B}"/>
              </a:ext>
            </a:extLst>
          </p:cNvPr>
          <p:cNvSpPr>
            <a:spLocks noGrp="1"/>
          </p:cNvSpPr>
          <p:nvPr>
            <p:ph type="body" sz="quarter" idx="3"/>
          </p:nvPr>
        </p:nvSpPr>
        <p:spPr>
          <a:solidFill>
            <a:srgbClr val="00B050"/>
          </a:solidFill>
        </p:spPr>
        <p:txBody>
          <a:bodyPr>
            <a:normAutofit fontScale="92500"/>
          </a:bodyPr>
          <a:lstStyle/>
          <a:p>
            <a:r>
              <a:rPr lang="tr-TR" dirty="0"/>
              <a:t>İnteraktif (Etkileşimli) Sağlık Okuryazarlığı</a:t>
            </a:r>
          </a:p>
        </p:txBody>
      </p:sp>
      <p:sp>
        <p:nvSpPr>
          <p:cNvPr id="9" name="İçerik Yer Tutucusu 8">
            <a:extLst>
              <a:ext uri="{FF2B5EF4-FFF2-40B4-BE49-F238E27FC236}">
                <a16:creationId xmlns:a16="http://schemas.microsoft.com/office/drawing/2014/main" id="{EDCA2B1E-F1E8-420D-A054-B3A0F777B9D6}"/>
              </a:ext>
            </a:extLst>
          </p:cNvPr>
          <p:cNvSpPr>
            <a:spLocks noGrp="1"/>
          </p:cNvSpPr>
          <p:nvPr>
            <p:ph sz="quarter" idx="4"/>
          </p:nvPr>
        </p:nvSpPr>
        <p:spPr/>
        <p:txBody>
          <a:bodyPr>
            <a:normAutofit/>
          </a:bodyPr>
          <a:lstStyle/>
          <a:p>
            <a:pPr algn="just"/>
            <a:r>
              <a:rPr lang="tr-TR" dirty="0"/>
              <a:t>Gelişmiş bilişsel okuryazarlık ve sosyal yetenekleri içermekte</a:t>
            </a:r>
          </a:p>
          <a:p>
            <a:pPr algn="just"/>
            <a:r>
              <a:rPr lang="tr-TR" dirty="0"/>
              <a:t>Sağlık aktivitelerine katılma, sağlık mesajlarını anlama, değişen koşullarda sağlık enformasyonunu uygulama. </a:t>
            </a:r>
          </a:p>
          <a:p>
            <a:pPr marL="0" indent="0">
              <a:buNone/>
            </a:pPr>
            <a:endParaRPr lang="tr-TR" dirty="0"/>
          </a:p>
        </p:txBody>
      </p:sp>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10</a:t>
            </a:fld>
            <a:endParaRPr lang="tr-TR" noProof="0">
              <a:solidFill>
                <a:prstClr val="black">
                  <a:tint val="75000"/>
                </a:prstClr>
              </a:solidFill>
            </a:endParaRPr>
          </a:p>
        </p:txBody>
      </p:sp>
      <p:sp>
        <p:nvSpPr>
          <p:cNvPr id="10" name="Metin Yer Tutucusu 9">
            <a:extLst>
              <a:ext uri="{FF2B5EF4-FFF2-40B4-BE49-F238E27FC236}">
                <a16:creationId xmlns:a16="http://schemas.microsoft.com/office/drawing/2014/main" id="{93AB20D9-774C-435E-851A-AF399584F877}"/>
              </a:ext>
            </a:extLst>
          </p:cNvPr>
          <p:cNvSpPr>
            <a:spLocks noGrp="1"/>
          </p:cNvSpPr>
          <p:nvPr>
            <p:ph type="body" sz="quarter" idx="13"/>
          </p:nvPr>
        </p:nvSpPr>
        <p:spPr>
          <a:solidFill>
            <a:schemeClr val="accent5">
              <a:lumMod val="60000"/>
              <a:lumOff val="40000"/>
            </a:schemeClr>
          </a:solidFill>
        </p:spPr>
        <p:txBody>
          <a:bodyPr/>
          <a:lstStyle/>
          <a:p>
            <a:r>
              <a:rPr lang="tr-TR" dirty="0"/>
              <a:t>Kritik (Eleştirel) Sağlık Okuryazarlığı:</a:t>
            </a:r>
          </a:p>
        </p:txBody>
      </p:sp>
      <p:sp>
        <p:nvSpPr>
          <p:cNvPr id="11" name="İçerik Yer Tutucusu 10">
            <a:extLst>
              <a:ext uri="{FF2B5EF4-FFF2-40B4-BE49-F238E27FC236}">
                <a16:creationId xmlns:a16="http://schemas.microsoft.com/office/drawing/2014/main" id="{C6F2ED21-6738-4D2B-8F9D-EEB0F7628AA3}"/>
              </a:ext>
            </a:extLst>
          </p:cNvPr>
          <p:cNvSpPr>
            <a:spLocks noGrp="1"/>
          </p:cNvSpPr>
          <p:nvPr>
            <p:ph sz="quarter" idx="14"/>
          </p:nvPr>
        </p:nvSpPr>
        <p:spPr/>
        <p:txBody>
          <a:bodyPr>
            <a:normAutofit lnSpcReduction="10000"/>
          </a:bodyPr>
          <a:lstStyle/>
          <a:p>
            <a:pPr algn="just"/>
            <a:r>
              <a:rPr lang="tr-TR" dirty="0"/>
              <a:t>Bir üst gelişmiş bilişsel ve sosyal yetenekleri içermekte</a:t>
            </a:r>
          </a:p>
          <a:p>
            <a:pPr algn="just"/>
            <a:r>
              <a:rPr lang="tr-TR" dirty="0"/>
              <a:t>Sağlık bilgisini kritik olarak analiz edebilme, kişisel ve toplum kapasitesini geliştirebilme, sağlığın sosyal ve ekonomik tanımını görebilme, sağlığın politik ve ekonomik boyutlarını anlayabilmeyi içerir.</a:t>
            </a:r>
          </a:p>
        </p:txBody>
      </p:sp>
      <p:sp>
        <p:nvSpPr>
          <p:cNvPr id="12" name="Metin kutusu 11">
            <a:extLst>
              <a:ext uri="{FF2B5EF4-FFF2-40B4-BE49-F238E27FC236}">
                <a16:creationId xmlns:a16="http://schemas.microsoft.com/office/drawing/2014/main" id="{230B3FDD-DB1F-4F06-8F1B-76D2AE4A6B93}"/>
              </a:ext>
            </a:extLst>
          </p:cNvPr>
          <p:cNvSpPr txBox="1"/>
          <p:nvPr/>
        </p:nvSpPr>
        <p:spPr>
          <a:xfrm>
            <a:off x="990599" y="5701846"/>
            <a:ext cx="10515599" cy="646331"/>
          </a:xfrm>
          <a:prstGeom prst="rect">
            <a:avLst/>
          </a:prstGeom>
          <a:noFill/>
        </p:spPr>
        <p:txBody>
          <a:bodyPr wrap="square">
            <a:spAutoFit/>
          </a:bodyPr>
          <a:lstStyle/>
          <a:p>
            <a:r>
              <a:rPr lang="en-US" sz="1200" dirty="0" err="1"/>
              <a:t>Nutbeam</a:t>
            </a:r>
            <a:r>
              <a:rPr lang="en-US" sz="1200" dirty="0"/>
              <a:t> D. </a:t>
            </a:r>
            <a:r>
              <a:rPr lang="tr-TR" sz="1200" dirty="0"/>
              <a:t>(2000). </a:t>
            </a:r>
            <a:r>
              <a:rPr lang="en-US" sz="1200" dirty="0"/>
              <a:t>Health literacy as a public health goal: a challenge for contemporary health education and communication strategies in to the 21st </a:t>
            </a:r>
            <a:r>
              <a:rPr lang="en-US" sz="1200" dirty="0" err="1"/>
              <a:t>century.Health</a:t>
            </a:r>
            <a:r>
              <a:rPr lang="en-US" sz="1200" dirty="0"/>
              <a:t> Promotion International</a:t>
            </a:r>
            <a:r>
              <a:rPr lang="tr-TR" sz="1200" dirty="0"/>
              <a:t>, </a:t>
            </a:r>
            <a:r>
              <a:rPr lang="en-US" sz="1200" dirty="0"/>
              <a:t>15(32):59-267</a:t>
            </a:r>
            <a:endParaRPr lang="tr-TR" sz="1200" dirty="0"/>
          </a:p>
          <a:p>
            <a:endParaRPr lang="tr-TR" sz="1200" dirty="0"/>
          </a:p>
        </p:txBody>
      </p:sp>
      <p:pic>
        <p:nvPicPr>
          <p:cNvPr id="13" name="Resim 12">
            <a:extLst>
              <a:ext uri="{FF2B5EF4-FFF2-40B4-BE49-F238E27FC236}">
                <a16:creationId xmlns:a16="http://schemas.microsoft.com/office/drawing/2014/main" id="{06E21552-57EF-435F-868E-C398F71C66F5}"/>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1681751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11</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idx="1"/>
          </p:nvPr>
        </p:nvSpPr>
        <p:spPr/>
        <p:txBody>
          <a:bodyPr>
            <a:normAutofit fontScale="92500"/>
          </a:bodyPr>
          <a:lstStyle/>
          <a:p>
            <a:pPr algn="just"/>
            <a:r>
              <a:rPr lang="tr-TR" dirty="0">
                <a:solidFill>
                  <a:srgbClr val="00B050"/>
                </a:solidFill>
              </a:rPr>
              <a:t>Yetersiz sağlık okuryazarlığının bireylerin sağlığı üzerinde etkisi;</a:t>
            </a:r>
          </a:p>
          <a:p>
            <a:pPr algn="just"/>
            <a:r>
              <a:rPr lang="tr-TR" dirty="0"/>
              <a:t>Koruyucu sağlık hizmetlerinin düşük düzeyde kullanım,</a:t>
            </a:r>
          </a:p>
          <a:p>
            <a:pPr algn="just"/>
            <a:r>
              <a:rPr lang="tr-TR" dirty="0" err="1"/>
              <a:t>Semptomatik</a:t>
            </a:r>
            <a:r>
              <a:rPr lang="tr-TR" dirty="0"/>
              <a:t> dönemde sağlık bakımı arayışında gecikme,</a:t>
            </a:r>
          </a:p>
          <a:p>
            <a:pPr algn="just"/>
            <a:r>
              <a:rPr lang="tr-TR" dirty="0"/>
              <a:t>Bireyin tıbbi durumunu anlamasında yetersizlik, </a:t>
            </a:r>
          </a:p>
          <a:p>
            <a:pPr algn="just"/>
            <a:r>
              <a:rPr lang="tr-TR" dirty="0"/>
              <a:t>Tıbbi öneri/talimatlara bağlılıkta yetersizlik, </a:t>
            </a:r>
          </a:p>
          <a:p>
            <a:pPr algn="just"/>
            <a:r>
              <a:rPr lang="tr-TR" dirty="0"/>
              <a:t>Öz-bakım yetersizliği, </a:t>
            </a:r>
          </a:p>
          <a:p>
            <a:pPr algn="just"/>
            <a:r>
              <a:rPr lang="tr-TR" dirty="0"/>
              <a:t>Sağlık bakım maliyetlerinde yükselme </a:t>
            </a:r>
          </a:p>
          <a:p>
            <a:pPr algn="just"/>
            <a:r>
              <a:rPr lang="tr-TR" dirty="0" err="1"/>
              <a:t>Mortalitede</a:t>
            </a:r>
            <a:r>
              <a:rPr lang="tr-TR" dirty="0"/>
              <a:t> artış </a:t>
            </a:r>
          </a:p>
        </p:txBody>
      </p:sp>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a:xfrm>
            <a:off x="838200" y="365125"/>
            <a:ext cx="10515600" cy="1325563"/>
          </a:xfrm>
        </p:spPr>
        <p:txBody>
          <a:bodyPr/>
          <a:lstStyle/>
          <a:p>
            <a:r>
              <a:rPr lang="tr-TR" dirty="0"/>
              <a:t>Sağlık Okuryazarlık</a:t>
            </a:r>
          </a:p>
        </p:txBody>
      </p:sp>
      <p:sp>
        <p:nvSpPr>
          <p:cNvPr id="8" name="Metin kutusu 7">
            <a:extLst>
              <a:ext uri="{FF2B5EF4-FFF2-40B4-BE49-F238E27FC236}">
                <a16:creationId xmlns:a16="http://schemas.microsoft.com/office/drawing/2014/main" id="{87F5265B-EC21-4490-8772-D60472A82CFD}"/>
              </a:ext>
            </a:extLst>
          </p:cNvPr>
          <p:cNvSpPr txBox="1"/>
          <p:nvPr/>
        </p:nvSpPr>
        <p:spPr>
          <a:xfrm>
            <a:off x="1066799" y="5837357"/>
            <a:ext cx="10896601" cy="307777"/>
          </a:xfrm>
          <a:prstGeom prst="rect">
            <a:avLst/>
          </a:prstGeom>
          <a:noFill/>
        </p:spPr>
        <p:txBody>
          <a:bodyPr wrap="square">
            <a:spAutoFit/>
          </a:bodyPr>
          <a:lstStyle/>
          <a:p>
            <a:r>
              <a:rPr lang="tr-TR" sz="1400" dirty="0"/>
              <a:t>Yılmazel, G., &amp; Çetinkaya, F. (2016). Sağlık okuryazarlığının toplum sağlığı açısından önemi.</a:t>
            </a:r>
          </a:p>
        </p:txBody>
      </p:sp>
      <p:pic>
        <p:nvPicPr>
          <p:cNvPr id="9" name="Resim 8">
            <a:extLst>
              <a:ext uri="{FF2B5EF4-FFF2-40B4-BE49-F238E27FC236}">
                <a16:creationId xmlns:a16="http://schemas.microsoft.com/office/drawing/2014/main" id="{40B5CA45-0168-4863-8799-D40560B002EC}"/>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2776893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701A024D-5692-4BEB-90A4-9DFDC49EB705}"/>
              </a:ext>
            </a:extLst>
          </p:cNvPr>
          <p:cNvSpPr>
            <a:spLocks noGrp="1"/>
          </p:cNvSpPr>
          <p:nvPr>
            <p:ph sz="half" idx="1"/>
          </p:nvPr>
        </p:nvSpPr>
        <p:spPr/>
        <p:txBody>
          <a:bodyPr>
            <a:normAutofit fontScale="92500" lnSpcReduction="20000"/>
          </a:bodyPr>
          <a:lstStyle/>
          <a:p>
            <a:pPr algn="just"/>
            <a:r>
              <a:rPr lang="tr-TR" dirty="0"/>
              <a:t>Türkiye’de yapılmış ilk geniş ölçekli saha çalışması (2014) yılı Türkiye Sağlık Okuryazarlığı Araştırmasında Avrupa Sağlık Okuryazarlığı anketi </a:t>
            </a:r>
            <a:r>
              <a:rPr lang="tr-TR" dirty="0" err="1"/>
              <a:t>Türkçe’ye</a:t>
            </a:r>
            <a:r>
              <a:rPr lang="tr-TR" dirty="0"/>
              <a:t> çevrilerek veri toplamada kullanılmıştır. </a:t>
            </a:r>
          </a:p>
          <a:p>
            <a:pPr algn="just"/>
            <a:r>
              <a:rPr lang="tr-TR" dirty="0"/>
              <a:t>Değiştirilemeyen bir faktör olan </a:t>
            </a:r>
            <a:r>
              <a:rPr lang="tr-TR" dirty="0">
                <a:solidFill>
                  <a:srgbClr val="00B050"/>
                </a:solidFill>
              </a:rPr>
              <a:t>yaşla</a:t>
            </a:r>
            <a:r>
              <a:rPr lang="tr-TR" dirty="0"/>
              <a:t> beraber, iyileştirilebilecek faktörler olan </a:t>
            </a:r>
            <a:r>
              <a:rPr lang="tr-TR" dirty="0">
                <a:solidFill>
                  <a:srgbClr val="7030A0"/>
                </a:solidFill>
              </a:rPr>
              <a:t>düşük eğitim düzeyi </a:t>
            </a:r>
            <a:r>
              <a:rPr lang="tr-TR" dirty="0">
                <a:solidFill>
                  <a:srgbClr val="00B050"/>
                </a:solidFill>
              </a:rPr>
              <a:t>ve sosyoekonomik düzey</a:t>
            </a:r>
            <a:r>
              <a:rPr lang="tr-TR" dirty="0"/>
              <a:t> sorunlu sağlık okuryazarlığının nedenleri olarak saptanmıştır </a:t>
            </a:r>
          </a:p>
        </p:txBody>
      </p:sp>
      <p:pic>
        <p:nvPicPr>
          <p:cNvPr id="10" name="İçerik Yer Tutucusu 9">
            <a:extLst>
              <a:ext uri="{FF2B5EF4-FFF2-40B4-BE49-F238E27FC236}">
                <a16:creationId xmlns:a16="http://schemas.microsoft.com/office/drawing/2014/main" id="{80AAAF5D-D43D-467A-94D7-D6150B6F45A3}"/>
              </a:ext>
            </a:extLst>
          </p:cNvPr>
          <p:cNvPicPr>
            <a:picLocks noGrp="1" noChangeAspect="1"/>
          </p:cNvPicPr>
          <p:nvPr>
            <p:ph sz="half" idx="2"/>
          </p:nvPr>
        </p:nvPicPr>
        <p:blipFill>
          <a:blip r:embed="rId2"/>
          <a:stretch>
            <a:fillRect/>
          </a:stretch>
        </p:blipFill>
        <p:spPr>
          <a:xfrm>
            <a:off x="6234112" y="2491581"/>
            <a:ext cx="5057775" cy="3019425"/>
          </a:xfrm>
        </p:spPr>
      </p:pic>
      <p:sp>
        <p:nvSpPr>
          <p:cNvPr id="3" name="Veri Yer Tutucusu 2">
            <a:extLst>
              <a:ext uri="{FF2B5EF4-FFF2-40B4-BE49-F238E27FC236}">
                <a16:creationId xmlns:a16="http://schemas.microsoft.com/office/drawing/2014/main" id="{B2B2763D-6112-47F2-87AC-CD87CE19CE24}"/>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319DB31A-6F8F-47BA-9714-00CC3381B4F1}"/>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C26658D8-36B6-4DE2-B5B9-26A645376A0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12</a:t>
            </a:fld>
            <a:endParaRPr lang="tr-TR" noProof="0">
              <a:solidFill>
                <a:prstClr val="black">
                  <a:tint val="75000"/>
                </a:prstClr>
              </a:solidFill>
            </a:endParaRPr>
          </a:p>
        </p:txBody>
      </p:sp>
      <p:sp>
        <p:nvSpPr>
          <p:cNvPr id="11" name="Başlık 1">
            <a:extLst>
              <a:ext uri="{FF2B5EF4-FFF2-40B4-BE49-F238E27FC236}">
                <a16:creationId xmlns:a16="http://schemas.microsoft.com/office/drawing/2014/main" id="{34989D25-B095-47D3-8557-172A5437F187}"/>
              </a:ext>
            </a:extLst>
          </p:cNvPr>
          <p:cNvSpPr>
            <a:spLocks noGrp="1"/>
          </p:cNvSpPr>
          <p:nvPr>
            <p:ph type="title"/>
          </p:nvPr>
        </p:nvSpPr>
        <p:spPr>
          <a:xfrm>
            <a:off x="838200" y="365125"/>
            <a:ext cx="10515600" cy="1325563"/>
          </a:xfrm>
        </p:spPr>
        <p:txBody>
          <a:bodyPr/>
          <a:lstStyle/>
          <a:p>
            <a:r>
              <a:rPr lang="tr-TR" dirty="0"/>
              <a:t>Sağlık Okuryazarlık Düzeyi</a:t>
            </a:r>
          </a:p>
        </p:txBody>
      </p:sp>
      <p:sp>
        <p:nvSpPr>
          <p:cNvPr id="12" name="Dikdörtgen 11">
            <a:extLst>
              <a:ext uri="{FF2B5EF4-FFF2-40B4-BE49-F238E27FC236}">
                <a16:creationId xmlns:a16="http://schemas.microsoft.com/office/drawing/2014/main" id="{A27FC1DE-D565-44CF-B992-65EBB9EC523D}"/>
              </a:ext>
            </a:extLst>
          </p:cNvPr>
          <p:cNvSpPr/>
          <p:nvPr/>
        </p:nvSpPr>
        <p:spPr>
          <a:xfrm>
            <a:off x="8067675" y="3181350"/>
            <a:ext cx="828675" cy="31432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3" name="Dikdörtgen 12">
            <a:extLst>
              <a:ext uri="{FF2B5EF4-FFF2-40B4-BE49-F238E27FC236}">
                <a16:creationId xmlns:a16="http://schemas.microsoft.com/office/drawing/2014/main" id="{652A107F-76B9-4D07-8220-A3097A804E2B}"/>
              </a:ext>
            </a:extLst>
          </p:cNvPr>
          <p:cNvSpPr/>
          <p:nvPr/>
        </p:nvSpPr>
        <p:spPr>
          <a:xfrm>
            <a:off x="7210424" y="3686968"/>
            <a:ext cx="828675" cy="31432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Metin kutusu 13">
            <a:extLst>
              <a:ext uri="{FF2B5EF4-FFF2-40B4-BE49-F238E27FC236}">
                <a16:creationId xmlns:a16="http://schemas.microsoft.com/office/drawing/2014/main" id="{21A15F89-CC15-4283-A6AC-9D15C90AED9F}"/>
              </a:ext>
            </a:extLst>
          </p:cNvPr>
          <p:cNvSpPr txBox="1"/>
          <p:nvPr/>
        </p:nvSpPr>
        <p:spPr>
          <a:xfrm>
            <a:off x="971549" y="6004122"/>
            <a:ext cx="10096501" cy="307777"/>
          </a:xfrm>
          <a:prstGeom prst="rect">
            <a:avLst/>
          </a:prstGeom>
          <a:noFill/>
        </p:spPr>
        <p:txBody>
          <a:bodyPr wrap="square">
            <a:spAutoFit/>
          </a:bodyPr>
          <a:lstStyle/>
          <a:p>
            <a:r>
              <a:rPr lang="tr-TR" sz="1400" dirty="0"/>
              <a:t>Tanrıöver, M. D., Yıldırım, H. H., Ready, F. N. D., Çakır, B., &amp; Akalın, H. E. (2014). Sağlık Okuryazarlığı Araştırması</a:t>
            </a:r>
          </a:p>
        </p:txBody>
      </p:sp>
      <p:pic>
        <p:nvPicPr>
          <p:cNvPr id="15" name="Resim 14">
            <a:extLst>
              <a:ext uri="{FF2B5EF4-FFF2-40B4-BE49-F238E27FC236}">
                <a16:creationId xmlns:a16="http://schemas.microsoft.com/office/drawing/2014/main" id="{9175D3E0-1F8F-4D5F-BE42-D00DE809AB06}"/>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603810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aşlık 1">
            <a:extLst>
              <a:ext uri="{FF2B5EF4-FFF2-40B4-BE49-F238E27FC236}">
                <a16:creationId xmlns:a16="http://schemas.microsoft.com/office/drawing/2014/main" id="{34989D25-B095-47D3-8557-172A5437F187}"/>
              </a:ext>
            </a:extLst>
          </p:cNvPr>
          <p:cNvSpPr>
            <a:spLocks noGrp="1"/>
          </p:cNvSpPr>
          <p:nvPr>
            <p:ph type="title"/>
          </p:nvPr>
        </p:nvSpPr>
        <p:spPr/>
        <p:txBody>
          <a:bodyPr/>
          <a:lstStyle/>
          <a:p>
            <a:r>
              <a:rPr lang="tr-TR" dirty="0"/>
              <a:t>Sağlık Okuryazarlık Düzeyi</a:t>
            </a:r>
          </a:p>
        </p:txBody>
      </p:sp>
      <p:sp>
        <p:nvSpPr>
          <p:cNvPr id="3" name="Veri Yer Tutucusu 2">
            <a:extLst>
              <a:ext uri="{FF2B5EF4-FFF2-40B4-BE49-F238E27FC236}">
                <a16:creationId xmlns:a16="http://schemas.microsoft.com/office/drawing/2014/main" id="{B2B2763D-6112-47F2-87AC-CD87CE19CE24}"/>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319DB31A-6F8F-47BA-9714-00CC3381B4F1}"/>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C26658D8-36B6-4DE2-B5B9-26A645376A0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13</a:t>
            </a:fld>
            <a:endParaRPr lang="tr-TR" noProof="0">
              <a:solidFill>
                <a:prstClr val="black">
                  <a:tint val="75000"/>
                </a:prstClr>
              </a:solidFill>
            </a:endParaRPr>
          </a:p>
        </p:txBody>
      </p:sp>
      <p:pic>
        <p:nvPicPr>
          <p:cNvPr id="33" name="Resim 32">
            <a:extLst>
              <a:ext uri="{FF2B5EF4-FFF2-40B4-BE49-F238E27FC236}">
                <a16:creationId xmlns:a16="http://schemas.microsoft.com/office/drawing/2014/main" id="{28B73F4F-1527-481D-A413-B86BBCBF2D62}"/>
              </a:ext>
            </a:extLst>
          </p:cNvPr>
          <p:cNvPicPr>
            <a:picLocks noChangeAspect="1"/>
          </p:cNvPicPr>
          <p:nvPr/>
        </p:nvPicPr>
        <p:blipFill>
          <a:blip r:embed="rId2"/>
          <a:stretch>
            <a:fillRect/>
          </a:stretch>
        </p:blipFill>
        <p:spPr>
          <a:xfrm>
            <a:off x="8937523" y="658"/>
            <a:ext cx="3172743" cy="2244926"/>
          </a:xfrm>
          <a:prstGeom prst="rect">
            <a:avLst/>
          </a:prstGeom>
        </p:spPr>
      </p:pic>
      <p:pic>
        <p:nvPicPr>
          <p:cNvPr id="35" name="Resim 34">
            <a:extLst>
              <a:ext uri="{FF2B5EF4-FFF2-40B4-BE49-F238E27FC236}">
                <a16:creationId xmlns:a16="http://schemas.microsoft.com/office/drawing/2014/main" id="{1AC52BCC-1C32-48C1-8A2F-D24D85A936DD}"/>
              </a:ext>
            </a:extLst>
          </p:cNvPr>
          <p:cNvPicPr>
            <a:picLocks noChangeAspect="1"/>
          </p:cNvPicPr>
          <p:nvPr/>
        </p:nvPicPr>
        <p:blipFill>
          <a:blip r:embed="rId3"/>
          <a:stretch>
            <a:fillRect/>
          </a:stretch>
        </p:blipFill>
        <p:spPr>
          <a:xfrm>
            <a:off x="1458777" y="1550517"/>
            <a:ext cx="7342857" cy="4731222"/>
          </a:xfrm>
          <a:prstGeom prst="rect">
            <a:avLst/>
          </a:prstGeom>
        </p:spPr>
      </p:pic>
      <p:pic>
        <p:nvPicPr>
          <p:cNvPr id="37" name="Resim 36">
            <a:extLst>
              <a:ext uri="{FF2B5EF4-FFF2-40B4-BE49-F238E27FC236}">
                <a16:creationId xmlns:a16="http://schemas.microsoft.com/office/drawing/2014/main" id="{F23AD244-FBE2-491A-A5E5-C0FC27D8B5CF}"/>
              </a:ext>
            </a:extLst>
          </p:cNvPr>
          <p:cNvPicPr>
            <a:picLocks noChangeAspect="1"/>
          </p:cNvPicPr>
          <p:nvPr/>
        </p:nvPicPr>
        <p:blipFill>
          <a:blip r:embed="rId4"/>
          <a:stretch>
            <a:fillRect/>
          </a:stretch>
        </p:blipFill>
        <p:spPr>
          <a:xfrm>
            <a:off x="1576387" y="1475906"/>
            <a:ext cx="7134993" cy="4717722"/>
          </a:xfrm>
          <a:prstGeom prst="rect">
            <a:avLst/>
          </a:prstGeom>
        </p:spPr>
      </p:pic>
      <p:sp>
        <p:nvSpPr>
          <p:cNvPr id="39" name="Metin kutusu 38">
            <a:extLst>
              <a:ext uri="{FF2B5EF4-FFF2-40B4-BE49-F238E27FC236}">
                <a16:creationId xmlns:a16="http://schemas.microsoft.com/office/drawing/2014/main" id="{BA63CF5B-D104-4752-8919-30644E74B352}"/>
              </a:ext>
            </a:extLst>
          </p:cNvPr>
          <p:cNvSpPr txBox="1"/>
          <p:nvPr/>
        </p:nvSpPr>
        <p:spPr>
          <a:xfrm>
            <a:off x="6401567" y="5923156"/>
            <a:ext cx="6096000" cy="307777"/>
          </a:xfrm>
          <a:prstGeom prst="rect">
            <a:avLst/>
          </a:prstGeom>
          <a:noFill/>
        </p:spPr>
        <p:txBody>
          <a:bodyPr wrap="square">
            <a:spAutoFit/>
          </a:bodyPr>
          <a:lstStyle/>
          <a:p>
            <a:r>
              <a:rPr lang="tr-TR" sz="1400" dirty="0" err="1"/>
              <a:t>https</a:t>
            </a:r>
            <a:r>
              <a:rPr lang="tr-TR" sz="1400" dirty="0"/>
              <a:t>://</a:t>
            </a:r>
            <a:r>
              <a:rPr lang="tr-TR" sz="1400" dirty="0" err="1"/>
              <a:t>sggm.saglik.gov.tr</a:t>
            </a:r>
            <a:r>
              <a:rPr lang="tr-TR" sz="1400" dirty="0"/>
              <a:t>/Eklenti/39699/0/soya-rapor-</a:t>
            </a:r>
            <a:r>
              <a:rPr lang="tr-TR" sz="1400" dirty="0" err="1"/>
              <a:t>1pdf.pdf</a:t>
            </a:r>
            <a:r>
              <a:rPr lang="tr-TR" sz="1400" dirty="0"/>
              <a:t> </a:t>
            </a:r>
          </a:p>
        </p:txBody>
      </p:sp>
      <p:pic>
        <p:nvPicPr>
          <p:cNvPr id="40" name="Resim 39">
            <a:extLst>
              <a:ext uri="{FF2B5EF4-FFF2-40B4-BE49-F238E27FC236}">
                <a16:creationId xmlns:a16="http://schemas.microsoft.com/office/drawing/2014/main" id="{206C0B0E-DBBE-4749-A8B0-F04DF7424700}"/>
              </a:ext>
            </a:extLst>
          </p:cNvPr>
          <p:cNvPicPr>
            <a:picLocks noChangeAspect="1"/>
          </p:cNvPicPr>
          <p:nvPr/>
        </p:nvPicPr>
        <p:blipFill>
          <a:blip r:embed="rId5"/>
          <a:stretch>
            <a:fillRect/>
          </a:stretch>
        </p:blipFill>
        <p:spPr>
          <a:xfrm>
            <a:off x="1" y="0"/>
            <a:ext cx="2150120" cy="590550"/>
          </a:xfrm>
          <a:prstGeom prst="rect">
            <a:avLst/>
          </a:prstGeom>
        </p:spPr>
      </p:pic>
    </p:spTree>
    <p:extLst>
      <p:ext uri="{BB962C8B-B14F-4D97-AF65-F5344CB8AC3E}">
        <p14:creationId xmlns:p14="http://schemas.microsoft.com/office/powerpoint/2010/main" val="19871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aşlık 1">
            <a:extLst>
              <a:ext uri="{FF2B5EF4-FFF2-40B4-BE49-F238E27FC236}">
                <a16:creationId xmlns:a16="http://schemas.microsoft.com/office/drawing/2014/main" id="{34989D25-B095-47D3-8557-172A5437F187}"/>
              </a:ext>
            </a:extLst>
          </p:cNvPr>
          <p:cNvSpPr>
            <a:spLocks noGrp="1"/>
          </p:cNvSpPr>
          <p:nvPr>
            <p:ph type="title"/>
          </p:nvPr>
        </p:nvSpPr>
        <p:spPr/>
        <p:txBody>
          <a:bodyPr/>
          <a:lstStyle/>
          <a:p>
            <a:r>
              <a:rPr lang="tr-TR" dirty="0"/>
              <a:t>Sağlık Okuryazarlık Düzeyi</a:t>
            </a:r>
          </a:p>
        </p:txBody>
      </p:sp>
      <p:sp>
        <p:nvSpPr>
          <p:cNvPr id="3" name="Veri Yer Tutucusu 2">
            <a:extLst>
              <a:ext uri="{FF2B5EF4-FFF2-40B4-BE49-F238E27FC236}">
                <a16:creationId xmlns:a16="http://schemas.microsoft.com/office/drawing/2014/main" id="{B2B2763D-6112-47F2-87AC-CD87CE19CE24}"/>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319DB31A-6F8F-47BA-9714-00CC3381B4F1}"/>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C26658D8-36B6-4DE2-B5B9-26A645376A0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14</a:t>
            </a:fld>
            <a:endParaRPr lang="tr-TR" noProof="0">
              <a:solidFill>
                <a:prstClr val="black">
                  <a:tint val="75000"/>
                </a:prstClr>
              </a:solidFill>
            </a:endParaRPr>
          </a:p>
        </p:txBody>
      </p:sp>
      <p:pic>
        <p:nvPicPr>
          <p:cNvPr id="28" name="İçerik Yer Tutucusu 27">
            <a:extLst>
              <a:ext uri="{FF2B5EF4-FFF2-40B4-BE49-F238E27FC236}">
                <a16:creationId xmlns:a16="http://schemas.microsoft.com/office/drawing/2014/main" id="{154CDBCB-286F-4121-92B9-113038CC5941}"/>
              </a:ext>
            </a:extLst>
          </p:cNvPr>
          <p:cNvPicPr>
            <a:picLocks noGrp="1" noChangeAspect="1"/>
          </p:cNvPicPr>
          <p:nvPr>
            <p:ph idx="1"/>
          </p:nvPr>
        </p:nvPicPr>
        <p:blipFill>
          <a:blip r:embed="rId2"/>
          <a:stretch>
            <a:fillRect/>
          </a:stretch>
        </p:blipFill>
        <p:spPr>
          <a:xfrm>
            <a:off x="1384966" y="1690688"/>
            <a:ext cx="7917118" cy="3859213"/>
          </a:xfrm>
        </p:spPr>
      </p:pic>
      <p:sp>
        <p:nvSpPr>
          <p:cNvPr id="29" name="Dikdörtgen 28">
            <a:extLst>
              <a:ext uri="{FF2B5EF4-FFF2-40B4-BE49-F238E27FC236}">
                <a16:creationId xmlns:a16="http://schemas.microsoft.com/office/drawing/2014/main" id="{BA48EAEB-E071-4C59-9C24-143466FFC4E4}"/>
              </a:ext>
            </a:extLst>
          </p:cNvPr>
          <p:cNvSpPr/>
          <p:nvPr/>
        </p:nvSpPr>
        <p:spPr>
          <a:xfrm>
            <a:off x="7979185" y="4420215"/>
            <a:ext cx="781357" cy="112968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Resim 7">
            <a:extLst>
              <a:ext uri="{FF2B5EF4-FFF2-40B4-BE49-F238E27FC236}">
                <a16:creationId xmlns:a16="http://schemas.microsoft.com/office/drawing/2014/main" id="{84456928-CA64-4961-A4EE-827145E0EC00}"/>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1116652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BFB12F-0B99-4A49-A4E9-969D1E1F8A33}"/>
              </a:ext>
            </a:extLst>
          </p:cNvPr>
          <p:cNvSpPr>
            <a:spLocks noGrp="1"/>
          </p:cNvSpPr>
          <p:nvPr>
            <p:ph type="title"/>
          </p:nvPr>
        </p:nvSpPr>
        <p:spPr/>
        <p:txBody>
          <a:bodyPr/>
          <a:lstStyle/>
          <a:p>
            <a:endParaRPr lang="tr-TR"/>
          </a:p>
        </p:txBody>
      </p:sp>
      <p:sp>
        <p:nvSpPr>
          <p:cNvPr id="3" name="Veri Yer Tutucusu 2">
            <a:extLst>
              <a:ext uri="{FF2B5EF4-FFF2-40B4-BE49-F238E27FC236}">
                <a16:creationId xmlns:a16="http://schemas.microsoft.com/office/drawing/2014/main" id="{0E5AEE4B-CF67-4513-9A5A-544F9FA3FD2D}"/>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E65E72A-CAAD-4A62-9D1D-80360975D6E1}"/>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FF511A5E-4406-461D-AB9B-B64A00DB215E}"/>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15</a:t>
            </a:fld>
            <a:endParaRPr lang="tr-TR" noProof="0">
              <a:solidFill>
                <a:prstClr val="black">
                  <a:tint val="75000"/>
                </a:prstClr>
              </a:solidFill>
            </a:endParaRPr>
          </a:p>
        </p:txBody>
      </p:sp>
      <p:pic>
        <p:nvPicPr>
          <p:cNvPr id="8" name="İçerik Yer Tutucusu 7">
            <a:extLst>
              <a:ext uri="{FF2B5EF4-FFF2-40B4-BE49-F238E27FC236}">
                <a16:creationId xmlns:a16="http://schemas.microsoft.com/office/drawing/2014/main" id="{F8A4FD9E-022C-48D6-B5C7-8519ED99C9CA}"/>
              </a:ext>
            </a:extLst>
          </p:cNvPr>
          <p:cNvPicPr>
            <a:picLocks noGrp="1" noChangeAspect="1"/>
          </p:cNvPicPr>
          <p:nvPr>
            <p:ph idx="1"/>
          </p:nvPr>
        </p:nvPicPr>
        <p:blipFill>
          <a:blip r:embed="rId2"/>
          <a:stretch>
            <a:fillRect/>
          </a:stretch>
        </p:blipFill>
        <p:spPr>
          <a:xfrm>
            <a:off x="333374" y="1435100"/>
            <a:ext cx="4629149" cy="3386137"/>
          </a:xfrm>
        </p:spPr>
      </p:pic>
      <p:pic>
        <p:nvPicPr>
          <p:cNvPr id="9" name="Resim 8">
            <a:extLst>
              <a:ext uri="{FF2B5EF4-FFF2-40B4-BE49-F238E27FC236}">
                <a16:creationId xmlns:a16="http://schemas.microsoft.com/office/drawing/2014/main" id="{6816C496-0893-4EDB-B7A4-8E556E0F86E7}"/>
              </a:ext>
            </a:extLst>
          </p:cNvPr>
          <p:cNvPicPr>
            <a:picLocks noChangeAspect="1"/>
          </p:cNvPicPr>
          <p:nvPr/>
        </p:nvPicPr>
        <p:blipFill>
          <a:blip r:embed="rId3"/>
          <a:stretch>
            <a:fillRect/>
          </a:stretch>
        </p:blipFill>
        <p:spPr>
          <a:xfrm>
            <a:off x="1" y="0"/>
            <a:ext cx="2150120" cy="590550"/>
          </a:xfrm>
          <a:prstGeom prst="rect">
            <a:avLst/>
          </a:prstGeom>
        </p:spPr>
      </p:pic>
      <p:pic>
        <p:nvPicPr>
          <p:cNvPr id="11" name="Resim 10">
            <a:extLst>
              <a:ext uri="{FF2B5EF4-FFF2-40B4-BE49-F238E27FC236}">
                <a16:creationId xmlns:a16="http://schemas.microsoft.com/office/drawing/2014/main" id="{A74D1A43-C6AA-4BA1-87B9-0E2D22C0D038}"/>
              </a:ext>
            </a:extLst>
          </p:cNvPr>
          <p:cNvPicPr>
            <a:picLocks noChangeAspect="1"/>
          </p:cNvPicPr>
          <p:nvPr/>
        </p:nvPicPr>
        <p:blipFill>
          <a:blip r:embed="rId4"/>
          <a:stretch>
            <a:fillRect/>
          </a:stretch>
        </p:blipFill>
        <p:spPr>
          <a:xfrm>
            <a:off x="4662487" y="1435100"/>
            <a:ext cx="7419975" cy="4467225"/>
          </a:xfrm>
          <a:prstGeom prst="rect">
            <a:avLst/>
          </a:prstGeom>
        </p:spPr>
      </p:pic>
      <p:sp>
        <p:nvSpPr>
          <p:cNvPr id="12" name="Dikdörtgen 11">
            <a:extLst>
              <a:ext uri="{FF2B5EF4-FFF2-40B4-BE49-F238E27FC236}">
                <a16:creationId xmlns:a16="http://schemas.microsoft.com/office/drawing/2014/main" id="{641B3DF5-A562-494C-8595-F22C7C00124F}"/>
              </a:ext>
            </a:extLst>
          </p:cNvPr>
          <p:cNvSpPr/>
          <p:nvPr/>
        </p:nvSpPr>
        <p:spPr>
          <a:xfrm>
            <a:off x="4762501" y="4743450"/>
            <a:ext cx="7105650" cy="105727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863508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9FD279-BBAB-40CE-AB90-0E3CEB5EAFF9}"/>
              </a:ext>
            </a:extLst>
          </p:cNvPr>
          <p:cNvSpPr>
            <a:spLocks noGrp="1"/>
          </p:cNvSpPr>
          <p:nvPr>
            <p:ph type="title"/>
          </p:nvPr>
        </p:nvSpPr>
        <p:spPr/>
        <p:txBody>
          <a:bodyPr/>
          <a:lstStyle/>
          <a:p>
            <a:pPr algn="ctr"/>
            <a:r>
              <a:rPr lang="tr-TR" dirty="0"/>
              <a:t>Kronik Böbrek Hastalarında Sağlık Okuryazarlık</a:t>
            </a:r>
          </a:p>
        </p:txBody>
      </p:sp>
      <p:sp>
        <p:nvSpPr>
          <p:cNvPr id="3" name="Veri Yer Tutucusu 2">
            <a:extLst>
              <a:ext uri="{FF2B5EF4-FFF2-40B4-BE49-F238E27FC236}">
                <a16:creationId xmlns:a16="http://schemas.microsoft.com/office/drawing/2014/main" id="{2C7C6590-94D4-49EF-8CFF-4FCFD4696FD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B922A3C-06B8-4F3E-898D-739C4477896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8E822EC-107C-4923-A7FA-2D0F1FA86F2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16</a:t>
            </a:fld>
            <a:endParaRPr lang="tr-TR" noProof="0">
              <a:solidFill>
                <a:prstClr val="black">
                  <a:tint val="75000"/>
                </a:prstClr>
              </a:solidFill>
            </a:endParaRPr>
          </a:p>
        </p:txBody>
      </p:sp>
      <p:pic>
        <p:nvPicPr>
          <p:cNvPr id="7" name="Resim 6">
            <a:extLst>
              <a:ext uri="{FF2B5EF4-FFF2-40B4-BE49-F238E27FC236}">
                <a16:creationId xmlns:a16="http://schemas.microsoft.com/office/drawing/2014/main" id="{B5D66BDE-BA70-4647-A9A0-86CC3BD5B1E2}"/>
              </a:ext>
            </a:extLst>
          </p:cNvPr>
          <p:cNvPicPr>
            <a:picLocks noChangeAspect="1"/>
          </p:cNvPicPr>
          <p:nvPr/>
        </p:nvPicPr>
        <p:blipFill>
          <a:blip r:embed="rId2"/>
          <a:stretch>
            <a:fillRect/>
          </a:stretch>
        </p:blipFill>
        <p:spPr>
          <a:xfrm>
            <a:off x="1" y="0"/>
            <a:ext cx="2150120" cy="590550"/>
          </a:xfrm>
          <a:prstGeom prst="rect">
            <a:avLst/>
          </a:prstGeom>
        </p:spPr>
      </p:pic>
      <p:sp>
        <p:nvSpPr>
          <p:cNvPr id="8" name="İçerik Yer Tutucusu 7">
            <a:extLst>
              <a:ext uri="{FF2B5EF4-FFF2-40B4-BE49-F238E27FC236}">
                <a16:creationId xmlns:a16="http://schemas.microsoft.com/office/drawing/2014/main" id="{D950C6C1-D93F-4475-8556-331F896196C5}"/>
              </a:ext>
            </a:extLst>
          </p:cNvPr>
          <p:cNvSpPr>
            <a:spLocks noGrp="1"/>
          </p:cNvSpPr>
          <p:nvPr>
            <p:ph idx="1"/>
          </p:nvPr>
        </p:nvSpPr>
        <p:spPr>
          <a:xfrm>
            <a:off x="1828801" y="5065316"/>
            <a:ext cx="9524999" cy="697313"/>
          </a:xfrm>
          <a:solidFill>
            <a:schemeClr val="accent5">
              <a:lumMod val="60000"/>
              <a:lumOff val="40000"/>
            </a:schemeClr>
          </a:solidFill>
        </p:spPr>
        <p:txBody>
          <a:bodyPr>
            <a:normAutofit fontScale="92500" lnSpcReduction="20000"/>
          </a:bodyPr>
          <a:lstStyle/>
          <a:p>
            <a:pPr marL="0" indent="0">
              <a:buNone/>
            </a:pPr>
            <a:r>
              <a:rPr lang="tr-TR" dirty="0"/>
              <a:t>Yetersiz SOY, </a:t>
            </a:r>
            <a:r>
              <a:rPr lang="tr-TR" dirty="0" err="1"/>
              <a:t>KBH'li</a:t>
            </a:r>
            <a:r>
              <a:rPr lang="tr-TR" dirty="0"/>
              <a:t> bireylerde yaygındır, bağımsız olarak </a:t>
            </a:r>
            <a:r>
              <a:rPr lang="tr-TR" dirty="0" err="1"/>
              <a:t>sosyo</a:t>
            </a:r>
            <a:r>
              <a:rPr lang="tr-TR" dirty="0"/>
              <a:t>-ekonomik faktörler ve sağlık sonuçları ile ilişkilidir. </a:t>
            </a:r>
          </a:p>
        </p:txBody>
      </p:sp>
      <p:pic>
        <p:nvPicPr>
          <p:cNvPr id="9" name="Resim 8">
            <a:extLst>
              <a:ext uri="{FF2B5EF4-FFF2-40B4-BE49-F238E27FC236}">
                <a16:creationId xmlns:a16="http://schemas.microsoft.com/office/drawing/2014/main" id="{8BE7792C-D2AF-41FE-A6BB-673BF188A269}"/>
              </a:ext>
            </a:extLst>
          </p:cNvPr>
          <p:cNvPicPr>
            <a:picLocks noChangeAspect="1"/>
          </p:cNvPicPr>
          <p:nvPr/>
        </p:nvPicPr>
        <p:blipFill>
          <a:blip r:embed="rId3"/>
          <a:stretch>
            <a:fillRect/>
          </a:stretch>
        </p:blipFill>
        <p:spPr>
          <a:xfrm>
            <a:off x="1690687" y="1621633"/>
            <a:ext cx="7580951" cy="3109913"/>
          </a:xfrm>
          <a:prstGeom prst="rect">
            <a:avLst/>
          </a:prstGeom>
        </p:spPr>
      </p:pic>
    </p:spTree>
    <p:extLst>
      <p:ext uri="{BB962C8B-B14F-4D97-AF65-F5344CB8AC3E}">
        <p14:creationId xmlns:p14="http://schemas.microsoft.com/office/powerpoint/2010/main" val="2929829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9FD279-BBAB-40CE-AB90-0E3CEB5EAFF9}"/>
              </a:ext>
            </a:extLst>
          </p:cNvPr>
          <p:cNvSpPr>
            <a:spLocks noGrp="1"/>
          </p:cNvSpPr>
          <p:nvPr>
            <p:ph type="title"/>
          </p:nvPr>
        </p:nvSpPr>
        <p:spPr/>
        <p:txBody>
          <a:bodyPr/>
          <a:lstStyle/>
          <a:p>
            <a:pPr algn="ctr"/>
            <a:r>
              <a:rPr lang="tr-TR" dirty="0"/>
              <a:t>Kronik Böbrek Hastalarında (</a:t>
            </a:r>
            <a:r>
              <a:rPr lang="tr-TR" dirty="0" err="1"/>
              <a:t>KBH</a:t>
            </a:r>
            <a:r>
              <a:rPr lang="tr-TR" dirty="0"/>
              <a:t>) Sağlık Okuryazarlık</a:t>
            </a:r>
          </a:p>
        </p:txBody>
      </p:sp>
      <p:sp>
        <p:nvSpPr>
          <p:cNvPr id="3" name="Veri Yer Tutucusu 2">
            <a:extLst>
              <a:ext uri="{FF2B5EF4-FFF2-40B4-BE49-F238E27FC236}">
                <a16:creationId xmlns:a16="http://schemas.microsoft.com/office/drawing/2014/main" id="{2C7C6590-94D4-49EF-8CFF-4FCFD4696FD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B922A3C-06B8-4F3E-898D-739C4477896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8E822EC-107C-4923-A7FA-2D0F1FA86F2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17</a:t>
            </a:fld>
            <a:endParaRPr lang="tr-TR" noProof="0">
              <a:solidFill>
                <a:prstClr val="black">
                  <a:tint val="75000"/>
                </a:prstClr>
              </a:solidFill>
            </a:endParaRPr>
          </a:p>
        </p:txBody>
      </p:sp>
      <p:pic>
        <p:nvPicPr>
          <p:cNvPr id="7" name="Resim 6">
            <a:extLst>
              <a:ext uri="{FF2B5EF4-FFF2-40B4-BE49-F238E27FC236}">
                <a16:creationId xmlns:a16="http://schemas.microsoft.com/office/drawing/2014/main" id="{B5D66BDE-BA70-4647-A9A0-86CC3BD5B1E2}"/>
              </a:ext>
            </a:extLst>
          </p:cNvPr>
          <p:cNvPicPr>
            <a:picLocks noChangeAspect="1"/>
          </p:cNvPicPr>
          <p:nvPr/>
        </p:nvPicPr>
        <p:blipFill>
          <a:blip r:embed="rId2"/>
          <a:stretch>
            <a:fillRect/>
          </a:stretch>
        </p:blipFill>
        <p:spPr>
          <a:xfrm>
            <a:off x="1" y="0"/>
            <a:ext cx="2150120" cy="590550"/>
          </a:xfrm>
          <a:prstGeom prst="rect">
            <a:avLst/>
          </a:prstGeom>
        </p:spPr>
      </p:pic>
      <p:sp>
        <p:nvSpPr>
          <p:cNvPr id="8" name="İçerik Yer Tutucusu 7">
            <a:extLst>
              <a:ext uri="{FF2B5EF4-FFF2-40B4-BE49-F238E27FC236}">
                <a16:creationId xmlns:a16="http://schemas.microsoft.com/office/drawing/2014/main" id="{D950C6C1-D93F-4475-8556-331F896196C5}"/>
              </a:ext>
            </a:extLst>
          </p:cNvPr>
          <p:cNvSpPr>
            <a:spLocks noGrp="1"/>
          </p:cNvSpPr>
          <p:nvPr>
            <p:ph idx="1"/>
          </p:nvPr>
        </p:nvSpPr>
        <p:spPr/>
        <p:txBody>
          <a:bodyPr>
            <a:normAutofit fontScale="92500" lnSpcReduction="20000"/>
          </a:bodyPr>
          <a:lstStyle/>
          <a:p>
            <a:endParaRPr lang="tr-TR" dirty="0"/>
          </a:p>
          <a:p>
            <a:endParaRPr lang="tr-TR" dirty="0"/>
          </a:p>
          <a:p>
            <a:endParaRPr lang="tr-TR" dirty="0"/>
          </a:p>
          <a:p>
            <a:pPr algn="just"/>
            <a:r>
              <a:rPr lang="tr-TR" dirty="0" err="1"/>
              <a:t>KBH</a:t>
            </a:r>
            <a:r>
              <a:rPr lang="tr-TR" dirty="0"/>
              <a:t> hastalarının sağlık ihtiyaçlarını karşılama ve sağlık bilgilerini anlama ile ilgili alanlarda yetersiz olduğunu göstermiştir.</a:t>
            </a:r>
          </a:p>
          <a:p>
            <a:pPr algn="just"/>
            <a:r>
              <a:rPr lang="tr-TR" dirty="0"/>
              <a:t>Dört grubun tümünde katılımcıların %</a:t>
            </a:r>
            <a:r>
              <a:rPr lang="tr-TR" dirty="0" err="1"/>
              <a:t>40'ından</a:t>
            </a:r>
            <a:r>
              <a:rPr lang="tr-TR" dirty="0"/>
              <a:t> fazlasının sağlığa yönelik tutumlarında yetersiz olduğu görülmektedir. </a:t>
            </a:r>
          </a:p>
          <a:p>
            <a:pPr algn="just"/>
            <a:r>
              <a:rPr lang="tr-TR" dirty="0"/>
              <a:t>Yaşam tarzı davranışlarını etkili bir şekilde kendi kendilerine yönetemedikleri sürece, </a:t>
            </a:r>
            <a:r>
              <a:rPr lang="tr-TR" dirty="0" err="1"/>
              <a:t>KBH'lerinde</a:t>
            </a:r>
            <a:r>
              <a:rPr lang="tr-TR" dirty="0"/>
              <a:t> ilerleme ve/veya kötü sağlık sonuçları yaşama ihtimalleri yüksektir.</a:t>
            </a:r>
          </a:p>
        </p:txBody>
      </p:sp>
      <p:pic>
        <p:nvPicPr>
          <p:cNvPr id="10" name="Resim 9">
            <a:extLst>
              <a:ext uri="{FF2B5EF4-FFF2-40B4-BE49-F238E27FC236}">
                <a16:creationId xmlns:a16="http://schemas.microsoft.com/office/drawing/2014/main" id="{36E1515F-B19C-47EE-B9B7-B5A61010CD0B}"/>
              </a:ext>
            </a:extLst>
          </p:cNvPr>
          <p:cNvPicPr>
            <a:picLocks noChangeAspect="1"/>
          </p:cNvPicPr>
          <p:nvPr/>
        </p:nvPicPr>
        <p:blipFill>
          <a:blip r:embed="rId3"/>
          <a:stretch>
            <a:fillRect/>
          </a:stretch>
        </p:blipFill>
        <p:spPr>
          <a:xfrm>
            <a:off x="7519988" y="1208489"/>
            <a:ext cx="4395787" cy="1694648"/>
          </a:xfrm>
          <a:prstGeom prst="rect">
            <a:avLst/>
          </a:prstGeom>
        </p:spPr>
      </p:pic>
    </p:spTree>
    <p:extLst>
      <p:ext uri="{BB962C8B-B14F-4D97-AF65-F5344CB8AC3E}">
        <p14:creationId xmlns:p14="http://schemas.microsoft.com/office/powerpoint/2010/main" val="1005191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9FD279-BBAB-40CE-AB90-0E3CEB5EAFF9}"/>
              </a:ext>
            </a:extLst>
          </p:cNvPr>
          <p:cNvSpPr>
            <a:spLocks noGrp="1"/>
          </p:cNvSpPr>
          <p:nvPr>
            <p:ph type="title"/>
          </p:nvPr>
        </p:nvSpPr>
        <p:spPr/>
        <p:txBody>
          <a:bodyPr/>
          <a:lstStyle/>
          <a:p>
            <a:pPr algn="ctr"/>
            <a:r>
              <a:rPr lang="tr-TR" dirty="0"/>
              <a:t>Kronik Böbrek Hastalarında Sağlık Okuryazarlık</a:t>
            </a:r>
          </a:p>
        </p:txBody>
      </p:sp>
      <p:sp>
        <p:nvSpPr>
          <p:cNvPr id="3" name="Veri Yer Tutucusu 2">
            <a:extLst>
              <a:ext uri="{FF2B5EF4-FFF2-40B4-BE49-F238E27FC236}">
                <a16:creationId xmlns:a16="http://schemas.microsoft.com/office/drawing/2014/main" id="{2C7C6590-94D4-49EF-8CFF-4FCFD4696FD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B922A3C-06B8-4F3E-898D-739C4477896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8E822EC-107C-4923-A7FA-2D0F1FA86F2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18</a:t>
            </a:fld>
            <a:endParaRPr lang="tr-TR" noProof="0">
              <a:solidFill>
                <a:prstClr val="black">
                  <a:tint val="75000"/>
                </a:prstClr>
              </a:solidFill>
            </a:endParaRPr>
          </a:p>
        </p:txBody>
      </p:sp>
      <p:pic>
        <p:nvPicPr>
          <p:cNvPr id="7" name="Resim 6">
            <a:extLst>
              <a:ext uri="{FF2B5EF4-FFF2-40B4-BE49-F238E27FC236}">
                <a16:creationId xmlns:a16="http://schemas.microsoft.com/office/drawing/2014/main" id="{B5D66BDE-BA70-4647-A9A0-86CC3BD5B1E2}"/>
              </a:ext>
            </a:extLst>
          </p:cNvPr>
          <p:cNvPicPr>
            <a:picLocks noChangeAspect="1"/>
          </p:cNvPicPr>
          <p:nvPr/>
        </p:nvPicPr>
        <p:blipFill>
          <a:blip r:embed="rId2"/>
          <a:stretch>
            <a:fillRect/>
          </a:stretch>
        </p:blipFill>
        <p:spPr>
          <a:xfrm>
            <a:off x="1" y="0"/>
            <a:ext cx="2150120" cy="590550"/>
          </a:xfrm>
          <a:prstGeom prst="rect">
            <a:avLst/>
          </a:prstGeom>
        </p:spPr>
      </p:pic>
      <p:sp>
        <p:nvSpPr>
          <p:cNvPr id="8" name="İçerik Yer Tutucusu 7">
            <a:extLst>
              <a:ext uri="{FF2B5EF4-FFF2-40B4-BE49-F238E27FC236}">
                <a16:creationId xmlns:a16="http://schemas.microsoft.com/office/drawing/2014/main" id="{D950C6C1-D93F-4475-8556-331F896196C5}"/>
              </a:ext>
            </a:extLst>
          </p:cNvPr>
          <p:cNvSpPr>
            <a:spLocks noGrp="1"/>
          </p:cNvSpPr>
          <p:nvPr>
            <p:ph idx="1"/>
          </p:nvPr>
        </p:nvSpPr>
        <p:spPr/>
        <p:txBody>
          <a:bodyPr/>
          <a:lstStyle/>
          <a:p>
            <a:pPr algn="just"/>
            <a:r>
              <a:rPr lang="tr-TR" dirty="0"/>
              <a:t>Genel SOY düzeyi düşük olan hastaların, genel SOY düzeyi yüksek olan hastalara göre daha az eğitimli, daha fazla </a:t>
            </a:r>
            <a:r>
              <a:rPr lang="tr-TR" dirty="0" err="1"/>
              <a:t>komorbiditeye</a:t>
            </a:r>
            <a:r>
              <a:rPr lang="tr-TR" dirty="0"/>
              <a:t>, daha fazla reçeteli ilaç ve daha fazla depresif semptoma sahiptir.</a:t>
            </a:r>
          </a:p>
        </p:txBody>
      </p:sp>
      <p:sp>
        <p:nvSpPr>
          <p:cNvPr id="9" name="Metin kutusu 8">
            <a:extLst>
              <a:ext uri="{FF2B5EF4-FFF2-40B4-BE49-F238E27FC236}">
                <a16:creationId xmlns:a16="http://schemas.microsoft.com/office/drawing/2014/main" id="{BCD56DB3-9977-4D10-8460-7483B2B2C1C1}"/>
              </a:ext>
            </a:extLst>
          </p:cNvPr>
          <p:cNvSpPr txBox="1"/>
          <p:nvPr/>
        </p:nvSpPr>
        <p:spPr>
          <a:xfrm>
            <a:off x="1152524" y="3786485"/>
            <a:ext cx="10201275" cy="1384995"/>
          </a:xfrm>
          <a:prstGeom prst="rect">
            <a:avLst/>
          </a:prstGeom>
          <a:solidFill>
            <a:schemeClr val="accent4">
              <a:lumMod val="60000"/>
              <a:lumOff val="40000"/>
            </a:schemeClr>
          </a:solidFill>
        </p:spPr>
        <p:txBody>
          <a:bodyPr wrap="square">
            <a:spAutoFit/>
          </a:bodyPr>
          <a:lstStyle/>
          <a:p>
            <a:pPr algn="just"/>
            <a:r>
              <a:rPr lang="tr-TR" sz="2800" dirty="0"/>
              <a:t>Düşük SOY düzeyi kötü sağlık sonuçlarının ve sağlık eşitsizliklerinin potansiyel olarak değiştirilebilir bir belirleyicisidir.</a:t>
            </a:r>
          </a:p>
        </p:txBody>
      </p:sp>
    </p:spTree>
    <p:extLst>
      <p:ext uri="{BB962C8B-B14F-4D97-AF65-F5344CB8AC3E}">
        <p14:creationId xmlns:p14="http://schemas.microsoft.com/office/powerpoint/2010/main" val="398943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9FD279-BBAB-40CE-AB90-0E3CEB5EAFF9}"/>
              </a:ext>
            </a:extLst>
          </p:cNvPr>
          <p:cNvSpPr>
            <a:spLocks noGrp="1"/>
          </p:cNvSpPr>
          <p:nvPr>
            <p:ph type="title"/>
          </p:nvPr>
        </p:nvSpPr>
        <p:spPr/>
        <p:txBody>
          <a:bodyPr/>
          <a:lstStyle/>
          <a:p>
            <a:pPr algn="ctr"/>
            <a:r>
              <a:rPr lang="tr-TR" dirty="0"/>
              <a:t>Kronik Böbrek Hastalarında Sağlık Okuryazarlık</a:t>
            </a:r>
          </a:p>
        </p:txBody>
      </p:sp>
      <p:sp>
        <p:nvSpPr>
          <p:cNvPr id="3" name="Veri Yer Tutucusu 2">
            <a:extLst>
              <a:ext uri="{FF2B5EF4-FFF2-40B4-BE49-F238E27FC236}">
                <a16:creationId xmlns:a16="http://schemas.microsoft.com/office/drawing/2014/main" id="{2C7C6590-94D4-49EF-8CFF-4FCFD4696FD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B922A3C-06B8-4F3E-898D-739C4477896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8E822EC-107C-4923-A7FA-2D0F1FA86F2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19</a:t>
            </a:fld>
            <a:endParaRPr lang="tr-TR" noProof="0">
              <a:solidFill>
                <a:prstClr val="black">
                  <a:tint val="75000"/>
                </a:prstClr>
              </a:solidFill>
            </a:endParaRPr>
          </a:p>
        </p:txBody>
      </p:sp>
      <p:pic>
        <p:nvPicPr>
          <p:cNvPr id="7" name="Resim 6">
            <a:extLst>
              <a:ext uri="{FF2B5EF4-FFF2-40B4-BE49-F238E27FC236}">
                <a16:creationId xmlns:a16="http://schemas.microsoft.com/office/drawing/2014/main" id="{B5D66BDE-BA70-4647-A9A0-86CC3BD5B1E2}"/>
              </a:ext>
            </a:extLst>
          </p:cNvPr>
          <p:cNvPicPr>
            <a:picLocks noChangeAspect="1"/>
          </p:cNvPicPr>
          <p:nvPr/>
        </p:nvPicPr>
        <p:blipFill>
          <a:blip r:embed="rId2"/>
          <a:stretch>
            <a:fillRect/>
          </a:stretch>
        </p:blipFill>
        <p:spPr>
          <a:xfrm>
            <a:off x="1" y="0"/>
            <a:ext cx="2150120" cy="590550"/>
          </a:xfrm>
          <a:prstGeom prst="rect">
            <a:avLst/>
          </a:prstGeom>
        </p:spPr>
      </p:pic>
      <p:pic>
        <p:nvPicPr>
          <p:cNvPr id="13" name="İçerik Yer Tutucusu 12">
            <a:extLst>
              <a:ext uri="{FF2B5EF4-FFF2-40B4-BE49-F238E27FC236}">
                <a16:creationId xmlns:a16="http://schemas.microsoft.com/office/drawing/2014/main" id="{25E9B5A2-26F8-4F21-AEC8-7512AC0C6323}"/>
              </a:ext>
            </a:extLst>
          </p:cNvPr>
          <p:cNvPicPr>
            <a:picLocks noGrp="1" noChangeAspect="1"/>
          </p:cNvPicPr>
          <p:nvPr>
            <p:ph idx="1"/>
          </p:nvPr>
        </p:nvPicPr>
        <p:blipFill>
          <a:blip r:embed="rId3"/>
          <a:stretch>
            <a:fillRect/>
          </a:stretch>
        </p:blipFill>
        <p:spPr>
          <a:xfrm>
            <a:off x="1766156" y="1825626"/>
            <a:ext cx="4968019" cy="3475548"/>
          </a:xfrm>
        </p:spPr>
      </p:pic>
      <p:sp>
        <p:nvSpPr>
          <p:cNvPr id="15" name="Metin kutusu 14">
            <a:extLst>
              <a:ext uri="{FF2B5EF4-FFF2-40B4-BE49-F238E27FC236}">
                <a16:creationId xmlns:a16="http://schemas.microsoft.com/office/drawing/2014/main" id="{F7D2FF64-1D95-470E-A731-139A2D16BDEF}"/>
              </a:ext>
            </a:extLst>
          </p:cNvPr>
          <p:cNvSpPr txBox="1"/>
          <p:nvPr/>
        </p:nvSpPr>
        <p:spPr>
          <a:xfrm>
            <a:off x="7200900" y="2055812"/>
            <a:ext cx="4467225" cy="2862322"/>
          </a:xfrm>
          <a:prstGeom prst="rect">
            <a:avLst/>
          </a:prstGeom>
          <a:solidFill>
            <a:schemeClr val="accent1"/>
          </a:solidFill>
        </p:spPr>
        <p:txBody>
          <a:bodyPr wrap="square">
            <a:spAutoFit/>
          </a:bodyPr>
          <a:lstStyle/>
          <a:p>
            <a:pPr algn="just"/>
            <a:r>
              <a:rPr lang="tr-TR" b="0" i="0" dirty="0">
                <a:solidFill>
                  <a:srgbClr val="1C1D1E"/>
                </a:solidFill>
                <a:effectLst/>
                <a:latin typeface="Open Sans" panose="020B0606030504020204" pitchFamily="34" charset="0"/>
              </a:rPr>
              <a:t> Yüksek seviyeli SOY grubu, orta ve düşük seviyeli SOY gruplarındaki hastalardan önemli ölçüde daha iyi </a:t>
            </a:r>
            <a:r>
              <a:rPr lang="tr-TR" b="0" i="0" dirty="0" err="1">
                <a:solidFill>
                  <a:srgbClr val="1C1D1E"/>
                </a:solidFill>
                <a:effectLst/>
                <a:latin typeface="Open Sans" panose="020B0606030504020204" pitchFamily="34" charset="0"/>
              </a:rPr>
              <a:t>QoL'ye</a:t>
            </a:r>
            <a:r>
              <a:rPr lang="tr-TR" b="0" i="0" dirty="0">
                <a:solidFill>
                  <a:srgbClr val="1C1D1E"/>
                </a:solidFill>
                <a:effectLst/>
                <a:latin typeface="Open Sans" panose="020B0606030504020204" pitchFamily="34" charset="0"/>
              </a:rPr>
              <a:t> sahipti. SOY boyutları “sağlığı aktif olarak yönetme”, “sağlık hizmeti sağlayıcılarıyla aktif olarak ilişki kurma”, “sağlık bilgilerini bulma yeteneği” ve “sağlık bilgilerini anlama yeteneği”, </a:t>
            </a:r>
            <a:r>
              <a:rPr lang="tr-TR" b="0" i="0" dirty="0" err="1">
                <a:solidFill>
                  <a:srgbClr val="1C1D1E"/>
                </a:solidFill>
                <a:effectLst/>
                <a:latin typeface="Open Sans" panose="020B0606030504020204" pitchFamily="34" charset="0"/>
              </a:rPr>
              <a:t>QoL'yi</a:t>
            </a:r>
            <a:r>
              <a:rPr lang="tr-TR" b="0" i="0" dirty="0">
                <a:solidFill>
                  <a:srgbClr val="1C1D1E"/>
                </a:solidFill>
                <a:effectLst/>
                <a:latin typeface="Open Sans" panose="020B0606030504020204" pitchFamily="34" charset="0"/>
              </a:rPr>
              <a:t> ve tedaviye uyumu olumlu etkilemektedir.</a:t>
            </a:r>
            <a:endParaRPr lang="tr-TR" dirty="0"/>
          </a:p>
        </p:txBody>
      </p:sp>
    </p:spTree>
    <p:extLst>
      <p:ext uri="{BB962C8B-B14F-4D97-AF65-F5344CB8AC3E}">
        <p14:creationId xmlns:p14="http://schemas.microsoft.com/office/powerpoint/2010/main" val="2281948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9FD279-BBAB-40CE-AB90-0E3CEB5EAFF9}"/>
              </a:ext>
            </a:extLst>
          </p:cNvPr>
          <p:cNvSpPr>
            <a:spLocks noGrp="1"/>
          </p:cNvSpPr>
          <p:nvPr>
            <p:ph type="title"/>
          </p:nvPr>
        </p:nvSpPr>
        <p:spPr/>
        <p:txBody>
          <a:bodyPr/>
          <a:lstStyle/>
          <a:p>
            <a:pPr algn="ctr"/>
            <a:r>
              <a:rPr lang="tr-TR" dirty="0"/>
              <a:t>Kronik Böbrek Hastalarında Sağlık Okuryazarlık</a:t>
            </a:r>
          </a:p>
        </p:txBody>
      </p:sp>
      <p:sp>
        <p:nvSpPr>
          <p:cNvPr id="3" name="Veri Yer Tutucusu 2">
            <a:extLst>
              <a:ext uri="{FF2B5EF4-FFF2-40B4-BE49-F238E27FC236}">
                <a16:creationId xmlns:a16="http://schemas.microsoft.com/office/drawing/2014/main" id="{2C7C6590-94D4-49EF-8CFF-4FCFD4696FD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B922A3C-06B8-4F3E-898D-739C4477896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8E822EC-107C-4923-A7FA-2D0F1FA86F2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20</a:t>
            </a:fld>
            <a:endParaRPr lang="tr-TR" noProof="0">
              <a:solidFill>
                <a:prstClr val="black">
                  <a:tint val="75000"/>
                </a:prstClr>
              </a:solidFill>
            </a:endParaRPr>
          </a:p>
        </p:txBody>
      </p:sp>
      <p:pic>
        <p:nvPicPr>
          <p:cNvPr id="7" name="Resim 6">
            <a:extLst>
              <a:ext uri="{FF2B5EF4-FFF2-40B4-BE49-F238E27FC236}">
                <a16:creationId xmlns:a16="http://schemas.microsoft.com/office/drawing/2014/main" id="{B5D66BDE-BA70-4647-A9A0-86CC3BD5B1E2}"/>
              </a:ext>
            </a:extLst>
          </p:cNvPr>
          <p:cNvPicPr>
            <a:picLocks noChangeAspect="1"/>
          </p:cNvPicPr>
          <p:nvPr/>
        </p:nvPicPr>
        <p:blipFill>
          <a:blip r:embed="rId2"/>
          <a:stretch>
            <a:fillRect/>
          </a:stretch>
        </p:blipFill>
        <p:spPr>
          <a:xfrm>
            <a:off x="1" y="0"/>
            <a:ext cx="2150120" cy="590550"/>
          </a:xfrm>
          <a:prstGeom prst="rect">
            <a:avLst/>
          </a:prstGeom>
        </p:spPr>
      </p:pic>
      <p:sp>
        <p:nvSpPr>
          <p:cNvPr id="8" name="İçerik Yer Tutucusu 7">
            <a:extLst>
              <a:ext uri="{FF2B5EF4-FFF2-40B4-BE49-F238E27FC236}">
                <a16:creationId xmlns:a16="http://schemas.microsoft.com/office/drawing/2014/main" id="{D950C6C1-D93F-4475-8556-331F896196C5}"/>
              </a:ext>
            </a:extLst>
          </p:cNvPr>
          <p:cNvSpPr>
            <a:spLocks noGrp="1"/>
          </p:cNvSpPr>
          <p:nvPr>
            <p:ph idx="1"/>
          </p:nvPr>
        </p:nvSpPr>
        <p:spPr/>
        <p:txBody>
          <a:bodyPr/>
          <a:lstStyle/>
          <a:p>
            <a:r>
              <a:rPr lang="tr-TR" dirty="0"/>
              <a:t>Hastaların </a:t>
            </a:r>
            <a:r>
              <a:rPr lang="tr-TR" dirty="0" err="1"/>
              <a:t>KBH</a:t>
            </a:r>
            <a:r>
              <a:rPr lang="tr-TR" dirty="0"/>
              <a:t> ilerleme riskinin nasıl en aza indirilebileceğine ilişkin yeterli bilgileriyle açıklanabilmektedir.</a:t>
            </a:r>
          </a:p>
          <a:p>
            <a:r>
              <a:rPr lang="tr-TR" dirty="0"/>
              <a:t>Kan basıncının nasıl iyi bir şekilde düzenleneceğini ve diyabetin nasıl yönetileceğini anlama</a:t>
            </a:r>
          </a:p>
          <a:p>
            <a:r>
              <a:rPr lang="tr-TR" dirty="0" err="1"/>
              <a:t>KBH</a:t>
            </a:r>
            <a:r>
              <a:rPr lang="tr-TR" dirty="0"/>
              <a:t> hastalarında </a:t>
            </a:r>
            <a:r>
              <a:rPr lang="tr-TR" dirty="0" err="1"/>
              <a:t>SOY’u</a:t>
            </a:r>
            <a:r>
              <a:rPr lang="tr-TR" dirty="0"/>
              <a:t> iyileştirmeyi hedeflemek ……..</a:t>
            </a:r>
          </a:p>
          <a:p>
            <a:r>
              <a:rPr lang="tr-TR" dirty="0">
                <a:solidFill>
                  <a:schemeClr val="accent1">
                    <a:lumMod val="75000"/>
                  </a:schemeClr>
                </a:solidFill>
              </a:rPr>
              <a:t>SOY, </a:t>
            </a:r>
            <a:r>
              <a:rPr lang="tr-TR" dirty="0" err="1">
                <a:solidFill>
                  <a:schemeClr val="accent1">
                    <a:lumMod val="75000"/>
                  </a:schemeClr>
                </a:solidFill>
              </a:rPr>
              <a:t>KBH</a:t>
            </a:r>
            <a:r>
              <a:rPr lang="tr-TR" dirty="0">
                <a:solidFill>
                  <a:schemeClr val="accent1">
                    <a:lumMod val="75000"/>
                  </a:schemeClr>
                </a:solidFill>
              </a:rPr>
              <a:t> hastalarının </a:t>
            </a:r>
            <a:r>
              <a:rPr lang="tr-TR" dirty="0" err="1">
                <a:solidFill>
                  <a:schemeClr val="accent1">
                    <a:lumMod val="75000"/>
                  </a:schemeClr>
                </a:solidFill>
              </a:rPr>
              <a:t>QoL’si</a:t>
            </a:r>
            <a:r>
              <a:rPr lang="tr-TR" dirty="0">
                <a:solidFill>
                  <a:schemeClr val="accent1">
                    <a:lumMod val="75000"/>
                  </a:schemeClr>
                </a:solidFill>
              </a:rPr>
              <a:t>, yaşam tarzı önerilerine uyumu ve daha iyi hastalık yönetimi  için önemlidir. </a:t>
            </a:r>
          </a:p>
        </p:txBody>
      </p:sp>
    </p:spTree>
    <p:extLst>
      <p:ext uri="{BB962C8B-B14F-4D97-AF65-F5344CB8AC3E}">
        <p14:creationId xmlns:p14="http://schemas.microsoft.com/office/powerpoint/2010/main" val="2445667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32ABA6-4A0B-496F-AAC8-0B96C4B4398B}"/>
              </a:ext>
            </a:extLst>
          </p:cNvPr>
          <p:cNvSpPr>
            <a:spLocks noGrp="1"/>
          </p:cNvSpPr>
          <p:nvPr>
            <p:ph type="title"/>
          </p:nvPr>
        </p:nvSpPr>
        <p:spPr/>
        <p:txBody>
          <a:bodyPr/>
          <a:lstStyle/>
          <a:p>
            <a:endParaRPr lang="tr-TR"/>
          </a:p>
        </p:txBody>
      </p:sp>
      <p:sp>
        <p:nvSpPr>
          <p:cNvPr id="3" name="Veri Yer Tutucusu 2">
            <a:extLst>
              <a:ext uri="{FF2B5EF4-FFF2-40B4-BE49-F238E27FC236}">
                <a16:creationId xmlns:a16="http://schemas.microsoft.com/office/drawing/2014/main" id="{FD03E906-C0ED-4F77-B7AB-678257F15D00}"/>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1364B27D-C02D-46C3-B9F6-35322EB69C01}"/>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3CB71A2-78DF-4B62-9E8F-D4D32E13707F}"/>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21</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B47451C-E97F-4DA1-A346-8E334DF5168C}"/>
              </a:ext>
            </a:extLst>
          </p:cNvPr>
          <p:cNvSpPr>
            <a:spLocks noGrp="1"/>
          </p:cNvSpPr>
          <p:nvPr>
            <p:ph idx="1"/>
          </p:nvPr>
        </p:nvSpPr>
        <p:spPr>
          <a:xfrm>
            <a:off x="923925" y="3785420"/>
            <a:ext cx="10429874" cy="1985418"/>
          </a:xfrm>
        </p:spPr>
        <p:txBody>
          <a:bodyPr>
            <a:normAutofit fontScale="92500" lnSpcReduction="10000"/>
          </a:bodyPr>
          <a:lstStyle/>
          <a:p>
            <a:r>
              <a:rPr lang="tr-TR" dirty="0"/>
              <a:t>e-</a:t>
            </a:r>
            <a:r>
              <a:rPr lang="tr-TR" dirty="0" err="1"/>
              <a:t>GFR</a:t>
            </a:r>
            <a:r>
              <a:rPr lang="tr-TR" dirty="0"/>
              <a:t> ile SOY düzeyi arasında anlamlı pozitif bir korelasyon vardı.</a:t>
            </a:r>
          </a:p>
          <a:p>
            <a:r>
              <a:rPr lang="tr-TR" dirty="0"/>
              <a:t>Birden fazla </a:t>
            </a:r>
            <a:r>
              <a:rPr lang="tr-TR" dirty="0" err="1"/>
              <a:t>komorbiditesi</a:t>
            </a:r>
            <a:r>
              <a:rPr lang="tr-TR" dirty="0"/>
              <a:t> olan ve dolayısıyla sağlık sistemiyle daha sık teması olan katılımcılar, </a:t>
            </a:r>
          </a:p>
          <a:p>
            <a:r>
              <a:rPr lang="tr-TR" dirty="0"/>
              <a:t>Yüksek hastalık yükü olanlar, olmayanlara göre daha düşük </a:t>
            </a:r>
            <a:r>
              <a:rPr lang="tr-TR" dirty="0" err="1"/>
              <a:t>SOY’a</a:t>
            </a:r>
            <a:r>
              <a:rPr lang="tr-TR" dirty="0"/>
              <a:t> sahiptir. </a:t>
            </a:r>
          </a:p>
        </p:txBody>
      </p:sp>
      <p:pic>
        <p:nvPicPr>
          <p:cNvPr id="8" name="Resim 7">
            <a:extLst>
              <a:ext uri="{FF2B5EF4-FFF2-40B4-BE49-F238E27FC236}">
                <a16:creationId xmlns:a16="http://schemas.microsoft.com/office/drawing/2014/main" id="{39AC4EE8-2616-49BC-A8F3-BE33EB7CCDBB}"/>
              </a:ext>
            </a:extLst>
          </p:cNvPr>
          <p:cNvPicPr>
            <a:picLocks noChangeAspect="1"/>
          </p:cNvPicPr>
          <p:nvPr/>
        </p:nvPicPr>
        <p:blipFill>
          <a:blip r:embed="rId2"/>
          <a:stretch>
            <a:fillRect/>
          </a:stretch>
        </p:blipFill>
        <p:spPr>
          <a:xfrm>
            <a:off x="1075061" y="590550"/>
            <a:ext cx="9701981" cy="3155809"/>
          </a:xfrm>
          <a:prstGeom prst="rect">
            <a:avLst/>
          </a:prstGeom>
        </p:spPr>
      </p:pic>
      <p:pic>
        <p:nvPicPr>
          <p:cNvPr id="9" name="Resim 8">
            <a:extLst>
              <a:ext uri="{FF2B5EF4-FFF2-40B4-BE49-F238E27FC236}">
                <a16:creationId xmlns:a16="http://schemas.microsoft.com/office/drawing/2014/main" id="{E01AB845-1692-4A87-9121-331E88786F0E}"/>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4183177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32ABA6-4A0B-496F-AAC8-0B96C4B4398B}"/>
              </a:ext>
            </a:extLst>
          </p:cNvPr>
          <p:cNvSpPr>
            <a:spLocks noGrp="1"/>
          </p:cNvSpPr>
          <p:nvPr>
            <p:ph type="title"/>
          </p:nvPr>
        </p:nvSpPr>
        <p:spPr/>
        <p:txBody>
          <a:bodyPr/>
          <a:lstStyle/>
          <a:p>
            <a:endParaRPr lang="tr-TR"/>
          </a:p>
        </p:txBody>
      </p:sp>
      <p:sp>
        <p:nvSpPr>
          <p:cNvPr id="3" name="Veri Yer Tutucusu 2">
            <a:extLst>
              <a:ext uri="{FF2B5EF4-FFF2-40B4-BE49-F238E27FC236}">
                <a16:creationId xmlns:a16="http://schemas.microsoft.com/office/drawing/2014/main" id="{FD03E906-C0ED-4F77-B7AB-678257F15D00}"/>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1364B27D-C02D-46C3-B9F6-35322EB69C01}"/>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3CB71A2-78DF-4B62-9E8F-D4D32E13707F}"/>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22</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B47451C-E97F-4DA1-A346-8E334DF5168C}"/>
              </a:ext>
            </a:extLst>
          </p:cNvPr>
          <p:cNvSpPr>
            <a:spLocks noGrp="1"/>
          </p:cNvSpPr>
          <p:nvPr>
            <p:ph idx="1"/>
          </p:nvPr>
        </p:nvSpPr>
        <p:spPr>
          <a:xfrm>
            <a:off x="1390649" y="4240757"/>
            <a:ext cx="10113021" cy="1769518"/>
          </a:xfrm>
        </p:spPr>
        <p:txBody>
          <a:bodyPr>
            <a:normAutofit/>
          </a:bodyPr>
          <a:lstStyle/>
          <a:p>
            <a:pPr algn="just"/>
            <a:r>
              <a:rPr lang="tr-TR" sz="2400" dirty="0"/>
              <a:t>İyi SOY düzeyi böbrek fonksiyonu ile önemli ölçüde ilişkilidir ve </a:t>
            </a:r>
            <a:r>
              <a:rPr lang="tr-TR" sz="2400" dirty="0" err="1"/>
              <a:t>eGFR'yi</a:t>
            </a:r>
            <a:r>
              <a:rPr lang="tr-TR" sz="2400" dirty="0"/>
              <a:t> önemli ölçüde düşürmekte</a:t>
            </a:r>
          </a:p>
          <a:p>
            <a:pPr algn="just"/>
            <a:r>
              <a:rPr lang="tr-TR" sz="2400" dirty="0" err="1"/>
              <a:t>KBH</a:t>
            </a:r>
            <a:r>
              <a:rPr lang="tr-TR" sz="2400" dirty="0"/>
              <a:t> evre </a:t>
            </a:r>
            <a:r>
              <a:rPr lang="tr-TR" sz="2400" dirty="0" err="1"/>
              <a:t>1’de</a:t>
            </a:r>
            <a:r>
              <a:rPr lang="tr-TR" sz="2400" dirty="0"/>
              <a:t> bireyselleştirilmiş hasta eğitimine ihtiyaç olduğunu göstermektedir</a:t>
            </a:r>
          </a:p>
        </p:txBody>
      </p:sp>
      <p:pic>
        <p:nvPicPr>
          <p:cNvPr id="9" name="Resim 8">
            <a:extLst>
              <a:ext uri="{FF2B5EF4-FFF2-40B4-BE49-F238E27FC236}">
                <a16:creationId xmlns:a16="http://schemas.microsoft.com/office/drawing/2014/main" id="{E01AB845-1692-4A87-9121-331E88786F0E}"/>
              </a:ext>
            </a:extLst>
          </p:cNvPr>
          <p:cNvPicPr>
            <a:picLocks noChangeAspect="1"/>
          </p:cNvPicPr>
          <p:nvPr/>
        </p:nvPicPr>
        <p:blipFill>
          <a:blip r:embed="rId2"/>
          <a:stretch>
            <a:fillRect/>
          </a:stretch>
        </p:blipFill>
        <p:spPr>
          <a:xfrm>
            <a:off x="1" y="0"/>
            <a:ext cx="2150120" cy="590550"/>
          </a:xfrm>
          <a:prstGeom prst="rect">
            <a:avLst/>
          </a:prstGeom>
        </p:spPr>
      </p:pic>
      <p:pic>
        <p:nvPicPr>
          <p:cNvPr id="10" name="Resim 9">
            <a:extLst>
              <a:ext uri="{FF2B5EF4-FFF2-40B4-BE49-F238E27FC236}">
                <a16:creationId xmlns:a16="http://schemas.microsoft.com/office/drawing/2014/main" id="{17CCA7C0-6561-40A6-A9B9-B485A4DA57F5}"/>
              </a:ext>
            </a:extLst>
          </p:cNvPr>
          <p:cNvPicPr>
            <a:picLocks noChangeAspect="1"/>
          </p:cNvPicPr>
          <p:nvPr/>
        </p:nvPicPr>
        <p:blipFill rotWithShape="1">
          <a:blip r:embed="rId3"/>
          <a:srcRect t="33705"/>
          <a:stretch/>
        </p:blipFill>
        <p:spPr>
          <a:xfrm>
            <a:off x="2219325" y="695195"/>
            <a:ext cx="7477125" cy="2721236"/>
          </a:xfrm>
          <a:prstGeom prst="rect">
            <a:avLst/>
          </a:prstGeom>
        </p:spPr>
      </p:pic>
    </p:spTree>
    <p:extLst>
      <p:ext uri="{BB962C8B-B14F-4D97-AF65-F5344CB8AC3E}">
        <p14:creationId xmlns:p14="http://schemas.microsoft.com/office/powerpoint/2010/main" val="1354009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DF74D9-A69D-443B-B413-2790BC0F523A}"/>
              </a:ext>
            </a:extLst>
          </p:cNvPr>
          <p:cNvSpPr>
            <a:spLocks noGrp="1"/>
          </p:cNvSpPr>
          <p:nvPr>
            <p:ph type="title"/>
          </p:nvPr>
        </p:nvSpPr>
        <p:spPr/>
        <p:txBody>
          <a:bodyPr/>
          <a:lstStyle/>
          <a:p>
            <a:endParaRPr lang="tr-TR" dirty="0"/>
          </a:p>
        </p:txBody>
      </p:sp>
      <p:sp>
        <p:nvSpPr>
          <p:cNvPr id="3" name="Veri Yer Tutucusu 2">
            <a:extLst>
              <a:ext uri="{FF2B5EF4-FFF2-40B4-BE49-F238E27FC236}">
                <a16:creationId xmlns:a16="http://schemas.microsoft.com/office/drawing/2014/main" id="{0ED43DE9-767E-46DD-99B5-7EAC2BC6D948}"/>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87A9175B-68F2-4904-899E-41E5CDD16343}"/>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F31A770-620A-487E-8CF5-ADA32311EEF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23</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A914D9F2-E6FC-4A5A-9BA3-49B5582C9E78}"/>
              </a:ext>
            </a:extLst>
          </p:cNvPr>
          <p:cNvSpPr>
            <a:spLocks noGrp="1"/>
          </p:cNvSpPr>
          <p:nvPr>
            <p:ph idx="1"/>
          </p:nvPr>
        </p:nvSpPr>
        <p:spPr>
          <a:xfrm>
            <a:off x="933450" y="3388381"/>
            <a:ext cx="9582150" cy="2618063"/>
          </a:xfrm>
        </p:spPr>
        <p:txBody>
          <a:bodyPr>
            <a:normAutofit/>
          </a:bodyPr>
          <a:lstStyle/>
          <a:p>
            <a:pPr algn="just"/>
            <a:r>
              <a:rPr lang="tr-TR" b="0" i="0" dirty="0">
                <a:solidFill>
                  <a:srgbClr val="333333"/>
                </a:solidFill>
                <a:effectLst/>
                <a:latin typeface="Georgia" panose="02040502050405020303" pitchFamily="18" charset="0"/>
              </a:rPr>
              <a:t>Glomerülonefritli hastalar enfeksiyon ve </a:t>
            </a:r>
            <a:r>
              <a:rPr lang="tr-TR" b="0" i="0" dirty="0" err="1">
                <a:solidFill>
                  <a:srgbClr val="333333"/>
                </a:solidFill>
                <a:effectLst/>
                <a:latin typeface="Georgia" panose="02040502050405020303" pitchFamily="18" charset="0"/>
              </a:rPr>
              <a:t>kardiyovasküler</a:t>
            </a:r>
            <a:r>
              <a:rPr lang="tr-TR" b="0" i="0" dirty="0">
                <a:solidFill>
                  <a:srgbClr val="333333"/>
                </a:solidFill>
                <a:effectLst/>
                <a:latin typeface="Georgia" panose="02040502050405020303" pitchFamily="18" charset="0"/>
              </a:rPr>
              <a:t> hastalık için yüksek risk altında olduklarından, aşılar ve </a:t>
            </a:r>
            <a:r>
              <a:rPr lang="tr-TR" b="0" i="0" dirty="0" err="1">
                <a:solidFill>
                  <a:srgbClr val="333333"/>
                </a:solidFill>
                <a:effectLst/>
                <a:latin typeface="Georgia" panose="02040502050405020303" pitchFamily="18" charset="0"/>
              </a:rPr>
              <a:t>kardiyovasküler</a:t>
            </a:r>
            <a:r>
              <a:rPr lang="tr-TR" b="0" i="0" dirty="0">
                <a:solidFill>
                  <a:srgbClr val="333333"/>
                </a:solidFill>
                <a:effectLst/>
                <a:latin typeface="Georgia" panose="02040502050405020303" pitchFamily="18" charset="0"/>
              </a:rPr>
              <a:t> sağlık taraması gibi hastalık önlemede SOY düzeyleri yetersiz</a:t>
            </a:r>
          </a:p>
          <a:p>
            <a:pPr algn="just"/>
            <a:r>
              <a:rPr lang="tr-TR" b="0" i="0" dirty="0" err="1">
                <a:solidFill>
                  <a:srgbClr val="333333"/>
                </a:solidFill>
                <a:effectLst/>
                <a:latin typeface="Georgia" panose="02040502050405020303" pitchFamily="18" charset="0"/>
              </a:rPr>
              <a:t>SOY’u</a:t>
            </a:r>
            <a:r>
              <a:rPr lang="tr-TR" b="0" i="0" dirty="0">
                <a:solidFill>
                  <a:srgbClr val="333333"/>
                </a:solidFill>
                <a:effectLst/>
                <a:latin typeface="Georgia" panose="02040502050405020303" pitchFamily="18" charset="0"/>
              </a:rPr>
              <a:t> geliştirmeye yönelik hasta eğitiminin, hasta sonuçlarını iyileştirebileceği</a:t>
            </a:r>
            <a:endParaRPr lang="tr-TR" dirty="0"/>
          </a:p>
        </p:txBody>
      </p:sp>
      <p:pic>
        <p:nvPicPr>
          <p:cNvPr id="8" name="Resim 7">
            <a:extLst>
              <a:ext uri="{FF2B5EF4-FFF2-40B4-BE49-F238E27FC236}">
                <a16:creationId xmlns:a16="http://schemas.microsoft.com/office/drawing/2014/main" id="{2AEFBB8A-CD74-4665-8495-3EBD50C797BD}"/>
              </a:ext>
            </a:extLst>
          </p:cNvPr>
          <p:cNvPicPr>
            <a:picLocks noChangeAspect="1"/>
          </p:cNvPicPr>
          <p:nvPr/>
        </p:nvPicPr>
        <p:blipFill>
          <a:blip r:embed="rId2"/>
          <a:stretch>
            <a:fillRect/>
          </a:stretch>
        </p:blipFill>
        <p:spPr>
          <a:xfrm>
            <a:off x="838200" y="590550"/>
            <a:ext cx="7620000" cy="2447925"/>
          </a:xfrm>
          <a:prstGeom prst="rect">
            <a:avLst/>
          </a:prstGeom>
        </p:spPr>
      </p:pic>
      <p:pic>
        <p:nvPicPr>
          <p:cNvPr id="9" name="Resim 8">
            <a:extLst>
              <a:ext uri="{FF2B5EF4-FFF2-40B4-BE49-F238E27FC236}">
                <a16:creationId xmlns:a16="http://schemas.microsoft.com/office/drawing/2014/main" id="{09780015-E040-424A-A092-AB0135F4E268}"/>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3270607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64F460-98F1-4F87-A68C-57DC73A8BE53}"/>
              </a:ext>
            </a:extLst>
          </p:cNvPr>
          <p:cNvSpPr>
            <a:spLocks noGrp="1"/>
          </p:cNvSpPr>
          <p:nvPr>
            <p:ph type="title"/>
          </p:nvPr>
        </p:nvSpPr>
        <p:spPr>
          <a:xfrm>
            <a:off x="1633538" y="4961396"/>
            <a:ext cx="8191500" cy="978409"/>
          </a:xfrm>
          <a:solidFill>
            <a:schemeClr val="accent2">
              <a:lumMod val="40000"/>
              <a:lumOff val="60000"/>
            </a:schemeClr>
          </a:solidFill>
        </p:spPr>
        <p:txBody>
          <a:bodyPr>
            <a:normAutofit/>
          </a:bodyPr>
          <a:lstStyle/>
          <a:p>
            <a:r>
              <a:rPr lang="tr-TR" sz="2000" dirty="0" err="1"/>
              <a:t>KBH</a:t>
            </a:r>
            <a:r>
              <a:rPr lang="tr-TR" sz="2000" dirty="0"/>
              <a:t> hastalarında (diyaliz ve transplantasyon hastaları dahil) düşük SOY</a:t>
            </a:r>
          </a:p>
        </p:txBody>
      </p:sp>
      <p:sp>
        <p:nvSpPr>
          <p:cNvPr id="3" name="Veri Yer Tutucusu 2">
            <a:extLst>
              <a:ext uri="{FF2B5EF4-FFF2-40B4-BE49-F238E27FC236}">
                <a16:creationId xmlns:a16="http://schemas.microsoft.com/office/drawing/2014/main" id="{126EB2D5-9734-4BC8-A122-D97C044454EE}"/>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9FAA2297-4A99-429D-A745-B37D7199FFE2}"/>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A710425E-7283-4234-9343-62BA3EDC916B}"/>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24</a:t>
            </a:fld>
            <a:endParaRPr lang="tr-TR" noProof="0">
              <a:solidFill>
                <a:prstClr val="black">
                  <a:tint val="75000"/>
                </a:prstClr>
              </a:solidFill>
            </a:endParaRPr>
          </a:p>
        </p:txBody>
      </p:sp>
      <p:sp>
        <p:nvSpPr>
          <p:cNvPr id="9" name="Ok: Aşağı 8">
            <a:extLst>
              <a:ext uri="{FF2B5EF4-FFF2-40B4-BE49-F238E27FC236}">
                <a16:creationId xmlns:a16="http://schemas.microsoft.com/office/drawing/2014/main" id="{1CB03BFD-8C56-465B-A620-C951B52DFB4D}"/>
              </a:ext>
            </a:extLst>
          </p:cNvPr>
          <p:cNvSpPr/>
          <p:nvPr/>
        </p:nvSpPr>
        <p:spPr>
          <a:xfrm>
            <a:off x="5244656" y="389357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3" name="İçerik Yer Tutucusu 12">
            <a:extLst>
              <a:ext uri="{FF2B5EF4-FFF2-40B4-BE49-F238E27FC236}">
                <a16:creationId xmlns:a16="http://schemas.microsoft.com/office/drawing/2014/main" id="{CF3A39B8-3DF3-4F67-8F03-64AABD94707F}"/>
              </a:ext>
            </a:extLst>
          </p:cNvPr>
          <p:cNvPicPr>
            <a:picLocks noGrp="1" noChangeAspect="1"/>
          </p:cNvPicPr>
          <p:nvPr>
            <p:ph idx="1"/>
          </p:nvPr>
        </p:nvPicPr>
        <p:blipFill>
          <a:blip r:embed="rId2"/>
          <a:stretch>
            <a:fillRect/>
          </a:stretch>
        </p:blipFill>
        <p:spPr>
          <a:xfrm>
            <a:off x="1776413" y="600479"/>
            <a:ext cx="8048625" cy="2876550"/>
          </a:xfrm>
        </p:spPr>
      </p:pic>
    </p:spTree>
    <p:extLst>
      <p:ext uri="{BB962C8B-B14F-4D97-AF65-F5344CB8AC3E}">
        <p14:creationId xmlns:p14="http://schemas.microsoft.com/office/powerpoint/2010/main" val="75133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DF74D9-A69D-443B-B413-2790BC0F523A}"/>
              </a:ext>
            </a:extLst>
          </p:cNvPr>
          <p:cNvSpPr>
            <a:spLocks noGrp="1"/>
          </p:cNvSpPr>
          <p:nvPr>
            <p:ph type="title"/>
          </p:nvPr>
        </p:nvSpPr>
        <p:spPr/>
        <p:txBody>
          <a:bodyPr/>
          <a:lstStyle/>
          <a:p>
            <a:endParaRPr lang="tr-TR" dirty="0"/>
          </a:p>
        </p:txBody>
      </p:sp>
      <p:sp>
        <p:nvSpPr>
          <p:cNvPr id="3" name="Veri Yer Tutucusu 2">
            <a:extLst>
              <a:ext uri="{FF2B5EF4-FFF2-40B4-BE49-F238E27FC236}">
                <a16:creationId xmlns:a16="http://schemas.microsoft.com/office/drawing/2014/main" id="{0ED43DE9-767E-46DD-99B5-7EAC2BC6D948}"/>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87A9175B-68F2-4904-899E-41E5CDD16343}"/>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F31A770-620A-487E-8CF5-ADA32311EEF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25</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A914D9F2-E6FC-4A5A-9BA3-49B5582C9E78}"/>
              </a:ext>
            </a:extLst>
          </p:cNvPr>
          <p:cNvSpPr>
            <a:spLocks noGrp="1"/>
          </p:cNvSpPr>
          <p:nvPr>
            <p:ph idx="1"/>
          </p:nvPr>
        </p:nvSpPr>
        <p:spPr>
          <a:xfrm>
            <a:off x="1214437" y="4762500"/>
            <a:ext cx="9763125" cy="1325563"/>
          </a:xfrm>
        </p:spPr>
        <p:txBody>
          <a:bodyPr>
            <a:normAutofit/>
          </a:bodyPr>
          <a:lstStyle/>
          <a:p>
            <a:pPr algn="just"/>
            <a:r>
              <a:rPr lang="tr-TR" sz="2400" b="0" i="0" dirty="0">
                <a:solidFill>
                  <a:srgbClr val="333333"/>
                </a:solidFill>
                <a:effectLst/>
                <a:latin typeface="Georgia" panose="02040502050405020303" pitchFamily="18" charset="0"/>
              </a:rPr>
              <a:t>Düşük SOY düzeyi, hastaneye yatışlar, acil servis kullanımı, kaçırılan diyaliz seansları, </a:t>
            </a:r>
            <a:r>
              <a:rPr lang="tr-TR" sz="2400" b="0" i="0" dirty="0" err="1">
                <a:solidFill>
                  <a:srgbClr val="333333"/>
                </a:solidFill>
                <a:effectLst/>
                <a:latin typeface="Georgia" panose="02040502050405020303" pitchFamily="18" charset="0"/>
              </a:rPr>
              <a:t>kardiyovasküler</a:t>
            </a:r>
            <a:r>
              <a:rPr lang="tr-TR" sz="2400" b="0" i="0" dirty="0">
                <a:solidFill>
                  <a:srgbClr val="333333"/>
                </a:solidFill>
                <a:effectLst/>
                <a:latin typeface="Georgia" panose="02040502050405020303" pitchFamily="18" charset="0"/>
              </a:rPr>
              <a:t> olaylar ve ölümle bağımsız olarak önemli ölçüde ilişkiliydi.</a:t>
            </a:r>
            <a:endParaRPr lang="tr-TR" sz="2400" dirty="0"/>
          </a:p>
        </p:txBody>
      </p:sp>
      <p:pic>
        <p:nvPicPr>
          <p:cNvPr id="9" name="Resim 8">
            <a:extLst>
              <a:ext uri="{FF2B5EF4-FFF2-40B4-BE49-F238E27FC236}">
                <a16:creationId xmlns:a16="http://schemas.microsoft.com/office/drawing/2014/main" id="{09780015-E040-424A-A092-AB0135F4E268}"/>
              </a:ext>
            </a:extLst>
          </p:cNvPr>
          <p:cNvPicPr>
            <a:picLocks noChangeAspect="1"/>
          </p:cNvPicPr>
          <p:nvPr/>
        </p:nvPicPr>
        <p:blipFill>
          <a:blip r:embed="rId2"/>
          <a:stretch>
            <a:fillRect/>
          </a:stretch>
        </p:blipFill>
        <p:spPr>
          <a:xfrm>
            <a:off x="1" y="0"/>
            <a:ext cx="2150120" cy="590550"/>
          </a:xfrm>
          <a:prstGeom prst="rect">
            <a:avLst/>
          </a:prstGeom>
        </p:spPr>
      </p:pic>
      <p:pic>
        <p:nvPicPr>
          <p:cNvPr id="10" name="Resim 9">
            <a:extLst>
              <a:ext uri="{FF2B5EF4-FFF2-40B4-BE49-F238E27FC236}">
                <a16:creationId xmlns:a16="http://schemas.microsoft.com/office/drawing/2014/main" id="{E6FDE16F-11AC-450B-8D0F-E6A44A34EFC9}"/>
              </a:ext>
            </a:extLst>
          </p:cNvPr>
          <p:cNvPicPr>
            <a:picLocks noChangeAspect="1"/>
          </p:cNvPicPr>
          <p:nvPr/>
        </p:nvPicPr>
        <p:blipFill>
          <a:blip r:embed="rId3"/>
          <a:stretch>
            <a:fillRect/>
          </a:stretch>
        </p:blipFill>
        <p:spPr>
          <a:xfrm>
            <a:off x="942975" y="571500"/>
            <a:ext cx="9039225" cy="4086225"/>
          </a:xfrm>
          <a:prstGeom prst="rect">
            <a:avLst/>
          </a:prstGeom>
        </p:spPr>
      </p:pic>
    </p:spTree>
    <p:extLst>
      <p:ext uri="{BB962C8B-B14F-4D97-AF65-F5344CB8AC3E}">
        <p14:creationId xmlns:p14="http://schemas.microsoft.com/office/powerpoint/2010/main" val="301682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4A6D04-70AA-409E-B6E6-346C244B66B5}"/>
              </a:ext>
            </a:extLst>
          </p:cNvPr>
          <p:cNvSpPr>
            <a:spLocks noGrp="1"/>
          </p:cNvSpPr>
          <p:nvPr>
            <p:ph type="title"/>
          </p:nvPr>
        </p:nvSpPr>
        <p:spPr/>
        <p:txBody>
          <a:bodyPr/>
          <a:lstStyle/>
          <a:p>
            <a:endParaRPr lang="tr-TR"/>
          </a:p>
        </p:txBody>
      </p:sp>
      <p:sp>
        <p:nvSpPr>
          <p:cNvPr id="3" name="Veri Yer Tutucusu 2">
            <a:extLst>
              <a:ext uri="{FF2B5EF4-FFF2-40B4-BE49-F238E27FC236}">
                <a16:creationId xmlns:a16="http://schemas.microsoft.com/office/drawing/2014/main" id="{C144D7DB-A24F-46C6-A911-89E27717F6F0}"/>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009C4BFA-0452-4669-A9D6-076D129C337D}"/>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4750E691-D9ED-46AC-8D8B-71C51C5EB9EE}"/>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26</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78F71464-D874-46C8-8481-3F39509BB1D2}"/>
              </a:ext>
            </a:extLst>
          </p:cNvPr>
          <p:cNvSpPr>
            <a:spLocks noGrp="1"/>
          </p:cNvSpPr>
          <p:nvPr>
            <p:ph idx="1"/>
          </p:nvPr>
        </p:nvSpPr>
        <p:spPr>
          <a:xfrm>
            <a:off x="904875" y="3776666"/>
            <a:ext cx="10448925" cy="1994172"/>
          </a:xfrm>
        </p:spPr>
        <p:txBody>
          <a:bodyPr>
            <a:normAutofit lnSpcReduction="10000"/>
          </a:bodyPr>
          <a:lstStyle/>
          <a:p>
            <a:r>
              <a:rPr lang="tr-TR" dirty="0"/>
              <a:t>Sağlığın aktif yönetimi konusunda karşılaştırma grubuna göre daha düşük SOY puan</a:t>
            </a:r>
          </a:p>
          <a:p>
            <a:r>
              <a:rPr lang="tr-TR" dirty="0"/>
              <a:t>Diyaliz hastalarında düşük SOY, daha düşük yaşam kalitesi ve artan depresyon ve </a:t>
            </a:r>
            <a:r>
              <a:rPr lang="tr-TR" dirty="0" err="1"/>
              <a:t>anksiyete</a:t>
            </a:r>
            <a:r>
              <a:rPr lang="tr-TR" dirty="0"/>
              <a:t> semptomları ile güçlü bir şekilde ilişkiliydi.</a:t>
            </a:r>
          </a:p>
        </p:txBody>
      </p:sp>
      <p:pic>
        <p:nvPicPr>
          <p:cNvPr id="8" name="Resim 7">
            <a:extLst>
              <a:ext uri="{FF2B5EF4-FFF2-40B4-BE49-F238E27FC236}">
                <a16:creationId xmlns:a16="http://schemas.microsoft.com/office/drawing/2014/main" id="{6FF1929B-8366-4636-A9D3-ED213F324F38}"/>
              </a:ext>
            </a:extLst>
          </p:cNvPr>
          <p:cNvPicPr>
            <a:picLocks noChangeAspect="1"/>
          </p:cNvPicPr>
          <p:nvPr/>
        </p:nvPicPr>
        <p:blipFill>
          <a:blip r:embed="rId2"/>
          <a:stretch>
            <a:fillRect/>
          </a:stretch>
        </p:blipFill>
        <p:spPr>
          <a:xfrm>
            <a:off x="695325" y="847725"/>
            <a:ext cx="11259223" cy="2233611"/>
          </a:xfrm>
          <a:prstGeom prst="rect">
            <a:avLst/>
          </a:prstGeom>
        </p:spPr>
      </p:pic>
      <p:pic>
        <p:nvPicPr>
          <p:cNvPr id="9" name="Resim 8">
            <a:extLst>
              <a:ext uri="{FF2B5EF4-FFF2-40B4-BE49-F238E27FC236}">
                <a16:creationId xmlns:a16="http://schemas.microsoft.com/office/drawing/2014/main" id="{5CECB2E9-1CE9-47FB-8720-4ED621F9A3DA}"/>
              </a:ext>
            </a:extLst>
          </p:cNvPr>
          <p:cNvPicPr>
            <a:picLocks noChangeAspect="1"/>
          </p:cNvPicPr>
          <p:nvPr/>
        </p:nvPicPr>
        <p:blipFill>
          <a:blip r:embed="rId3"/>
          <a:stretch>
            <a:fillRect/>
          </a:stretch>
        </p:blipFill>
        <p:spPr>
          <a:xfrm>
            <a:off x="1" y="0"/>
            <a:ext cx="2150120" cy="590550"/>
          </a:xfrm>
          <a:prstGeom prst="rect">
            <a:avLst/>
          </a:prstGeom>
        </p:spPr>
      </p:pic>
    </p:spTree>
    <p:extLst>
      <p:ext uri="{BB962C8B-B14F-4D97-AF65-F5344CB8AC3E}">
        <p14:creationId xmlns:p14="http://schemas.microsoft.com/office/powerpoint/2010/main" val="2897628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3B4DD2-01BE-44E5-9454-F9BF3CAEB1F8}"/>
              </a:ext>
            </a:extLst>
          </p:cNvPr>
          <p:cNvSpPr>
            <a:spLocks noGrp="1"/>
          </p:cNvSpPr>
          <p:nvPr>
            <p:ph type="title"/>
          </p:nvPr>
        </p:nvSpPr>
        <p:spPr/>
        <p:txBody>
          <a:bodyPr/>
          <a:lstStyle/>
          <a:p>
            <a:endParaRPr lang="tr-TR"/>
          </a:p>
        </p:txBody>
      </p:sp>
      <p:sp>
        <p:nvSpPr>
          <p:cNvPr id="3" name="Veri Yer Tutucusu 2">
            <a:extLst>
              <a:ext uri="{FF2B5EF4-FFF2-40B4-BE49-F238E27FC236}">
                <a16:creationId xmlns:a16="http://schemas.microsoft.com/office/drawing/2014/main" id="{E55FE360-DC34-4417-B3CA-86CCE18C2B8D}"/>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A4A69D3B-2123-40AC-8C12-EFBBA1B1D5FD}"/>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2B9FFFAC-6D49-45FD-A506-EF4310D7CBE2}"/>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27</a:t>
            </a:fld>
            <a:endParaRPr lang="tr-TR" noProof="0">
              <a:solidFill>
                <a:prstClr val="black">
                  <a:tint val="75000"/>
                </a:prstClr>
              </a:solidFill>
            </a:endParaRPr>
          </a:p>
        </p:txBody>
      </p:sp>
      <p:pic>
        <p:nvPicPr>
          <p:cNvPr id="9" name="Resim 8">
            <a:extLst>
              <a:ext uri="{FF2B5EF4-FFF2-40B4-BE49-F238E27FC236}">
                <a16:creationId xmlns:a16="http://schemas.microsoft.com/office/drawing/2014/main" id="{AD9F0F95-91F5-4F48-A35C-36037FA1F804}"/>
              </a:ext>
            </a:extLst>
          </p:cNvPr>
          <p:cNvPicPr>
            <a:picLocks noChangeAspect="1"/>
          </p:cNvPicPr>
          <p:nvPr/>
        </p:nvPicPr>
        <p:blipFill>
          <a:blip r:embed="rId2"/>
          <a:stretch>
            <a:fillRect/>
          </a:stretch>
        </p:blipFill>
        <p:spPr>
          <a:xfrm>
            <a:off x="1" y="0"/>
            <a:ext cx="2150120" cy="590550"/>
          </a:xfrm>
          <a:prstGeom prst="rect">
            <a:avLst/>
          </a:prstGeom>
        </p:spPr>
      </p:pic>
      <p:sp>
        <p:nvSpPr>
          <p:cNvPr id="11" name="İçerik Yer Tutucusu 10">
            <a:extLst>
              <a:ext uri="{FF2B5EF4-FFF2-40B4-BE49-F238E27FC236}">
                <a16:creationId xmlns:a16="http://schemas.microsoft.com/office/drawing/2014/main" id="{6FFAE501-A835-4EF4-87FF-08C28C7D184A}"/>
              </a:ext>
            </a:extLst>
          </p:cNvPr>
          <p:cNvSpPr>
            <a:spLocks noGrp="1"/>
          </p:cNvSpPr>
          <p:nvPr>
            <p:ph idx="1"/>
          </p:nvPr>
        </p:nvSpPr>
        <p:spPr>
          <a:xfrm>
            <a:off x="962025" y="4840013"/>
            <a:ext cx="10267950" cy="970238"/>
          </a:xfrm>
        </p:spPr>
        <p:txBody>
          <a:bodyPr/>
          <a:lstStyle/>
          <a:p>
            <a:pPr algn="ctr"/>
            <a:r>
              <a:rPr lang="tr-TR" dirty="0"/>
              <a:t>Sıvı kısıtlamasına uyumu ve göreceli </a:t>
            </a:r>
            <a:r>
              <a:rPr lang="tr-TR" dirty="0" err="1"/>
              <a:t>interdiyalitik</a:t>
            </a:r>
            <a:r>
              <a:rPr lang="tr-TR" dirty="0"/>
              <a:t> kilo alımını etkilediği</a:t>
            </a:r>
          </a:p>
        </p:txBody>
      </p:sp>
      <p:pic>
        <p:nvPicPr>
          <p:cNvPr id="13" name="Resim 12">
            <a:extLst>
              <a:ext uri="{FF2B5EF4-FFF2-40B4-BE49-F238E27FC236}">
                <a16:creationId xmlns:a16="http://schemas.microsoft.com/office/drawing/2014/main" id="{D27E9E6E-7B1E-4D1B-B30F-7233FFB0C110}"/>
              </a:ext>
            </a:extLst>
          </p:cNvPr>
          <p:cNvPicPr>
            <a:picLocks noChangeAspect="1"/>
          </p:cNvPicPr>
          <p:nvPr/>
        </p:nvPicPr>
        <p:blipFill>
          <a:blip r:embed="rId3"/>
          <a:stretch>
            <a:fillRect/>
          </a:stretch>
        </p:blipFill>
        <p:spPr>
          <a:xfrm>
            <a:off x="1094111" y="726801"/>
            <a:ext cx="8705850" cy="4124325"/>
          </a:xfrm>
          <a:prstGeom prst="rect">
            <a:avLst/>
          </a:prstGeom>
        </p:spPr>
      </p:pic>
    </p:spTree>
    <p:extLst>
      <p:ext uri="{BB962C8B-B14F-4D97-AF65-F5344CB8AC3E}">
        <p14:creationId xmlns:p14="http://schemas.microsoft.com/office/powerpoint/2010/main" val="1862085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E55FE360-DC34-4417-B3CA-86CCE18C2B8D}"/>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A4A69D3B-2123-40AC-8C12-EFBBA1B1D5FD}"/>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2B9FFFAC-6D49-45FD-A506-EF4310D7CBE2}"/>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28</a:t>
            </a:fld>
            <a:endParaRPr lang="tr-TR" noProof="0">
              <a:solidFill>
                <a:prstClr val="black">
                  <a:tint val="75000"/>
                </a:prstClr>
              </a:solidFill>
            </a:endParaRPr>
          </a:p>
        </p:txBody>
      </p:sp>
      <p:pic>
        <p:nvPicPr>
          <p:cNvPr id="8" name="İçerik Yer Tutucusu 7">
            <a:extLst>
              <a:ext uri="{FF2B5EF4-FFF2-40B4-BE49-F238E27FC236}">
                <a16:creationId xmlns:a16="http://schemas.microsoft.com/office/drawing/2014/main" id="{8777C70F-B0C6-4E82-8F22-54F3F0057BAB}"/>
              </a:ext>
            </a:extLst>
          </p:cNvPr>
          <p:cNvPicPr>
            <a:picLocks noGrp="1" noChangeAspect="1"/>
          </p:cNvPicPr>
          <p:nvPr>
            <p:ph idx="1"/>
          </p:nvPr>
        </p:nvPicPr>
        <p:blipFill>
          <a:blip r:embed="rId2"/>
          <a:stretch>
            <a:fillRect/>
          </a:stretch>
        </p:blipFill>
        <p:spPr>
          <a:xfrm>
            <a:off x="1518974" y="1690688"/>
            <a:ext cx="8657412" cy="4590172"/>
          </a:xfrm>
        </p:spPr>
      </p:pic>
      <p:pic>
        <p:nvPicPr>
          <p:cNvPr id="9" name="Resim 8">
            <a:extLst>
              <a:ext uri="{FF2B5EF4-FFF2-40B4-BE49-F238E27FC236}">
                <a16:creationId xmlns:a16="http://schemas.microsoft.com/office/drawing/2014/main" id="{AD9F0F95-91F5-4F48-A35C-36037FA1F804}"/>
              </a:ext>
            </a:extLst>
          </p:cNvPr>
          <p:cNvPicPr>
            <a:picLocks noChangeAspect="1"/>
          </p:cNvPicPr>
          <p:nvPr/>
        </p:nvPicPr>
        <p:blipFill>
          <a:blip r:embed="rId3"/>
          <a:stretch>
            <a:fillRect/>
          </a:stretch>
        </p:blipFill>
        <p:spPr>
          <a:xfrm>
            <a:off x="1" y="0"/>
            <a:ext cx="2150120" cy="590550"/>
          </a:xfrm>
          <a:prstGeom prst="rect">
            <a:avLst/>
          </a:prstGeom>
        </p:spPr>
      </p:pic>
      <p:sp>
        <p:nvSpPr>
          <p:cNvPr id="10" name="Metin kutusu 9">
            <a:extLst>
              <a:ext uri="{FF2B5EF4-FFF2-40B4-BE49-F238E27FC236}">
                <a16:creationId xmlns:a16="http://schemas.microsoft.com/office/drawing/2014/main" id="{49FBF8D6-4773-4C92-8442-7C9CF6135564}"/>
              </a:ext>
            </a:extLst>
          </p:cNvPr>
          <p:cNvSpPr txBox="1"/>
          <p:nvPr/>
        </p:nvSpPr>
        <p:spPr>
          <a:xfrm>
            <a:off x="1915267" y="956942"/>
            <a:ext cx="8361465" cy="523220"/>
          </a:xfrm>
          <a:prstGeom prst="rect">
            <a:avLst/>
          </a:prstGeom>
          <a:solidFill>
            <a:schemeClr val="accent2"/>
          </a:solidFill>
        </p:spPr>
        <p:txBody>
          <a:bodyPr wrap="square">
            <a:spAutoFit/>
          </a:bodyPr>
          <a:lstStyle/>
          <a:p>
            <a:pPr algn="ctr"/>
            <a:r>
              <a:rPr lang="tr-TR" sz="2800" dirty="0"/>
              <a:t>Türkiye, %32 ile Avrupa’nın en </a:t>
            </a:r>
            <a:r>
              <a:rPr lang="tr-TR" sz="2800" dirty="0" err="1"/>
              <a:t>obez</a:t>
            </a:r>
            <a:r>
              <a:rPr lang="tr-TR" sz="2800" dirty="0"/>
              <a:t> ülkesi</a:t>
            </a:r>
          </a:p>
        </p:txBody>
      </p:sp>
    </p:spTree>
    <p:extLst>
      <p:ext uri="{BB962C8B-B14F-4D97-AF65-F5344CB8AC3E}">
        <p14:creationId xmlns:p14="http://schemas.microsoft.com/office/powerpoint/2010/main" val="418516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9013272-ADE5-48C7-8932-6EC09A7B3662}"/>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F0C119D-0B14-4222-8B8C-B2DD95159F58}"/>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AAF8E6D-CEC0-402E-8CBB-6DABF060191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29</a:t>
            </a:fld>
            <a:endParaRPr lang="tr-TR" noProof="0">
              <a:solidFill>
                <a:prstClr val="black">
                  <a:tint val="75000"/>
                </a:prstClr>
              </a:solidFill>
            </a:endParaRPr>
          </a:p>
        </p:txBody>
      </p:sp>
      <p:pic>
        <p:nvPicPr>
          <p:cNvPr id="12" name="İçerik Yer Tutucusu 11">
            <a:extLst>
              <a:ext uri="{FF2B5EF4-FFF2-40B4-BE49-F238E27FC236}">
                <a16:creationId xmlns:a16="http://schemas.microsoft.com/office/drawing/2014/main" id="{0FF9A4E6-DA70-4D83-A924-6FFDE725C72B}"/>
              </a:ext>
            </a:extLst>
          </p:cNvPr>
          <p:cNvPicPr>
            <a:picLocks noGrp="1" noChangeAspect="1"/>
          </p:cNvPicPr>
          <p:nvPr>
            <p:ph idx="1"/>
          </p:nvPr>
        </p:nvPicPr>
        <p:blipFill>
          <a:blip r:embed="rId2"/>
          <a:stretch>
            <a:fillRect/>
          </a:stretch>
        </p:blipFill>
        <p:spPr>
          <a:xfrm>
            <a:off x="995512" y="1743312"/>
            <a:ext cx="10358288" cy="4274652"/>
          </a:xfrm>
        </p:spPr>
      </p:pic>
      <p:sp>
        <p:nvSpPr>
          <p:cNvPr id="14" name="Metin kutusu 13">
            <a:extLst>
              <a:ext uri="{FF2B5EF4-FFF2-40B4-BE49-F238E27FC236}">
                <a16:creationId xmlns:a16="http://schemas.microsoft.com/office/drawing/2014/main" id="{F3D88994-7E2F-4854-8F2D-01DD4CF71673}"/>
              </a:ext>
            </a:extLst>
          </p:cNvPr>
          <p:cNvSpPr txBox="1"/>
          <p:nvPr/>
        </p:nvSpPr>
        <p:spPr>
          <a:xfrm>
            <a:off x="1476375" y="840036"/>
            <a:ext cx="6096000" cy="523220"/>
          </a:xfrm>
          <a:prstGeom prst="rect">
            <a:avLst/>
          </a:prstGeom>
          <a:noFill/>
        </p:spPr>
        <p:txBody>
          <a:bodyPr wrap="square">
            <a:spAutoFit/>
          </a:bodyPr>
          <a:lstStyle/>
          <a:p>
            <a:r>
              <a:rPr lang="tr-TR" sz="2800" b="1" dirty="0"/>
              <a:t>Diyetsel Risk Faktörleri</a:t>
            </a:r>
          </a:p>
        </p:txBody>
      </p:sp>
    </p:spTree>
    <p:extLst>
      <p:ext uri="{BB962C8B-B14F-4D97-AF65-F5344CB8AC3E}">
        <p14:creationId xmlns:p14="http://schemas.microsoft.com/office/powerpoint/2010/main" val="2008513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6716FC-4CA4-4BE9-A413-6F1DA340BF3C}"/>
              </a:ext>
            </a:extLst>
          </p:cNvPr>
          <p:cNvSpPr>
            <a:spLocks noGrp="1"/>
          </p:cNvSpPr>
          <p:nvPr>
            <p:ph type="title"/>
          </p:nvPr>
        </p:nvSpPr>
        <p:spPr/>
        <p:txBody>
          <a:bodyPr/>
          <a:lstStyle/>
          <a:p>
            <a:r>
              <a:rPr lang="tr-TR" dirty="0"/>
              <a:t>Gıda Okuryazarlığı (</a:t>
            </a:r>
            <a:r>
              <a:rPr lang="tr-TR" dirty="0" err="1"/>
              <a:t>GOY</a:t>
            </a:r>
            <a:r>
              <a:rPr lang="tr-TR" dirty="0"/>
              <a:t>)</a:t>
            </a:r>
          </a:p>
        </p:txBody>
      </p:sp>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30</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p:txBody>
          <a:bodyPr>
            <a:normAutofit/>
          </a:bodyPr>
          <a:lstStyle/>
          <a:p>
            <a:pPr algn="just">
              <a:lnSpc>
                <a:spcPct val="150000"/>
              </a:lnSpc>
            </a:pPr>
            <a:r>
              <a:rPr lang="tr-TR" sz="2800" b="0" i="0" u="none" strike="noStrike" baseline="0" dirty="0">
                <a:latin typeface="CIDFont+F2"/>
              </a:rPr>
              <a:t>Gıda okuryazarlığı, </a:t>
            </a:r>
            <a:r>
              <a:rPr lang="tr-TR" dirty="0"/>
              <a:t>bireyin enerji ihtiyacını karşılamak amacıyla </a:t>
            </a:r>
            <a:r>
              <a:rPr lang="tr-TR" dirty="0">
                <a:solidFill>
                  <a:schemeClr val="bg2">
                    <a:lumMod val="50000"/>
                  </a:schemeClr>
                </a:solidFill>
              </a:rPr>
              <a:t>besin alımına ilişkin besinlerin planlanması,</a:t>
            </a:r>
            <a:r>
              <a:rPr lang="tr-TR" dirty="0"/>
              <a:t> </a:t>
            </a:r>
            <a:r>
              <a:rPr lang="tr-TR" dirty="0">
                <a:solidFill>
                  <a:srgbClr val="00B050"/>
                </a:solidFill>
              </a:rPr>
              <a:t>yönetimi, seçimi, hazırlanması</a:t>
            </a:r>
            <a:r>
              <a:rPr lang="tr-TR" dirty="0"/>
              <a:t> ve </a:t>
            </a:r>
            <a:r>
              <a:rPr lang="tr-TR" dirty="0">
                <a:solidFill>
                  <a:srgbClr val="00B0F0"/>
                </a:solidFill>
              </a:rPr>
              <a:t>tüketimi aşamaları </a:t>
            </a:r>
            <a:r>
              <a:rPr lang="tr-TR" dirty="0"/>
              <a:t>için gereklilik arz eden birbiriyle ilişkili </a:t>
            </a:r>
            <a:r>
              <a:rPr lang="tr-TR" dirty="0">
                <a:solidFill>
                  <a:schemeClr val="accent1">
                    <a:lumMod val="75000"/>
                  </a:schemeClr>
                </a:solidFill>
              </a:rPr>
              <a:t>bilgi, beceri ve davranışların </a:t>
            </a:r>
            <a:r>
              <a:rPr lang="tr-TR" dirty="0"/>
              <a:t>bütündür.</a:t>
            </a:r>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sp>
        <p:nvSpPr>
          <p:cNvPr id="9" name="Metin kutusu 8">
            <a:extLst>
              <a:ext uri="{FF2B5EF4-FFF2-40B4-BE49-F238E27FC236}">
                <a16:creationId xmlns:a16="http://schemas.microsoft.com/office/drawing/2014/main" id="{6F0C79FC-47D1-4A1C-AB59-3738A9ED275A}"/>
              </a:ext>
            </a:extLst>
          </p:cNvPr>
          <p:cNvSpPr txBox="1"/>
          <p:nvPr/>
        </p:nvSpPr>
        <p:spPr>
          <a:xfrm>
            <a:off x="1075061" y="4847508"/>
            <a:ext cx="10125075" cy="461665"/>
          </a:xfrm>
          <a:prstGeom prst="rect">
            <a:avLst/>
          </a:prstGeom>
          <a:noFill/>
        </p:spPr>
        <p:txBody>
          <a:bodyPr wrap="square">
            <a:spAutoFit/>
          </a:bodyPr>
          <a:lstStyle/>
          <a:p>
            <a:r>
              <a:rPr lang="en-US" sz="1200" dirty="0"/>
              <a:t>Vidgen, H. A., &amp; Gallegos, D. (2012). Defining food literacy, its components, development and relationship to food intake: A</a:t>
            </a:r>
            <a:r>
              <a:rPr lang="tr-TR" sz="1200" dirty="0"/>
              <a:t> </a:t>
            </a:r>
            <a:r>
              <a:rPr lang="en-US" sz="1200" dirty="0"/>
              <a:t>case study of young people and disadvantage. Brisbane: Queensland University of Technology.</a:t>
            </a:r>
          </a:p>
        </p:txBody>
      </p:sp>
    </p:spTree>
    <p:extLst>
      <p:ext uri="{BB962C8B-B14F-4D97-AF65-F5344CB8AC3E}">
        <p14:creationId xmlns:p14="http://schemas.microsoft.com/office/powerpoint/2010/main" val="233482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6716FC-4CA4-4BE9-A413-6F1DA340BF3C}"/>
              </a:ext>
            </a:extLst>
          </p:cNvPr>
          <p:cNvSpPr>
            <a:spLocks noGrp="1"/>
          </p:cNvSpPr>
          <p:nvPr>
            <p:ph type="title"/>
          </p:nvPr>
        </p:nvSpPr>
        <p:spPr>
          <a:xfrm>
            <a:off x="2209800" y="393700"/>
            <a:ext cx="8401050" cy="873125"/>
          </a:xfrm>
        </p:spPr>
        <p:txBody>
          <a:bodyPr/>
          <a:lstStyle/>
          <a:p>
            <a:r>
              <a:rPr lang="tr-TR" dirty="0"/>
              <a:t>Gıda Okuryazarlığı (</a:t>
            </a:r>
            <a:r>
              <a:rPr lang="tr-TR" dirty="0" err="1"/>
              <a:t>GOY</a:t>
            </a:r>
            <a:r>
              <a:rPr lang="tr-TR" dirty="0"/>
              <a:t>) Bileşenleri</a:t>
            </a:r>
          </a:p>
        </p:txBody>
      </p:sp>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31</a:t>
            </a:fld>
            <a:endParaRPr lang="tr-TR" noProof="0">
              <a:solidFill>
                <a:prstClr val="black">
                  <a:tint val="75000"/>
                </a:prstClr>
              </a:solidFill>
            </a:endParaRPr>
          </a:p>
        </p:txBody>
      </p:sp>
      <p:graphicFrame>
        <p:nvGraphicFramePr>
          <p:cNvPr id="8" name="İçerik Yer Tutucusu 7">
            <a:extLst>
              <a:ext uri="{FF2B5EF4-FFF2-40B4-BE49-F238E27FC236}">
                <a16:creationId xmlns:a16="http://schemas.microsoft.com/office/drawing/2014/main" id="{2B3EDB45-01A6-43C9-AF6E-1FADAFFE3202}"/>
              </a:ext>
            </a:extLst>
          </p:cNvPr>
          <p:cNvGraphicFramePr>
            <a:graphicFrameLocks noGrp="1"/>
          </p:cNvGraphicFramePr>
          <p:nvPr>
            <p:ph idx="1"/>
            <p:extLst>
              <p:ext uri="{D42A27DB-BD31-4B8C-83A1-F6EECF244321}">
                <p14:modId xmlns:p14="http://schemas.microsoft.com/office/powerpoint/2010/main" val="4253061031"/>
              </p:ext>
            </p:extLst>
          </p:nvPr>
        </p:nvGraphicFramePr>
        <p:xfrm>
          <a:off x="923926" y="1558926"/>
          <a:ext cx="10258424" cy="4428110"/>
        </p:xfrm>
        <a:graphic>
          <a:graphicData uri="http://schemas.openxmlformats.org/drawingml/2006/table">
            <a:tbl>
              <a:tblPr firstRow="1" firstCol="1" lastRow="1" lastCol="1" bandRow="1" bandCol="1"/>
              <a:tblGrid>
                <a:gridCol w="1866899">
                  <a:extLst>
                    <a:ext uri="{9D8B030D-6E8A-4147-A177-3AD203B41FA5}">
                      <a16:colId xmlns:a16="http://schemas.microsoft.com/office/drawing/2014/main" val="1764808908"/>
                    </a:ext>
                  </a:extLst>
                </a:gridCol>
                <a:gridCol w="8391525">
                  <a:extLst>
                    <a:ext uri="{9D8B030D-6E8A-4147-A177-3AD203B41FA5}">
                      <a16:colId xmlns:a16="http://schemas.microsoft.com/office/drawing/2014/main" val="3815762718"/>
                    </a:ext>
                  </a:extLst>
                </a:gridCol>
              </a:tblGrid>
              <a:tr h="214886">
                <a:tc rowSpan="3">
                  <a:txBody>
                    <a:bodyPr/>
                    <a:lstStyle/>
                    <a:p>
                      <a:pPr marL="67945" marR="63500">
                        <a:lnSpc>
                          <a:spcPts val="1050"/>
                        </a:lnSpc>
                        <a:spcAft>
                          <a:spcPts val="0"/>
                        </a:spcAft>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marR="63500">
                        <a:lnSpc>
                          <a:spcPts val="1050"/>
                        </a:lnSpc>
                        <a:spcAft>
                          <a:spcPts val="0"/>
                        </a:spcAft>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marR="63500">
                        <a:lnSpc>
                          <a:spcPts val="1050"/>
                        </a:lnSpc>
                        <a:spcAft>
                          <a:spcPts val="0"/>
                        </a:spcAft>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marR="63500">
                        <a:lnSpc>
                          <a:spcPct val="150000"/>
                        </a:lnSpc>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Planlama</a:t>
                      </a:r>
                      <a:r>
                        <a:rPr lang="tr-TR" sz="18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800" spc="-15"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800" spc="-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800" spc="-10" dirty="0">
                          <a:effectLst/>
                          <a:latin typeface="Times New Roman" panose="02020603050405020304" pitchFamily="18" charset="0"/>
                          <a:ea typeface="Times New Roman" panose="02020603050405020304" pitchFamily="18" charset="0"/>
                          <a:cs typeface="Times New Roman" panose="02020603050405020304" pitchFamily="18" charset="0"/>
                        </a:rPr>
                        <a:t>Yönetme</a:t>
                      </a: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marL="66675">
                        <a:lnSpc>
                          <a:spcPct val="100000"/>
                        </a:lnSpc>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 için para</a:t>
                      </a:r>
                      <a:r>
                        <a:rPr lang="tr-TR" sz="14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 zaman ayırabilme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3721776"/>
                  </a:ext>
                </a:extLst>
              </a:tr>
              <a:tr h="441941">
                <a:tc vMerge="1">
                  <a:txBody>
                    <a:bodyPr/>
                    <a:lstStyle/>
                    <a:p>
                      <a:endParaRPr lang="tr-TR"/>
                    </a:p>
                  </a:txBody>
                  <a:tcPr/>
                </a:tc>
                <a:tc>
                  <a:txBody>
                    <a:bodyPr/>
                    <a:lstStyle/>
                    <a:p>
                      <a:pPr marL="66675" marR="55245">
                        <a:lnSpc>
                          <a:spcPct val="100000"/>
                        </a:lnSpc>
                        <a:spcAft>
                          <a:spcPts val="0"/>
                        </a:spcAft>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Koşullar</a:t>
                      </a:r>
                      <a:r>
                        <a:rPr lang="tr-TR" sz="14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çevresel</a:t>
                      </a:r>
                      <a:r>
                        <a:rPr lang="tr-TR" sz="14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değişikler</a:t>
                      </a:r>
                      <a:r>
                        <a:rPr lang="tr-TR" sz="14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olmasına</a:t>
                      </a:r>
                      <a:r>
                        <a:rPr lang="tr-TR" sz="14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rağmen</a:t>
                      </a:r>
                      <a:r>
                        <a:rPr lang="tr-TR" sz="14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çeşitli</a:t>
                      </a:r>
                      <a:r>
                        <a:rPr lang="tr-TR" sz="14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kaynaklarda</a:t>
                      </a:r>
                      <a:r>
                        <a:rPr lang="tr-TR"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gıdaya</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ulaşabilmek ve</a:t>
                      </a:r>
                      <a:r>
                        <a:rPr lang="tr-TR" sz="14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a:t>
                      </a:r>
                      <a:r>
                        <a:rPr lang="tr-TR" sz="14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alımını</a:t>
                      </a:r>
                      <a:r>
                        <a:rPr lang="tr-TR" sz="14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planlayabilme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8028122"/>
                  </a:ext>
                </a:extLst>
              </a:tr>
              <a:tr h="656378">
                <a:tc vMerge="1">
                  <a:txBody>
                    <a:bodyPr/>
                    <a:lstStyle/>
                    <a:p>
                      <a:endParaRPr lang="tr-TR"/>
                    </a:p>
                  </a:txBody>
                  <a:tcPr/>
                </a:tc>
                <a:tc>
                  <a:txBody>
                    <a:bodyPr/>
                    <a:lstStyle/>
                    <a:p>
                      <a:pPr marL="66675" marR="60325" algn="just">
                        <a:lnSpc>
                          <a:spcPct val="100000"/>
                        </a:lnSpc>
                        <a:spcAft>
                          <a:spcPts val="0"/>
                        </a:spcAft>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Mevcut</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kaynaklar</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(para,</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zaman,</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yeti,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mutfak</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ekipmanı)</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ile</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besin</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ihtiyaçlarını (beslenme, lezzet ve açlık) göz önünde bulundurup dengeyi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sağlayarak</a:t>
                      </a:r>
                      <a:r>
                        <a:rPr lang="tr-TR" sz="14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besin alımını planlamak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4028390"/>
                  </a:ext>
                </a:extLst>
              </a:tr>
              <a:tr h="437585">
                <a:tc rowSpan="3">
                  <a:txBody>
                    <a:bodyPr/>
                    <a:lstStyle/>
                    <a:p>
                      <a:pPr marL="67945">
                        <a:lnSpc>
                          <a:spcPts val="1370"/>
                        </a:lnSpc>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a:lnSpc>
                          <a:spcPts val="1370"/>
                        </a:lnSpc>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a:lnSpc>
                          <a:spcPts val="1370"/>
                        </a:lnSpc>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Seçme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marL="66675" marR="56515">
                        <a:lnSpc>
                          <a:spcPct val="100000"/>
                        </a:lnSpc>
                        <a:spcAft>
                          <a:spcPts val="0"/>
                        </a:spcAft>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Birçok</a:t>
                      </a:r>
                      <a:r>
                        <a:rPr lang="tr-TR" sz="1400" spc="18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kaynaktan</a:t>
                      </a:r>
                      <a:r>
                        <a:rPr lang="tr-TR" sz="1400" spc="1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kaynakların</a:t>
                      </a:r>
                      <a:r>
                        <a:rPr lang="tr-TR" sz="1400" spc="18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avantaj</a:t>
                      </a:r>
                      <a:r>
                        <a:rPr lang="tr-TR" sz="1400" spc="1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400" spc="1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dezavantajlarını</a:t>
                      </a:r>
                      <a:r>
                        <a:rPr lang="tr-TR" sz="1400" spc="19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bilerek</a:t>
                      </a:r>
                      <a:r>
                        <a:rPr lang="tr-TR" sz="1400" spc="1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besine</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ulaşabilmek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286273"/>
                  </a:ext>
                </a:extLst>
              </a:tr>
              <a:tr h="437585">
                <a:tc vMerge="1">
                  <a:txBody>
                    <a:bodyPr/>
                    <a:lstStyle/>
                    <a:p>
                      <a:endParaRPr lang="tr-TR"/>
                    </a:p>
                  </a:txBody>
                  <a:tcPr/>
                </a:tc>
                <a:tc>
                  <a:txBody>
                    <a:bodyPr/>
                    <a:lstStyle/>
                    <a:p>
                      <a:pPr marL="66675" marR="53975">
                        <a:lnSpc>
                          <a:spcPct val="100000"/>
                        </a:lnSpc>
                        <a:spcAft>
                          <a:spcPts val="0"/>
                        </a:spcAft>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a:t>
                      </a:r>
                      <a:r>
                        <a:rPr lang="tr-TR" sz="1400" spc="23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ürününün</a:t>
                      </a:r>
                      <a:r>
                        <a:rPr lang="tr-TR" sz="1400" spc="2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içinde</a:t>
                      </a:r>
                      <a:r>
                        <a:rPr lang="tr-TR" sz="1400" spc="22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ne</a:t>
                      </a:r>
                      <a:r>
                        <a:rPr lang="tr-TR" sz="1400" spc="2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olduğu,</a:t>
                      </a:r>
                      <a:r>
                        <a:rPr lang="tr-TR" sz="1400" spc="2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nereden</a:t>
                      </a:r>
                      <a:r>
                        <a:rPr lang="tr-TR" sz="1400" spc="2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geldiği,</a:t>
                      </a:r>
                      <a:r>
                        <a:rPr lang="tr-TR" sz="1400" spc="2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nasıl</a:t>
                      </a:r>
                      <a:r>
                        <a:rPr lang="tr-TR" sz="1400" spc="2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saklanacağı</a:t>
                      </a:r>
                      <a:r>
                        <a:rPr lang="tr-TR" sz="1400" spc="25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 </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kullanacağını</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bilmek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461331"/>
                  </a:ext>
                </a:extLst>
              </a:tr>
              <a:tr h="213323">
                <a:tc vMerge="1">
                  <a:txBody>
                    <a:bodyPr/>
                    <a:lstStyle/>
                    <a:p>
                      <a:endParaRPr lang="tr-TR"/>
                    </a:p>
                  </a:txBody>
                  <a:tcPr/>
                </a:tc>
                <a:tc>
                  <a:txBody>
                    <a:bodyPr/>
                    <a:lstStyle/>
                    <a:p>
                      <a:pPr marL="66675">
                        <a:lnSpc>
                          <a:spcPct val="100000"/>
                        </a:lnSpc>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kalitesini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değerlendirebilmek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7330919"/>
                  </a:ext>
                </a:extLst>
              </a:tr>
              <a:tr h="656378">
                <a:tc rowSpan="2">
                  <a:txBody>
                    <a:bodyPr/>
                    <a:lstStyle/>
                    <a:p>
                      <a:pPr marL="67945">
                        <a:lnSpc>
                          <a:spcPts val="1050"/>
                        </a:lnSpc>
                        <a:spcBef>
                          <a:spcPts val="5"/>
                        </a:spcBef>
                        <a:spcAft>
                          <a:spcPts val="0"/>
                        </a:spcAft>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a:lnSpc>
                          <a:spcPts val="1050"/>
                        </a:lnSpc>
                        <a:spcBef>
                          <a:spcPts val="5"/>
                        </a:spcBef>
                        <a:spcAft>
                          <a:spcPts val="0"/>
                        </a:spcAft>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a:lnSpc>
                          <a:spcPts val="1050"/>
                        </a:lnSpc>
                        <a:spcBef>
                          <a:spcPts val="5"/>
                        </a:spcBef>
                        <a:spcAft>
                          <a:spcPts val="0"/>
                        </a:spcAft>
                      </a:pPr>
                      <a:endParaRPr lang="tr-T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a:lnSpc>
                          <a:spcPts val="1050"/>
                        </a:lnSpc>
                        <a:spcBef>
                          <a:spcPts val="5"/>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Hazırlama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66675" marR="60960" indent="-1270" algn="just">
                        <a:lnSpc>
                          <a:spcPct val="100000"/>
                        </a:lnSpc>
                        <a:spcAft>
                          <a:spcPts val="0"/>
                        </a:spcAft>
                      </a:pP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Mevcut</a:t>
                      </a:r>
                      <a:r>
                        <a:rPr lang="tr-TR"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gıdadan</a:t>
                      </a:r>
                      <a:r>
                        <a:rPr lang="tr-TR"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lezzetli</a:t>
                      </a:r>
                      <a:r>
                        <a:rPr lang="tr-TR" sz="1400" spc="-6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bir</a:t>
                      </a:r>
                      <a:r>
                        <a:rPr lang="tr-TR"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öğün</a:t>
                      </a:r>
                      <a:r>
                        <a:rPr lang="tr-TR" sz="1400" spc="-7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hazırlayabilmek</a:t>
                      </a:r>
                      <a:r>
                        <a:rPr lang="tr-TR"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(Yaygın</a:t>
                      </a:r>
                      <a:r>
                        <a:rPr lang="tr-TR" sz="1400" spc="-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olarak</a:t>
                      </a:r>
                      <a:r>
                        <a:rPr lang="tr-TR" sz="1400" spc="-6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kullanılan</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yemekleri hazırlama, mutfak gereçlerini etkin şekilde kullanma ve yeni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tarifleri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uygulayabilecek yeteneklere</a:t>
                      </a:r>
                      <a:r>
                        <a:rPr lang="tr-TR" sz="1400"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sahip olmak)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0519874"/>
                  </a:ext>
                </a:extLst>
              </a:tr>
              <a:tr h="437585">
                <a:tc vMerge="1">
                  <a:txBody>
                    <a:bodyPr/>
                    <a:lstStyle/>
                    <a:p>
                      <a:endParaRPr lang="tr-TR"/>
                    </a:p>
                  </a:txBody>
                  <a:tcPr/>
                </a:tc>
                <a:tc>
                  <a:txBody>
                    <a:bodyPr/>
                    <a:lstStyle/>
                    <a:p>
                      <a:pPr marL="66675">
                        <a:lnSpc>
                          <a:spcPct val="100000"/>
                        </a:lnSpc>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Besin</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hazırlama</a:t>
                      </a:r>
                      <a:r>
                        <a:rPr lang="tr-TR" sz="1400" spc="29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saklamasında</a:t>
                      </a:r>
                      <a:r>
                        <a:rPr lang="tr-TR" sz="1400" spc="27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uygulanması</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gereken</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temel</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güvenliği ilkelerini uygulamak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740384"/>
                  </a:ext>
                </a:extLst>
              </a:tr>
              <a:tr h="214886">
                <a:tc rowSpan="3">
                  <a:txBody>
                    <a:bodyPr/>
                    <a:lstStyle/>
                    <a:p>
                      <a:pPr marL="67945" marR="345440">
                        <a:lnSpc>
                          <a:spcPts val="1050"/>
                        </a:lnSpc>
                        <a:spcAft>
                          <a:spcPts val="0"/>
                        </a:spcAft>
                      </a:pPr>
                      <a:endParaRPr lang="tr-TR" sz="1800" spc="-5"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marR="345440">
                        <a:lnSpc>
                          <a:spcPts val="1050"/>
                        </a:lnSpc>
                        <a:spcAft>
                          <a:spcPts val="0"/>
                        </a:spcAft>
                      </a:pPr>
                      <a:endParaRPr lang="tr-TR" sz="1800" spc="-5"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67945" marR="345440">
                        <a:lnSpc>
                          <a:spcPts val="1050"/>
                        </a:lnSpc>
                        <a:spcAft>
                          <a:spcPts val="0"/>
                        </a:spcAft>
                      </a:pPr>
                      <a:r>
                        <a:rPr lang="tr-TR" sz="1800" spc="-5" dirty="0">
                          <a:effectLst/>
                          <a:latin typeface="Times New Roman" panose="02020603050405020304" pitchFamily="18" charset="0"/>
                          <a:ea typeface="Times New Roman" panose="02020603050405020304" pitchFamily="18" charset="0"/>
                          <a:cs typeface="Times New Roman" panose="02020603050405020304" pitchFamily="18" charset="0"/>
                        </a:rPr>
                        <a:t>Yemek</a:t>
                      </a:r>
                      <a:r>
                        <a:rPr lang="tr-TR" sz="18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Yeme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66675">
                        <a:lnSpc>
                          <a:spcPct val="100000"/>
                        </a:lnSpc>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Gıdanın</a:t>
                      </a:r>
                      <a:r>
                        <a:rPr lang="tr-TR" sz="1400" spc="-1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bireyin</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sağlık</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 refahı</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üzerine</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etki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ettiğini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bilmek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40881"/>
                  </a:ext>
                </a:extLst>
              </a:tr>
              <a:tr h="502640">
                <a:tc vMerge="1">
                  <a:txBody>
                    <a:bodyPr/>
                    <a:lstStyle/>
                    <a:p>
                      <a:endParaRPr lang="tr-TR"/>
                    </a:p>
                  </a:txBody>
                  <a:tcPr/>
                </a:tc>
                <a:tc>
                  <a:txBody>
                    <a:bodyPr/>
                    <a:lstStyle/>
                    <a:p>
                      <a:pPr marL="66675" marR="60960" algn="just">
                        <a:lnSpc>
                          <a:spcPct val="100000"/>
                        </a:lnSpc>
                        <a:spcAft>
                          <a:spcPts val="0"/>
                        </a:spcAft>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Bireyin kendi besin alımını düzenleyebilmede öz farkındalık göstermesi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(Sağlık</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için</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hangi</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besinin</a:t>
                      </a:r>
                      <a:r>
                        <a:rPr lang="tr-TR" sz="1400"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yararlı</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olduğunu</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bilme,</a:t>
                      </a:r>
                      <a:r>
                        <a:rPr lang="tr-TR" sz="1400" spc="-4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sağlık</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için</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besin</a:t>
                      </a:r>
                      <a:r>
                        <a:rPr lang="tr-TR" sz="1400" spc="-4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alımının</a:t>
                      </a:r>
                      <a:r>
                        <a:rPr lang="tr-TR" sz="1400" spc="-28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kısıtlanması</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uygun</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porsiyon</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miktarı</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tüketim</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sıklığını</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bilmeyi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içermektedir.)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2555934"/>
                  </a:ext>
                </a:extLst>
              </a:tr>
              <a:tr h="214886">
                <a:tc vMerge="1">
                  <a:txBody>
                    <a:bodyPr/>
                    <a:lstStyle/>
                    <a:p>
                      <a:endParaRPr lang="tr-TR"/>
                    </a:p>
                  </a:txBody>
                  <a:tcPr/>
                </a:tc>
                <a:tc>
                  <a:txBody>
                    <a:bodyPr/>
                    <a:lstStyle/>
                    <a:p>
                      <a:pPr marL="66675">
                        <a:lnSpc>
                          <a:spcPct val="100000"/>
                        </a:lnSpc>
                      </a:pP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Birlikte yemek</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yiyerek</a:t>
                      </a:r>
                      <a:r>
                        <a:rPr lang="tr-TR" sz="14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sosyalleşme</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ve</a:t>
                      </a:r>
                      <a:r>
                        <a:rPr lang="tr-TR" sz="14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yemeği</a:t>
                      </a:r>
                      <a:r>
                        <a:rPr lang="tr-TR" sz="1400" spc="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400" dirty="0">
                          <a:effectLst/>
                          <a:latin typeface="Times New Roman" panose="02020603050405020304" pitchFamily="18" charset="0"/>
                          <a:ea typeface="Times New Roman" panose="02020603050405020304" pitchFamily="18" charset="0"/>
                          <a:cs typeface="Times New Roman" panose="02020603050405020304" pitchFamily="18" charset="0"/>
                        </a:rPr>
                        <a:t>paylaşma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523144"/>
                  </a:ext>
                </a:extLst>
              </a:tr>
            </a:tbl>
          </a:graphicData>
        </a:graphic>
      </p:graphicFrame>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sp>
        <p:nvSpPr>
          <p:cNvPr id="9" name="Metin kutusu 8">
            <a:extLst>
              <a:ext uri="{FF2B5EF4-FFF2-40B4-BE49-F238E27FC236}">
                <a16:creationId xmlns:a16="http://schemas.microsoft.com/office/drawing/2014/main" id="{AD4A7064-FB08-461A-901B-69C142FE3A8D}"/>
              </a:ext>
            </a:extLst>
          </p:cNvPr>
          <p:cNvSpPr txBox="1"/>
          <p:nvPr/>
        </p:nvSpPr>
        <p:spPr>
          <a:xfrm>
            <a:off x="1009650" y="5987018"/>
            <a:ext cx="10515599" cy="369332"/>
          </a:xfrm>
          <a:prstGeom prst="rect">
            <a:avLst/>
          </a:prstGeom>
          <a:noFill/>
        </p:spPr>
        <p:txBody>
          <a:bodyPr wrap="square">
            <a:spAutoFit/>
          </a:bodyPr>
          <a:lstStyle/>
          <a:p>
            <a:r>
              <a:rPr lang="en-US" sz="1200" dirty="0"/>
              <a:t>Vidgen, H. A., &amp; Gallegos, D. (2014). Defining food literacy and its components. Appetite, 76, 50-59</a:t>
            </a:r>
            <a:r>
              <a:rPr lang="en-US" dirty="0"/>
              <a:t>.</a:t>
            </a:r>
          </a:p>
        </p:txBody>
      </p:sp>
    </p:spTree>
    <p:extLst>
      <p:ext uri="{BB962C8B-B14F-4D97-AF65-F5344CB8AC3E}">
        <p14:creationId xmlns:p14="http://schemas.microsoft.com/office/powerpoint/2010/main" val="2149506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32</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a:xfrm>
            <a:off x="1085850" y="5314950"/>
            <a:ext cx="10267950" cy="455888"/>
          </a:xfrm>
        </p:spPr>
        <p:txBody>
          <a:bodyPr>
            <a:normAutofit fontScale="70000" lnSpcReduction="20000"/>
          </a:bodyPr>
          <a:lstStyle/>
          <a:p>
            <a:pPr marL="0" indent="0" algn="just">
              <a:buNone/>
            </a:pPr>
            <a:r>
              <a:rPr lang="tr-TR" dirty="0"/>
              <a:t>Düşük meyve ve sebze tüketimi, böbrek nakli sonrası kötü sağlık sonuçlarla ilişkilidir. </a:t>
            </a:r>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pic>
        <p:nvPicPr>
          <p:cNvPr id="8" name="Resim 7">
            <a:extLst>
              <a:ext uri="{FF2B5EF4-FFF2-40B4-BE49-F238E27FC236}">
                <a16:creationId xmlns:a16="http://schemas.microsoft.com/office/drawing/2014/main" id="{206A873D-0286-491B-8833-A643C92AF989}"/>
              </a:ext>
            </a:extLst>
          </p:cNvPr>
          <p:cNvPicPr>
            <a:picLocks noChangeAspect="1"/>
          </p:cNvPicPr>
          <p:nvPr/>
        </p:nvPicPr>
        <p:blipFill>
          <a:blip r:embed="rId3"/>
          <a:stretch>
            <a:fillRect/>
          </a:stretch>
        </p:blipFill>
        <p:spPr>
          <a:xfrm>
            <a:off x="2324100" y="295275"/>
            <a:ext cx="7196137" cy="4174858"/>
          </a:xfrm>
          <a:prstGeom prst="rect">
            <a:avLst/>
          </a:prstGeom>
        </p:spPr>
      </p:pic>
    </p:spTree>
    <p:extLst>
      <p:ext uri="{BB962C8B-B14F-4D97-AF65-F5344CB8AC3E}">
        <p14:creationId xmlns:p14="http://schemas.microsoft.com/office/powerpoint/2010/main" val="58148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33</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a:xfrm>
            <a:off x="1304925" y="5133975"/>
            <a:ext cx="10163174" cy="866776"/>
          </a:xfrm>
        </p:spPr>
        <p:txBody>
          <a:bodyPr>
            <a:normAutofit/>
          </a:bodyPr>
          <a:lstStyle/>
          <a:p>
            <a:pPr marL="0" indent="0" algn="just">
              <a:buNone/>
            </a:pPr>
            <a:r>
              <a:rPr lang="tr-TR" dirty="0"/>
              <a:t>Daha yüksek </a:t>
            </a:r>
            <a:r>
              <a:rPr lang="tr-TR" dirty="0" err="1"/>
              <a:t>GYO’ya</a:t>
            </a:r>
            <a:r>
              <a:rPr lang="tr-TR" dirty="0"/>
              <a:t> sahip kişiler, düşük </a:t>
            </a:r>
            <a:r>
              <a:rPr lang="tr-TR" dirty="0" err="1"/>
              <a:t>GOY’ya</a:t>
            </a:r>
            <a:r>
              <a:rPr lang="tr-TR" dirty="0"/>
              <a:t> sahip olanlardan daha iyi yiyecek seçimleri yapmakta </a:t>
            </a:r>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pic>
        <p:nvPicPr>
          <p:cNvPr id="8" name="Resim 7">
            <a:extLst>
              <a:ext uri="{FF2B5EF4-FFF2-40B4-BE49-F238E27FC236}">
                <a16:creationId xmlns:a16="http://schemas.microsoft.com/office/drawing/2014/main" id="{691EF976-D0A9-42B0-A0FA-77AB0907B5C2}"/>
              </a:ext>
            </a:extLst>
          </p:cNvPr>
          <p:cNvPicPr>
            <a:picLocks noChangeAspect="1"/>
          </p:cNvPicPr>
          <p:nvPr/>
        </p:nvPicPr>
        <p:blipFill>
          <a:blip r:embed="rId3"/>
          <a:stretch>
            <a:fillRect/>
          </a:stretch>
        </p:blipFill>
        <p:spPr>
          <a:xfrm>
            <a:off x="1585912" y="785155"/>
            <a:ext cx="8582025" cy="4248150"/>
          </a:xfrm>
          <a:prstGeom prst="rect">
            <a:avLst/>
          </a:prstGeom>
        </p:spPr>
      </p:pic>
    </p:spTree>
    <p:extLst>
      <p:ext uri="{BB962C8B-B14F-4D97-AF65-F5344CB8AC3E}">
        <p14:creationId xmlns:p14="http://schemas.microsoft.com/office/powerpoint/2010/main" val="2033172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34</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a:xfrm>
            <a:off x="838200" y="4629150"/>
            <a:ext cx="10515600" cy="1141688"/>
          </a:xfrm>
        </p:spPr>
        <p:txBody>
          <a:bodyPr>
            <a:normAutofit fontScale="92500" lnSpcReduction="10000"/>
          </a:bodyPr>
          <a:lstStyle/>
          <a:p>
            <a:pPr algn="just"/>
            <a:r>
              <a:rPr lang="tr-TR" dirty="0"/>
              <a:t>Kalp yetmezliği olan hastalarda, daha yüksek </a:t>
            </a:r>
            <a:r>
              <a:rPr lang="tr-TR" dirty="0" err="1"/>
              <a:t>GOY</a:t>
            </a:r>
            <a:r>
              <a:rPr lang="tr-TR" dirty="0"/>
              <a:t> düzeyine sahip olanların daha düşük sodyum tüketimine, daha iyi hastalık kontrolüne ve daha yüksek yaşam kalitesine sahiptir. </a:t>
            </a:r>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pic>
        <p:nvPicPr>
          <p:cNvPr id="8" name="Resim 7">
            <a:extLst>
              <a:ext uri="{FF2B5EF4-FFF2-40B4-BE49-F238E27FC236}">
                <a16:creationId xmlns:a16="http://schemas.microsoft.com/office/drawing/2014/main" id="{7925017F-4192-43C3-9271-BF5BCD64F0B7}"/>
              </a:ext>
            </a:extLst>
          </p:cNvPr>
          <p:cNvPicPr>
            <a:picLocks noChangeAspect="1"/>
          </p:cNvPicPr>
          <p:nvPr/>
        </p:nvPicPr>
        <p:blipFill>
          <a:blip r:embed="rId3"/>
          <a:stretch>
            <a:fillRect/>
          </a:stretch>
        </p:blipFill>
        <p:spPr>
          <a:xfrm>
            <a:off x="1990725" y="682229"/>
            <a:ext cx="7834312" cy="3855241"/>
          </a:xfrm>
          <a:prstGeom prst="rect">
            <a:avLst/>
          </a:prstGeom>
        </p:spPr>
      </p:pic>
    </p:spTree>
    <p:extLst>
      <p:ext uri="{BB962C8B-B14F-4D97-AF65-F5344CB8AC3E}">
        <p14:creationId xmlns:p14="http://schemas.microsoft.com/office/powerpoint/2010/main" val="1494688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2C7C6590-94D4-49EF-8CFF-4FCFD4696FD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EB922A3C-06B8-4F3E-898D-739C44778964}"/>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58E822EC-107C-4923-A7FA-2D0F1FA86F2D}"/>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35</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ABB50C8-DC6D-4E56-9E34-49EF35ADCD77}"/>
              </a:ext>
            </a:extLst>
          </p:cNvPr>
          <p:cNvSpPr>
            <a:spLocks noGrp="1"/>
          </p:cNvSpPr>
          <p:nvPr>
            <p:ph idx="1"/>
          </p:nvPr>
        </p:nvSpPr>
        <p:spPr>
          <a:xfrm>
            <a:off x="923924" y="4600574"/>
            <a:ext cx="10429875" cy="1170263"/>
          </a:xfrm>
        </p:spPr>
        <p:txBody>
          <a:bodyPr>
            <a:normAutofit/>
          </a:bodyPr>
          <a:lstStyle/>
          <a:p>
            <a:r>
              <a:rPr lang="tr-TR" dirty="0">
                <a:solidFill>
                  <a:srgbClr val="222222"/>
                </a:solidFill>
                <a:latin typeface="Arial" panose="020B0604020202020204" pitchFamily="34" charset="0"/>
              </a:rPr>
              <a:t>G</a:t>
            </a:r>
            <a:r>
              <a:rPr lang="tr-TR" b="0" i="0" dirty="0">
                <a:solidFill>
                  <a:srgbClr val="222222"/>
                </a:solidFill>
                <a:effectLst/>
                <a:latin typeface="Arial" panose="020B0604020202020204" pitchFamily="34" charset="0"/>
              </a:rPr>
              <a:t>ıda etiketlerindeki sodyum içeriğinin okunması, anlaşılması ve yorumlanmasının zor olduğunu bildirmiştir.</a:t>
            </a:r>
            <a:endParaRPr lang="tr-TR" dirty="0"/>
          </a:p>
        </p:txBody>
      </p:sp>
      <p:pic>
        <p:nvPicPr>
          <p:cNvPr id="7" name="Resim 6">
            <a:extLst>
              <a:ext uri="{FF2B5EF4-FFF2-40B4-BE49-F238E27FC236}">
                <a16:creationId xmlns:a16="http://schemas.microsoft.com/office/drawing/2014/main" id="{B5D66BDE-BA70-4647-A9A0-86CC3BD5B1E2}"/>
              </a:ext>
            </a:extLst>
          </p:cNvPr>
          <p:cNvPicPr>
            <a:picLocks noChangeAspect="1"/>
          </p:cNvPicPr>
          <p:nvPr/>
        </p:nvPicPr>
        <p:blipFill>
          <a:blip r:embed="rId2"/>
          <a:stretch>
            <a:fillRect/>
          </a:stretch>
        </p:blipFill>
        <p:spPr>
          <a:xfrm>
            <a:off x="1" y="0"/>
            <a:ext cx="2150120" cy="590550"/>
          </a:xfrm>
          <a:prstGeom prst="rect">
            <a:avLst/>
          </a:prstGeom>
        </p:spPr>
      </p:pic>
      <p:pic>
        <p:nvPicPr>
          <p:cNvPr id="9" name="Resim 8">
            <a:extLst>
              <a:ext uri="{FF2B5EF4-FFF2-40B4-BE49-F238E27FC236}">
                <a16:creationId xmlns:a16="http://schemas.microsoft.com/office/drawing/2014/main" id="{65BF5DFD-C495-4479-A3EA-8C24CB4DF658}"/>
              </a:ext>
            </a:extLst>
          </p:cNvPr>
          <p:cNvPicPr>
            <a:picLocks noChangeAspect="1"/>
          </p:cNvPicPr>
          <p:nvPr/>
        </p:nvPicPr>
        <p:blipFill>
          <a:blip r:embed="rId3"/>
          <a:stretch>
            <a:fillRect/>
          </a:stretch>
        </p:blipFill>
        <p:spPr>
          <a:xfrm>
            <a:off x="381000" y="1087162"/>
            <a:ext cx="7043050" cy="2608537"/>
          </a:xfrm>
          <a:prstGeom prst="rect">
            <a:avLst/>
          </a:prstGeom>
        </p:spPr>
      </p:pic>
      <p:pic>
        <p:nvPicPr>
          <p:cNvPr id="11" name="Resim 10">
            <a:extLst>
              <a:ext uri="{FF2B5EF4-FFF2-40B4-BE49-F238E27FC236}">
                <a16:creationId xmlns:a16="http://schemas.microsoft.com/office/drawing/2014/main" id="{6C879051-0CA8-48E2-9095-F0ECDAE8ECD3}"/>
              </a:ext>
            </a:extLst>
          </p:cNvPr>
          <p:cNvPicPr>
            <a:picLocks noChangeAspect="1"/>
          </p:cNvPicPr>
          <p:nvPr/>
        </p:nvPicPr>
        <p:blipFill>
          <a:blip r:embed="rId4"/>
          <a:stretch>
            <a:fillRect/>
          </a:stretch>
        </p:blipFill>
        <p:spPr>
          <a:xfrm>
            <a:off x="6138861" y="1109936"/>
            <a:ext cx="5388722" cy="2905125"/>
          </a:xfrm>
          <a:prstGeom prst="rect">
            <a:avLst/>
          </a:prstGeom>
        </p:spPr>
      </p:pic>
    </p:spTree>
    <p:extLst>
      <p:ext uri="{BB962C8B-B14F-4D97-AF65-F5344CB8AC3E}">
        <p14:creationId xmlns:p14="http://schemas.microsoft.com/office/powerpoint/2010/main" val="976152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36</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a:xfrm>
            <a:off x="1400286" y="5089487"/>
            <a:ext cx="9220089" cy="1025563"/>
          </a:xfrm>
        </p:spPr>
        <p:txBody>
          <a:bodyPr>
            <a:normAutofit/>
          </a:bodyPr>
          <a:lstStyle/>
          <a:p>
            <a:pPr algn="just"/>
            <a:r>
              <a:rPr lang="tr-TR" dirty="0"/>
              <a:t>Düşük </a:t>
            </a:r>
            <a:r>
              <a:rPr lang="tr-TR" dirty="0" err="1"/>
              <a:t>GOY</a:t>
            </a:r>
            <a:r>
              <a:rPr lang="tr-TR" dirty="0"/>
              <a:t> </a:t>
            </a:r>
          </a:p>
          <a:p>
            <a:pPr algn="just"/>
            <a:r>
              <a:rPr lang="tr-TR" dirty="0"/>
              <a:t>Düşük eğitim düzeyi </a:t>
            </a:r>
            <a:r>
              <a:rPr lang="tr-TR" dirty="0" err="1"/>
              <a:t>GOY</a:t>
            </a:r>
            <a:r>
              <a:rPr lang="tr-TR" dirty="0"/>
              <a:t> olumsuz etkilemekte</a:t>
            </a:r>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pic>
        <p:nvPicPr>
          <p:cNvPr id="9" name="Resim 8">
            <a:extLst>
              <a:ext uri="{FF2B5EF4-FFF2-40B4-BE49-F238E27FC236}">
                <a16:creationId xmlns:a16="http://schemas.microsoft.com/office/drawing/2014/main" id="{725B559D-35C1-4E25-BEDD-01AD84AD5D90}"/>
              </a:ext>
            </a:extLst>
          </p:cNvPr>
          <p:cNvPicPr>
            <a:picLocks noChangeAspect="1"/>
          </p:cNvPicPr>
          <p:nvPr/>
        </p:nvPicPr>
        <p:blipFill>
          <a:blip r:embed="rId3"/>
          <a:stretch>
            <a:fillRect/>
          </a:stretch>
        </p:blipFill>
        <p:spPr>
          <a:xfrm>
            <a:off x="1288577" y="971475"/>
            <a:ext cx="8541112" cy="3371925"/>
          </a:xfrm>
          <a:prstGeom prst="rect">
            <a:avLst/>
          </a:prstGeom>
        </p:spPr>
      </p:pic>
    </p:spTree>
    <p:extLst>
      <p:ext uri="{BB962C8B-B14F-4D97-AF65-F5344CB8AC3E}">
        <p14:creationId xmlns:p14="http://schemas.microsoft.com/office/powerpoint/2010/main" val="3499970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37</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p:txBody>
          <a:bodyPr>
            <a:normAutofit fontScale="92500"/>
          </a:bodyPr>
          <a:lstStyle/>
          <a:p>
            <a:pPr algn="just"/>
            <a:r>
              <a:rPr lang="tr-TR" dirty="0"/>
              <a:t>Sağlığın yaşam boyu sürdürülebilmesi için bireylerin sağlıklı ve güvenilir besine ulaşabilmesi çok önemlidir. </a:t>
            </a:r>
          </a:p>
          <a:p>
            <a:pPr algn="just"/>
            <a:r>
              <a:rPr lang="tr-TR" dirty="0"/>
              <a:t>Sağlıklı hayat süresinin ve yaşam kalitesinin artırılması için gıda okuryazarlığının toplumda artırılması gerekmektedir.</a:t>
            </a:r>
          </a:p>
          <a:p>
            <a:pPr algn="just"/>
            <a:r>
              <a:rPr lang="tr-TR" dirty="0"/>
              <a:t>Bireyin doğru beslenmesi ve sağlıklı gıdaya ulaşmasında en önemli sorun bilgi kirliliğidir.</a:t>
            </a:r>
          </a:p>
          <a:p>
            <a:pPr algn="just"/>
            <a:r>
              <a:rPr lang="tr-TR" dirty="0"/>
              <a:t>Toplum sağlığının sürdürülmesi ve beslenme ile ilişkili hastalıkların önlenmesi için gıda okuryazarlığının değerlendirilmesi ve buna göre gerekli önlemlerin alınması çok önemli bir konudur. </a:t>
            </a:r>
          </a:p>
          <a:p>
            <a:pPr algn="just"/>
            <a:endParaRPr lang="tr-TR" dirty="0"/>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sp>
        <p:nvSpPr>
          <p:cNvPr id="8" name="Başlık 1">
            <a:extLst>
              <a:ext uri="{FF2B5EF4-FFF2-40B4-BE49-F238E27FC236}">
                <a16:creationId xmlns:a16="http://schemas.microsoft.com/office/drawing/2014/main" id="{A6257CB2-655A-45C4-AD74-41232BE45737}"/>
              </a:ext>
            </a:extLst>
          </p:cNvPr>
          <p:cNvSpPr>
            <a:spLocks noGrp="1"/>
          </p:cNvSpPr>
          <p:nvPr>
            <p:ph type="title"/>
          </p:nvPr>
        </p:nvSpPr>
        <p:spPr>
          <a:xfrm>
            <a:off x="838200" y="365125"/>
            <a:ext cx="10515600" cy="1325563"/>
          </a:xfrm>
        </p:spPr>
        <p:txBody>
          <a:bodyPr/>
          <a:lstStyle/>
          <a:p>
            <a:r>
              <a:rPr lang="tr-TR" dirty="0"/>
              <a:t>Gıda Okuryazarlığı (</a:t>
            </a:r>
            <a:r>
              <a:rPr lang="tr-TR" dirty="0" err="1"/>
              <a:t>GOY</a:t>
            </a:r>
            <a:r>
              <a:rPr lang="tr-TR" dirty="0"/>
              <a:t>)</a:t>
            </a:r>
          </a:p>
        </p:txBody>
      </p:sp>
      <p:sp>
        <p:nvSpPr>
          <p:cNvPr id="10" name="Metin kutusu 9">
            <a:extLst>
              <a:ext uri="{FF2B5EF4-FFF2-40B4-BE49-F238E27FC236}">
                <a16:creationId xmlns:a16="http://schemas.microsoft.com/office/drawing/2014/main" id="{3B8B777E-961F-4BB8-A2D5-BF21A4EAC016}"/>
              </a:ext>
            </a:extLst>
          </p:cNvPr>
          <p:cNvSpPr txBox="1"/>
          <p:nvPr/>
        </p:nvSpPr>
        <p:spPr>
          <a:xfrm>
            <a:off x="1075061" y="5694262"/>
            <a:ext cx="10515599" cy="369332"/>
          </a:xfrm>
          <a:prstGeom prst="rect">
            <a:avLst/>
          </a:prstGeom>
          <a:noFill/>
        </p:spPr>
        <p:txBody>
          <a:bodyPr wrap="square">
            <a:spAutoFit/>
          </a:bodyPr>
          <a:lstStyle/>
          <a:p>
            <a:r>
              <a:rPr lang="en-US" sz="1200" dirty="0"/>
              <a:t>Vidgen, H. A., &amp; Gallegos, D. (2014). Defining food literacy and its components. Appetite, 76, 50-59</a:t>
            </a:r>
            <a:r>
              <a:rPr lang="en-US" dirty="0"/>
              <a:t>.</a:t>
            </a:r>
          </a:p>
        </p:txBody>
      </p:sp>
    </p:spTree>
    <p:extLst>
      <p:ext uri="{BB962C8B-B14F-4D97-AF65-F5344CB8AC3E}">
        <p14:creationId xmlns:p14="http://schemas.microsoft.com/office/powerpoint/2010/main" val="2441535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AF036951-974A-4106-9AD9-CDD240F604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B16A8BB4-30EE-4C4F-90BB-F6EC15C5794C}"/>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6588EA74-349A-4FF2-BFC5-2B4B43830EE4}"/>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38</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491C7A16-CB55-4483-9432-D487562F840F}"/>
              </a:ext>
            </a:extLst>
          </p:cNvPr>
          <p:cNvSpPr>
            <a:spLocks noGrp="1"/>
          </p:cNvSpPr>
          <p:nvPr>
            <p:ph idx="1"/>
          </p:nvPr>
        </p:nvSpPr>
        <p:spPr>
          <a:xfrm>
            <a:off x="489251" y="4895851"/>
            <a:ext cx="11397949" cy="895350"/>
          </a:xfrm>
        </p:spPr>
        <p:txBody>
          <a:bodyPr>
            <a:normAutofit/>
          </a:bodyPr>
          <a:lstStyle/>
          <a:p>
            <a:pPr algn="just"/>
            <a:r>
              <a:rPr lang="tr-TR" dirty="0"/>
              <a:t>SOY ve </a:t>
            </a:r>
            <a:r>
              <a:rPr lang="tr-TR" dirty="0" err="1"/>
              <a:t>GOY</a:t>
            </a:r>
            <a:r>
              <a:rPr lang="tr-TR" dirty="0"/>
              <a:t> becerileri pozitif ilişkilidir. Gıda bilgisi, sağlık okuryazarlığı ve ilaç uyumu ile pozitif ilişkilidir.</a:t>
            </a:r>
          </a:p>
        </p:txBody>
      </p:sp>
      <p:pic>
        <p:nvPicPr>
          <p:cNvPr id="7" name="Resim 6">
            <a:extLst>
              <a:ext uri="{FF2B5EF4-FFF2-40B4-BE49-F238E27FC236}">
                <a16:creationId xmlns:a16="http://schemas.microsoft.com/office/drawing/2014/main" id="{3E360395-375B-4CD7-8A65-B01F926F04D1}"/>
              </a:ext>
            </a:extLst>
          </p:cNvPr>
          <p:cNvPicPr>
            <a:picLocks noChangeAspect="1"/>
          </p:cNvPicPr>
          <p:nvPr/>
        </p:nvPicPr>
        <p:blipFill>
          <a:blip r:embed="rId2"/>
          <a:stretch>
            <a:fillRect/>
          </a:stretch>
        </p:blipFill>
        <p:spPr>
          <a:xfrm>
            <a:off x="1" y="0"/>
            <a:ext cx="2150120" cy="590550"/>
          </a:xfrm>
          <a:prstGeom prst="rect">
            <a:avLst/>
          </a:prstGeom>
        </p:spPr>
      </p:pic>
      <p:pic>
        <p:nvPicPr>
          <p:cNvPr id="9" name="Resim 8">
            <a:extLst>
              <a:ext uri="{FF2B5EF4-FFF2-40B4-BE49-F238E27FC236}">
                <a16:creationId xmlns:a16="http://schemas.microsoft.com/office/drawing/2014/main" id="{5244D1D5-E4C1-45D6-B78C-13ABB88CD57E}"/>
              </a:ext>
            </a:extLst>
          </p:cNvPr>
          <p:cNvPicPr>
            <a:picLocks noChangeAspect="1"/>
          </p:cNvPicPr>
          <p:nvPr/>
        </p:nvPicPr>
        <p:blipFill>
          <a:blip r:embed="rId3"/>
          <a:stretch>
            <a:fillRect/>
          </a:stretch>
        </p:blipFill>
        <p:spPr>
          <a:xfrm>
            <a:off x="489251" y="998922"/>
            <a:ext cx="11353800" cy="3383236"/>
          </a:xfrm>
          <a:prstGeom prst="rect">
            <a:avLst/>
          </a:prstGeom>
        </p:spPr>
      </p:pic>
    </p:spTree>
    <p:extLst>
      <p:ext uri="{BB962C8B-B14F-4D97-AF65-F5344CB8AC3E}">
        <p14:creationId xmlns:p14="http://schemas.microsoft.com/office/powerpoint/2010/main" val="2854012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Başlık 13">
            <a:extLst>
              <a:ext uri="{FF2B5EF4-FFF2-40B4-BE49-F238E27FC236}">
                <a16:creationId xmlns:a16="http://schemas.microsoft.com/office/drawing/2014/main" id="{5C07061A-D66A-495B-800E-F6D72C59F7E2}"/>
              </a:ext>
            </a:extLst>
          </p:cNvPr>
          <p:cNvSpPr>
            <a:spLocks noGrp="1"/>
          </p:cNvSpPr>
          <p:nvPr>
            <p:ph type="title"/>
          </p:nvPr>
        </p:nvSpPr>
        <p:spPr/>
        <p:txBody>
          <a:bodyPr/>
          <a:lstStyle/>
          <a:p>
            <a:pPr algn="ctr"/>
            <a:r>
              <a:rPr lang="tr-TR" dirty="0"/>
              <a:t>Hastalarda Yetersiz Sağlık Okuryazarlığı Düşündüren Davranışlar</a:t>
            </a:r>
          </a:p>
        </p:txBody>
      </p:sp>
      <p:sp>
        <p:nvSpPr>
          <p:cNvPr id="7" name="Veri Yer Tutucusu 6">
            <a:extLst>
              <a:ext uri="{FF2B5EF4-FFF2-40B4-BE49-F238E27FC236}">
                <a16:creationId xmlns:a16="http://schemas.microsoft.com/office/drawing/2014/main" id="{5066A9C4-C3B1-4E82-927F-7B1799A87F9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8" name="Alt Bilgi Yer Tutucusu 7">
            <a:extLst>
              <a:ext uri="{FF2B5EF4-FFF2-40B4-BE49-F238E27FC236}">
                <a16:creationId xmlns:a16="http://schemas.microsoft.com/office/drawing/2014/main" id="{74A84917-173A-454C-B466-6CDD15E4CCA7}"/>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9" name="Slayt Numarası Yer Tutucusu 8">
            <a:extLst>
              <a:ext uri="{FF2B5EF4-FFF2-40B4-BE49-F238E27FC236}">
                <a16:creationId xmlns:a16="http://schemas.microsoft.com/office/drawing/2014/main" id="{6CCFD294-A5E8-44B3-9F2D-34289DEC2CC2}"/>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39</a:t>
            </a:fld>
            <a:endParaRPr lang="tr-TR" noProof="0">
              <a:solidFill>
                <a:prstClr val="black">
                  <a:tint val="75000"/>
                </a:prstClr>
              </a:solidFill>
            </a:endParaRPr>
          </a:p>
        </p:txBody>
      </p:sp>
      <p:sp>
        <p:nvSpPr>
          <p:cNvPr id="15" name="İçerik Yer Tutucusu 14">
            <a:extLst>
              <a:ext uri="{FF2B5EF4-FFF2-40B4-BE49-F238E27FC236}">
                <a16:creationId xmlns:a16="http://schemas.microsoft.com/office/drawing/2014/main" id="{6D4A6A8C-0CB3-4AEE-88F3-C81A268D5B78}"/>
              </a:ext>
            </a:extLst>
          </p:cNvPr>
          <p:cNvSpPr>
            <a:spLocks noGrp="1"/>
          </p:cNvSpPr>
          <p:nvPr>
            <p:ph idx="1"/>
          </p:nvPr>
        </p:nvSpPr>
        <p:spPr/>
        <p:txBody>
          <a:bodyPr>
            <a:normAutofit fontScale="92500" lnSpcReduction="10000"/>
          </a:bodyPr>
          <a:lstStyle/>
          <a:p>
            <a:r>
              <a:rPr lang="tr-TR" dirty="0"/>
              <a:t>Sağlık personelinden yardım istemek, </a:t>
            </a:r>
          </a:p>
          <a:p>
            <a:r>
              <a:rPr lang="tr-TR" dirty="0"/>
              <a:t>Hastaneye gelirken yanında okuyacak birini getirmek,</a:t>
            </a:r>
          </a:p>
          <a:p>
            <a:r>
              <a:rPr lang="tr-TR" dirty="0"/>
              <a:t>Randevuların unutulması, </a:t>
            </a:r>
          </a:p>
          <a:p>
            <a:r>
              <a:rPr lang="tr-TR" dirty="0"/>
              <a:t>Bahane yapma (Gözlüklerimi unuttum vb.), </a:t>
            </a:r>
          </a:p>
          <a:p>
            <a:r>
              <a:rPr lang="tr-TR" dirty="0"/>
              <a:t>İlaç kullanımında uyumsuzluk, </a:t>
            </a:r>
          </a:p>
          <a:p>
            <a:r>
              <a:rPr lang="tr-TR" dirty="0"/>
              <a:t>Önerilen müdahalelere kötü/yanlış uyum, </a:t>
            </a:r>
          </a:p>
          <a:p>
            <a:r>
              <a:rPr lang="tr-TR" dirty="0"/>
              <a:t>Karar vermeyi erteleme (“Talimatları evde alabilir miyim?” yada “Ben eve gittiğimde okuyacağım”), </a:t>
            </a:r>
          </a:p>
          <a:p>
            <a:r>
              <a:rPr lang="tr-TR" dirty="0"/>
              <a:t>Diğer kişileri izleme (okumayı gösteren taklit davranışları) </a:t>
            </a:r>
          </a:p>
        </p:txBody>
      </p:sp>
      <p:pic>
        <p:nvPicPr>
          <p:cNvPr id="16" name="Resim 15">
            <a:extLst>
              <a:ext uri="{FF2B5EF4-FFF2-40B4-BE49-F238E27FC236}">
                <a16:creationId xmlns:a16="http://schemas.microsoft.com/office/drawing/2014/main" id="{3B9B4E96-F70A-4C73-8461-A51AEADA01D8}"/>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2800529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40</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idx="1"/>
          </p:nvPr>
        </p:nvSpPr>
        <p:spPr/>
        <p:txBody>
          <a:bodyPr>
            <a:normAutofit lnSpcReduction="10000"/>
          </a:bodyPr>
          <a:lstStyle/>
          <a:p>
            <a:pPr algn="just"/>
            <a:r>
              <a:rPr lang="tr-TR" dirty="0"/>
              <a:t>Hastalar, çeşitli kanallardan nasıl güvenilir sağlık bilgi toplaması gerektiğini öğrenmek durumundadır. </a:t>
            </a:r>
          </a:p>
          <a:p>
            <a:pPr algn="just"/>
            <a:r>
              <a:rPr lang="tr-TR" dirty="0"/>
              <a:t>Aksi takdirde sağlık sistemi, bir “yanlış anlama labirentine” dönüşebilmektedir. </a:t>
            </a:r>
          </a:p>
          <a:p>
            <a:pPr algn="just"/>
            <a:r>
              <a:rPr lang="tr-TR" dirty="0"/>
              <a:t>Bilgiyi iletmek sağlık hizmeti sağlayanların görevi olduğu gibi, bilgiyi edinmek de sağlık hizmeti alanların görevidir.</a:t>
            </a:r>
          </a:p>
          <a:p>
            <a:pPr algn="just"/>
            <a:r>
              <a:rPr lang="tr-TR" dirty="0"/>
              <a:t>Her sağlık bilgisinin ya da istatistiğinin, her hastaya uyması gerekmediğini anlamak, öğrenmek hastanın da sorumluluğudur. </a:t>
            </a:r>
          </a:p>
        </p:txBody>
      </p:sp>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a:xfrm>
            <a:off x="838200" y="365125"/>
            <a:ext cx="10515600" cy="1325563"/>
          </a:xfrm>
        </p:spPr>
        <p:txBody>
          <a:bodyPr/>
          <a:lstStyle/>
          <a:p>
            <a:r>
              <a:rPr lang="tr-TR" dirty="0"/>
              <a:t>Sağlık Okuryazarlığı Geliştirmek</a:t>
            </a:r>
          </a:p>
        </p:txBody>
      </p:sp>
      <p:sp>
        <p:nvSpPr>
          <p:cNvPr id="8" name="Metin kutusu 7">
            <a:extLst>
              <a:ext uri="{FF2B5EF4-FFF2-40B4-BE49-F238E27FC236}">
                <a16:creationId xmlns:a16="http://schemas.microsoft.com/office/drawing/2014/main" id="{87F5265B-EC21-4490-8772-D60472A82CFD}"/>
              </a:ext>
            </a:extLst>
          </p:cNvPr>
          <p:cNvSpPr txBox="1"/>
          <p:nvPr/>
        </p:nvSpPr>
        <p:spPr>
          <a:xfrm>
            <a:off x="1066799" y="5837357"/>
            <a:ext cx="10896601" cy="307777"/>
          </a:xfrm>
          <a:prstGeom prst="rect">
            <a:avLst/>
          </a:prstGeom>
          <a:noFill/>
        </p:spPr>
        <p:txBody>
          <a:bodyPr wrap="square">
            <a:spAutoFit/>
          </a:bodyPr>
          <a:lstStyle/>
          <a:p>
            <a:r>
              <a:rPr lang="tr-TR" sz="1400" dirty="0"/>
              <a:t>Sezgin, D. (2013). Sağlık okuryazarlığını anlamak. İLETİ-Ş-İM, 73-92.</a:t>
            </a:r>
          </a:p>
        </p:txBody>
      </p:sp>
      <p:pic>
        <p:nvPicPr>
          <p:cNvPr id="9" name="Resim 8">
            <a:extLst>
              <a:ext uri="{FF2B5EF4-FFF2-40B4-BE49-F238E27FC236}">
                <a16:creationId xmlns:a16="http://schemas.microsoft.com/office/drawing/2014/main" id="{542CDE42-7A78-41A5-83EA-325509CC2872}"/>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695499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41</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idx="1"/>
          </p:nvPr>
        </p:nvSpPr>
        <p:spPr/>
        <p:txBody>
          <a:bodyPr>
            <a:normAutofit fontScale="70000" lnSpcReduction="20000"/>
          </a:bodyPr>
          <a:lstStyle/>
          <a:p>
            <a:pPr algn="just"/>
            <a:r>
              <a:rPr lang="tr-TR" dirty="0"/>
              <a:t>Hastaya düşen görevler kadar, sağlık hizmeti sunanlara da sağlık okuryazarlığının geliştirilmesi konusunda görev düşmektedir. </a:t>
            </a:r>
          </a:p>
          <a:p>
            <a:pPr algn="just"/>
            <a:r>
              <a:rPr lang="tr-TR" dirty="0"/>
              <a:t>Sağlık hizmeti sunanların hastalarla daha anlaşılır biçimde iletişim kurmaları bu konuda atılacak önemli adımlardan biridir. </a:t>
            </a:r>
          </a:p>
          <a:p>
            <a:pPr algn="just"/>
            <a:r>
              <a:rPr lang="tr-TR" dirty="0"/>
              <a:t>Sağlık hizmeti sunanların hizmet sunumunda sözlü dil becerileri büyük önem taşımaktadır. </a:t>
            </a:r>
          </a:p>
          <a:p>
            <a:pPr algn="just"/>
            <a:r>
              <a:rPr lang="tr-TR" dirty="0"/>
              <a:t>Hasta ile iletişimde onlara uygun sorular sormak, sözlü tıbbi tavsiyelerde bulunmak veya tedavi ile ilgili açıklama yapmak gerekmektedir. </a:t>
            </a:r>
          </a:p>
          <a:p>
            <a:pPr algn="just"/>
            <a:r>
              <a:rPr lang="tr-TR" dirty="0"/>
              <a:t>Bireyin okuyup anlayabildiğinden emin olmak, basit, açık ifadeler kullanmak, “lütfen bana gösterin” veya “tekrarlayın” gibi cümleler kullanarak bilginin doğru ulaştığından emin olmak, sorulara mutlaka cevap istemek, hasta ile yakın, sıcak bir iletişim kurmak, anahtar mesajlara odaklanmak ve tekrarlamak, kısa açıklamalar yapmak, yan etkilerden bahsetmek sağlıklı bir iletişim kurmak için gereklidir.</a:t>
            </a:r>
          </a:p>
        </p:txBody>
      </p:sp>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a:xfrm>
            <a:off x="838200" y="365125"/>
            <a:ext cx="10515600" cy="1325563"/>
          </a:xfrm>
        </p:spPr>
        <p:txBody>
          <a:bodyPr/>
          <a:lstStyle/>
          <a:p>
            <a:r>
              <a:rPr lang="tr-TR" dirty="0"/>
              <a:t>Sağlık Okuryazarlığı Geliştirmek</a:t>
            </a:r>
          </a:p>
        </p:txBody>
      </p:sp>
      <p:sp>
        <p:nvSpPr>
          <p:cNvPr id="9" name="Metin kutusu 8">
            <a:extLst>
              <a:ext uri="{FF2B5EF4-FFF2-40B4-BE49-F238E27FC236}">
                <a16:creationId xmlns:a16="http://schemas.microsoft.com/office/drawing/2014/main" id="{28BF5305-E965-423B-8FD0-A67BD62E8E0E}"/>
              </a:ext>
            </a:extLst>
          </p:cNvPr>
          <p:cNvSpPr txBox="1"/>
          <p:nvPr/>
        </p:nvSpPr>
        <p:spPr>
          <a:xfrm>
            <a:off x="1066799" y="5837357"/>
            <a:ext cx="10896601" cy="307777"/>
          </a:xfrm>
          <a:prstGeom prst="rect">
            <a:avLst/>
          </a:prstGeom>
          <a:noFill/>
        </p:spPr>
        <p:txBody>
          <a:bodyPr wrap="square">
            <a:spAutoFit/>
          </a:bodyPr>
          <a:lstStyle/>
          <a:p>
            <a:r>
              <a:rPr lang="tr-TR" sz="1400" dirty="0"/>
              <a:t>Sezgin, D. (2013). Sağlık okuryazarlığını anlamak. İLETİ-Ş-İM, 73-92.</a:t>
            </a:r>
          </a:p>
        </p:txBody>
      </p:sp>
      <p:pic>
        <p:nvPicPr>
          <p:cNvPr id="10" name="Resim 9">
            <a:extLst>
              <a:ext uri="{FF2B5EF4-FFF2-40B4-BE49-F238E27FC236}">
                <a16:creationId xmlns:a16="http://schemas.microsoft.com/office/drawing/2014/main" id="{76B74983-1D1D-4F55-9B92-409C4E247D54}"/>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22041283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a:extLst>
              <a:ext uri="{FF2B5EF4-FFF2-40B4-BE49-F238E27FC236}">
                <a16:creationId xmlns:a16="http://schemas.microsoft.com/office/drawing/2014/main" id="{04152C8B-0B7D-4338-87C5-4A6E03AA6C85}"/>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75ABE64B-1EAB-42A2-A333-7F5CC9CB2D29}"/>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38531F53-47B7-4A7F-927A-0886FEE0C817}"/>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42</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23298AA6-C1BB-4B18-BA18-B3193EF6F14E}"/>
              </a:ext>
            </a:extLst>
          </p:cNvPr>
          <p:cNvSpPr>
            <a:spLocks noGrp="1"/>
          </p:cNvSpPr>
          <p:nvPr>
            <p:ph idx="1"/>
          </p:nvPr>
        </p:nvSpPr>
        <p:spPr/>
        <p:txBody>
          <a:bodyPr>
            <a:normAutofit/>
          </a:bodyPr>
          <a:lstStyle/>
          <a:p>
            <a:pPr algn="just"/>
            <a:r>
              <a:rPr lang="tr-TR" dirty="0"/>
              <a:t>Medya, sağlık konusunda hızlı bilgi akışının gerçekleşmesinde önemli bir role sahiptir. </a:t>
            </a:r>
          </a:p>
          <a:p>
            <a:pPr algn="just"/>
            <a:r>
              <a:rPr lang="tr-TR" dirty="0"/>
              <a:t>Bu nedenle medyanın sağlık bilgilerini iletirken özellikle sağlık okuryazarlığının yetersiz seviyede olduğunu göz önünde bulundurarak hareket etmesi büyük önem taşımaktadır. </a:t>
            </a:r>
          </a:p>
          <a:p>
            <a:pPr algn="just"/>
            <a:r>
              <a:rPr lang="tr-TR" dirty="0"/>
              <a:t>Mevcut yetersiz sağlık okuryazarlığı seviyesi ile sağlık bilgilerini tüketen bireyler eksik ve yanlış bilgilere sahip olabilmektedir.</a:t>
            </a:r>
          </a:p>
        </p:txBody>
      </p:sp>
      <p:sp>
        <p:nvSpPr>
          <p:cNvPr id="7" name="Başlık 1">
            <a:extLst>
              <a:ext uri="{FF2B5EF4-FFF2-40B4-BE49-F238E27FC236}">
                <a16:creationId xmlns:a16="http://schemas.microsoft.com/office/drawing/2014/main" id="{B6BFE1E1-9060-4222-862C-828A05D3EEE5}"/>
              </a:ext>
            </a:extLst>
          </p:cNvPr>
          <p:cNvSpPr>
            <a:spLocks noGrp="1"/>
          </p:cNvSpPr>
          <p:nvPr>
            <p:ph type="title"/>
          </p:nvPr>
        </p:nvSpPr>
        <p:spPr>
          <a:xfrm>
            <a:off x="838200" y="365125"/>
            <a:ext cx="10515600" cy="1325563"/>
          </a:xfrm>
        </p:spPr>
        <p:txBody>
          <a:bodyPr/>
          <a:lstStyle/>
          <a:p>
            <a:r>
              <a:rPr lang="tr-TR" dirty="0"/>
              <a:t>Sağlık Okuryazarlığı Geliştirmek</a:t>
            </a:r>
          </a:p>
        </p:txBody>
      </p:sp>
      <p:sp>
        <p:nvSpPr>
          <p:cNvPr id="8" name="Metin kutusu 7">
            <a:extLst>
              <a:ext uri="{FF2B5EF4-FFF2-40B4-BE49-F238E27FC236}">
                <a16:creationId xmlns:a16="http://schemas.microsoft.com/office/drawing/2014/main" id="{87F5265B-EC21-4490-8772-D60472A82CFD}"/>
              </a:ext>
            </a:extLst>
          </p:cNvPr>
          <p:cNvSpPr txBox="1"/>
          <p:nvPr/>
        </p:nvSpPr>
        <p:spPr>
          <a:xfrm>
            <a:off x="1066799" y="5837357"/>
            <a:ext cx="10896601" cy="307777"/>
          </a:xfrm>
          <a:prstGeom prst="rect">
            <a:avLst/>
          </a:prstGeom>
          <a:noFill/>
        </p:spPr>
        <p:txBody>
          <a:bodyPr wrap="square">
            <a:spAutoFit/>
          </a:bodyPr>
          <a:lstStyle/>
          <a:p>
            <a:r>
              <a:rPr lang="tr-TR" sz="1400" dirty="0"/>
              <a:t>Sezgin, D. (2013). Sağlık okuryazarlığını anlamak. İLETİ-Ş-İM, 73-92.</a:t>
            </a:r>
          </a:p>
        </p:txBody>
      </p:sp>
      <p:pic>
        <p:nvPicPr>
          <p:cNvPr id="9" name="Resim 8">
            <a:extLst>
              <a:ext uri="{FF2B5EF4-FFF2-40B4-BE49-F238E27FC236}">
                <a16:creationId xmlns:a16="http://schemas.microsoft.com/office/drawing/2014/main" id="{0F4ECB3B-6850-42B5-815A-F7A9D4D80700}"/>
              </a:ext>
            </a:extLst>
          </p:cNvPr>
          <p:cNvPicPr>
            <a:picLocks noChangeAspect="1"/>
          </p:cNvPicPr>
          <p:nvPr/>
        </p:nvPicPr>
        <p:blipFill>
          <a:blip r:embed="rId2"/>
          <a:stretch>
            <a:fillRect/>
          </a:stretch>
        </p:blipFill>
        <p:spPr>
          <a:xfrm>
            <a:off x="1" y="0"/>
            <a:ext cx="2150120" cy="590550"/>
          </a:xfrm>
          <a:prstGeom prst="rect">
            <a:avLst/>
          </a:prstGeom>
        </p:spPr>
      </p:pic>
    </p:spTree>
    <p:extLst>
      <p:ext uri="{BB962C8B-B14F-4D97-AF65-F5344CB8AC3E}">
        <p14:creationId xmlns:p14="http://schemas.microsoft.com/office/powerpoint/2010/main" val="27158468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A75C19-E0CA-48B9-9FDA-C19677486B9A}"/>
              </a:ext>
            </a:extLst>
          </p:cNvPr>
          <p:cNvSpPr>
            <a:spLocks noGrp="1"/>
          </p:cNvSpPr>
          <p:nvPr>
            <p:ph type="title"/>
          </p:nvPr>
        </p:nvSpPr>
        <p:spPr/>
        <p:txBody>
          <a:bodyPr/>
          <a:lstStyle/>
          <a:p>
            <a:r>
              <a:rPr lang="tr-TR" dirty="0"/>
              <a:t>ÖZETLE</a:t>
            </a:r>
          </a:p>
        </p:txBody>
      </p:sp>
      <p:sp>
        <p:nvSpPr>
          <p:cNvPr id="3" name="Veri Yer Tutucusu 2">
            <a:extLst>
              <a:ext uri="{FF2B5EF4-FFF2-40B4-BE49-F238E27FC236}">
                <a16:creationId xmlns:a16="http://schemas.microsoft.com/office/drawing/2014/main" id="{00B135E0-5BEA-4146-A2BB-F9D12F18A887}"/>
              </a:ext>
            </a:extLst>
          </p:cNvPr>
          <p:cNvSpPr>
            <a:spLocks noGrp="1"/>
          </p:cNvSpPr>
          <p:nvPr>
            <p:ph type="dt" sz="half" idx="10"/>
          </p:nvPr>
        </p:nvSpPr>
        <p:spPr/>
        <p:txBody>
          <a:bodyPr/>
          <a:lstStyle/>
          <a:p>
            <a:pPr rtl="0">
              <a:defRPr/>
            </a:pPr>
            <a:r>
              <a:rPr lang="tr-TR" noProof="0">
                <a:solidFill>
                  <a:prstClr val="black">
                    <a:tint val="75000"/>
                  </a:prstClr>
                </a:solidFill>
              </a:rPr>
              <a:t>12.11.2022</a:t>
            </a:r>
          </a:p>
        </p:txBody>
      </p:sp>
      <p:sp>
        <p:nvSpPr>
          <p:cNvPr id="4" name="Alt Bilgi Yer Tutucusu 3">
            <a:extLst>
              <a:ext uri="{FF2B5EF4-FFF2-40B4-BE49-F238E27FC236}">
                <a16:creationId xmlns:a16="http://schemas.microsoft.com/office/drawing/2014/main" id="{56AAB1C7-B3D8-49E4-8765-CFFA65068897}"/>
              </a:ext>
            </a:extLst>
          </p:cNvPr>
          <p:cNvSpPr>
            <a:spLocks noGrp="1"/>
          </p:cNvSpPr>
          <p:nvPr>
            <p:ph type="ftr" sz="quarter" idx="11"/>
          </p:nvPr>
        </p:nvSpPr>
        <p:spPr/>
        <p:txBody>
          <a:bodyPr/>
          <a:lstStyle/>
          <a:p>
            <a:pPr rtl="0">
              <a:defRPr/>
            </a:pPr>
            <a:r>
              <a:rPr lang="tr-TR" noProof="0">
                <a:solidFill>
                  <a:prstClr val="black">
                    <a:tint val="75000"/>
                  </a:prstClr>
                </a:solidFill>
              </a:rPr>
              <a:t>32. Ulusal Nefroloji Hemşireliği Kongresi, 9-13 Kasım 2022- Antalya</a:t>
            </a:r>
          </a:p>
        </p:txBody>
      </p:sp>
      <p:sp>
        <p:nvSpPr>
          <p:cNvPr id="5" name="Slayt Numarası Yer Tutucusu 4">
            <a:extLst>
              <a:ext uri="{FF2B5EF4-FFF2-40B4-BE49-F238E27FC236}">
                <a16:creationId xmlns:a16="http://schemas.microsoft.com/office/drawing/2014/main" id="{1ABE6B2C-A402-4B19-82AE-25AC23076113}"/>
              </a:ext>
            </a:extLst>
          </p:cNvPr>
          <p:cNvSpPr>
            <a:spLocks noGrp="1"/>
          </p:cNvSpPr>
          <p:nvPr>
            <p:ph type="sldNum" sz="quarter" idx="12"/>
          </p:nvPr>
        </p:nvSpPr>
        <p:spPr/>
        <p:txBody>
          <a:bodyPr/>
          <a:lstStyle/>
          <a:p>
            <a:pPr rtl="0">
              <a:defRPr/>
            </a:pPr>
            <a:fld id="{D76B855D-E9CC-4FF8-AD85-6CDC7B89A0DE}" type="slidenum">
              <a:rPr lang="tr-TR" noProof="0" smtClean="0">
                <a:solidFill>
                  <a:prstClr val="black">
                    <a:tint val="75000"/>
                  </a:prstClr>
                </a:solidFill>
              </a:rPr>
              <a:pPr rtl="0">
                <a:defRPr/>
              </a:pPr>
              <a:t>43</a:t>
            </a:fld>
            <a:endParaRPr lang="tr-TR" noProof="0">
              <a:solidFill>
                <a:prstClr val="black">
                  <a:tint val="75000"/>
                </a:prstClr>
              </a:solidFill>
            </a:endParaRPr>
          </a:p>
        </p:txBody>
      </p:sp>
      <p:sp>
        <p:nvSpPr>
          <p:cNvPr id="6" name="İçerik Yer Tutucusu 5">
            <a:extLst>
              <a:ext uri="{FF2B5EF4-FFF2-40B4-BE49-F238E27FC236}">
                <a16:creationId xmlns:a16="http://schemas.microsoft.com/office/drawing/2014/main" id="{C51CE8C4-7498-4F29-98ED-7F939D2197DA}"/>
              </a:ext>
            </a:extLst>
          </p:cNvPr>
          <p:cNvSpPr>
            <a:spLocks noGrp="1"/>
          </p:cNvSpPr>
          <p:nvPr>
            <p:ph idx="1"/>
          </p:nvPr>
        </p:nvSpPr>
        <p:spPr/>
        <p:txBody>
          <a:bodyPr>
            <a:normAutofit/>
          </a:bodyPr>
          <a:lstStyle/>
          <a:p>
            <a:r>
              <a:rPr lang="tr-TR" dirty="0"/>
              <a:t>Sağlık okuryazarlığı bireylerin sağlıkla ilgili bilgileri anlamaları kadar, edindikleri bilgileri değerlendirme, kendilerine verilen tedavileri uygulama, sağlık sistemini anlama gibi birçok önemli konuyu kapsamaktadır. </a:t>
            </a:r>
          </a:p>
          <a:p>
            <a:r>
              <a:rPr lang="tr-TR" dirty="0"/>
              <a:t>Yetersiz sağlık okuryazarlık sorunu, dünyada hâlâ büyük oranda devam etmektedir.</a:t>
            </a:r>
          </a:p>
          <a:p>
            <a:r>
              <a:rPr lang="tr-TR" dirty="0"/>
              <a:t>Bu konuda gerekli düzenlemelerin yapılması için tüm paydaşların katılımı sağlanmalı</a:t>
            </a:r>
          </a:p>
        </p:txBody>
      </p:sp>
      <p:pic>
        <p:nvPicPr>
          <p:cNvPr id="7" name="Resim 6">
            <a:extLst>
              <a:ext uri="{FF2B5EF4-FFF2-40B4-BE49-F238E27FC236}">
                <a16:creationId xmlns:a16="http://schemas.microsoft.com/office/drawing/2014/main" id="{49B2194F-0B11-43BA-B1C7-4A53B634F898}"/>
              </a:ext>
            </a:extLst>
          </p:cNvPr>
          <p:cNvPicPr>
            <a:picLocks noChangeAspect="1"/>
          </p:cNvPicPr>
          <p:nvPr/>
        </p:nvPicPr>
        <p:blipFill>
          <a:blip r:embed="rId2"/>
          <a:stretch>
            <a:fillRect/>
          </a:stretch>
        </p:blipFill>
        <p:spPr>
          <a:xfrm>
            <a:off x="1" y="0"/>
            <a:ext cx="2150120" cy="590550"/>
          </a:xfrm>
          <a:prstGeom prst="rect">
            <a:avLst/>
          </a:prstGeom>
        </p:spPr>
      </p:pic>
      <p:sp>
        <p:nvSpPr>
          <p:cNvPr id="8" name="İçerik Yer Tutucusu 5">
            <a:extLst>
              <a:ext uri="{FF2B5EF4-FFF2-40B4-BE49-F238E27FC236}">
                <a16:creationId xmlns:a16="http://schemas.microsoft.com/office/drawing/2014/main" id="{80096FB1-E8F0-449D-BE04-C64EC2B8E964}"/>
              </a:ext>
            </a:extLst>
          </p:cNvPr>
          <p:cNvSpPr txBox="1">
            <a:spLocks/>
          </p:cNvSpPr>
          <p:nvPr/>
        </p:nvSpPr>
        <p:spPr>
          <a:xfrm>
            <a:off x="904876" y="2967038"/>
            <a:ext cx="10448924" cy="1325563"/>
          </a:xfrm>
          <a:prstGeom prst="rect">
            <a:avLst/>
          </a:prstGeom>
          <a:solidFill>
            <a:schemeClr val="accent1">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6000" dirty="0"/>
              <a:t>SIRA HEPİMİZDE</a:t>
            </a:r>
            <a:r>
              <a:rPr lang="tr-TR" sz="6000" dirty="0">
                <a:sym typeface="Wingdings" panose="05000000000000000000" pitchFamily="2" charset="2"/>
              </a:rPr>
              <a:t></a:t>
            </a:r>
            <a:endParaRPr lang="tr-TR" sz="6000" dirty="0"/>
          </a:p>
        </p:txBody>
      </p:sp>
    </p:spTree>
    <p:extLst>
      <p:ext uri="{BB962C8B-B14F-4D97-AF65-F5344CB8AC3E}">
        <p14:creationId xmlns:p14="http://schemas.microsoft.com/office/powerpoint/2010/main" val="368317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r>
              <a:rPr lang="tr-TR"/>
              <a:t>Teşekkürler</a:t>
            </a:r>
          </a:p>
        </p:txBody>
      </p:sp>
      <p:sp>
        <p:nvSpPr>
          <p:cNvPr id="4" name="Tarih Yer Tutucusu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tr-TR"/>
              <a:t>12.11.2022</a:t>
            </a:r>
          </a:p>
        </p:txBody>
      </p:sp>
      <p:sp>
        <p:nvSpPr>
          <p:cNvPr id="5" name="Alt Bilgi Yer Tutucusu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tr-TR"/>
              <a:t>32. Ulusal Nefroloji Hemşireliği Kongresi, 9-13 Kasım 2022- Antalya</a:t>
            </a:r>
          </a:p>
        </p:txBody>
      </p:sp>
      <p:sp>
        <p:nvSpPr>
          <p:cNvPr id="6" name="Slayt Numarası Yer Tutucusu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tr-TR" smtClean="0"/>
              <a:pPr lvl="0" rtl="0"/>
              <a:t>44</a:t>
            </a:fld>
            <a:endParaRPr lang="tr-TR"/>
          </a:p>
        </p:txBody>
      </p:sp>
      <p:sp>
        <p:nvSpPr>
          <p:cNvPr id="3" name="İçerik Yer Tutucusu 2">
            <a:extLst>
              <a:ext uri="{FF2B5EF4-FFF2-40B4-BE49-F238E27FC236}">
                <a16:creationId xmlns:a16="http://schemas.microsoft.com/office/drawing/2014/main" id="{21F0B6E0-1F7C-4E6A-87B1-554ADE739CD1}"/>
              </a:ext>
            </a:extLst>
          </p:cNvPr>
          <p:cNvSpPr>
            <a:spLocks noGrp="1"/>
          </p:cNvSpPr>
          <p:nvPr>
            <p:ph idx="1"/>
          </p:nvPr>
        </p:nvSpPr>
        <p:spPr>
          <a:xfrm>
            <a:off x="6222492" y="4425696"/>
            <a:ext cx="4709160" cy="1755648"/>
          </a:xfrm>
        </p:spPr>
        <p:txBody>
          <a:bodyPr rtlCol="0"/>
          <a:lstStyle/>
          <a:p>
            <a:pPr rtl="0"/>
            <a:r>
              <a:rPr lang="tr-TR" dirty="0"/>
              <a:t>Zülfünaz ÖZER</a:t>
            </a:r>
          </a:p>
          <a:p>
            <a:pPr rtl="0">
              <a:spcBef>
                <a:spcPts val="3000"/>
              </a:spcBef>
            </a:pPr>
            <a:r>
              <a:rPr lang="tr-TR" sz="1800" dirty="0" err="1"/>
              <a:t>zulfinazozer@gmail.com</a:t>
            </a:r>
            <a:endParaRPr lang="tr-TR" dirty="0"/>
          </a:p>
        </p:txBody>
      </p:sp>
      <p:pic>
        <p:nvPicPr>
          <p:cNvPr id="8" name="Resim 7">
            <a:extLst>
              <a:ext uri="{FF2B5EF4-FFF2-40B4-BE49-F238E27FC236}">
                <a16:creationId xmlns:a16="http://schemas.microsoft.com/office/drawing/2014/main" id="{BCC35FCA-B31F-41F7-9CC3-FD2FF3A2D73B}"/>
              </a:ext>
            </a:extLst>
          </p:cNvPr>
          <p:cNvPicPr>
            <a:picLocks noChangeAspect="1"/>
          </p:cNvPicPr>
          <p:nvPr/>
        </p:nvPicPr>
        <p:blipFill>
          <a:blip r:embed="rId3"/>
          <a:stretch>
            <a:fillRect/>
          </a:stretch>
        </p:blipFill>
        <p:spPr>
          <a:xfrm>
            <a:off x="5704702" y="0"/>
            <a:ext cx="6487298" cy="3429000"/>
          </a:xfrm>
          <a:prstGeom prst="rect">
            <a:avLst/>
          </a:prstGeom>
        </p:spPr>
      </p:pic>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37_TF78504181_Win32" id="{0DE342E5-BC75-4B54-8C0B-01224F091F06}" vid="{4DFE5CFD-78B2-4A33-BCE2-0ABA17E21159}"/>
    </a:ext>
  </a:extLst>
</a:theme>
</file>

<file path=ppt/theme/theme2.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DEF148-1770-458F-8F5B-C3D0A278AA97}">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449C04-64B3-4403-94B7-8D2284C38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{8580E814-D1E1-4B59-81AA-7ADE7A74FB98}tf78504181_win32</Template>
  <TotalTime>8997</TotalTime>
  <Words>2743</Words>
  <Application>Microsoft Office PowerPoint</Application>
  <PresentationFormat>Geniş ekran</PresentationFormat>
  <Paragraphs>300</Paragraphs>
  <Slides>44</Slides>
  <Notes>2</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44</vt:i4>
      </vt:variant>
    </vt:vector>
  </HeadingPairs>
  <TitlesOfParts>
    <vt:vector size="52" baseType="lpstr">
      <vt:lpstr>Arial</vt:lpstr>
      <vt:lpstr>Avenir Next LT Pro</vt:lpstr>
      <vt:lpstr>Calibri</vt:lpstr>
      <vt:lpstr>CIDFont+F2</vt:lpstr>
      <vt:lpstr>Georgia</vt:lpstr>
      <vt:lpstr>Open Sans</vt:lpstr>
      <vt:lpstr>Times New Roman</vt:lpstr>
      <vt:lpstr>ShapesVTI</vt:lpstr>
      <vt:lpstr>Böbrek Hastalığı İle İyi Yaşam: Sağlık Okuryazarlık, Gıda Okuryazarlık</vt:lpstr>
      <vt:lpstr>Hemşireliğin Dört Temel Kavramı: İnsan, Çevre, Sağlık&amp;Hastalık, Hemşirelik</vt:lpstr>
      <vt:lpstr>SAĞLIK</vt:lpstr>
      <vt:lpstr>HEMŞİRELİK</vt:lpstr>
      <vt:lpstr>PowerPoint Sunusu</vt:lpstr>
      <vt:lpstr>PowerPoint Sunusu</vt:lpstr>
      <vt:lpstr>Sağlık Sorumluluğu</vt:lpstr>
      <vt:lpstr>Sağlık Sorumluluğu</vt:lpstr>
      <vt:lpstr>Sağlık Okuryazarlık (SOY)</vt:lpstr>
      <vt:lpstr>Sağlık Okuryazarlık Düzeyi</vt:lpstr>
      <vt:lpstr>Sağlık Okuryazarlık</vt:lpstr>
      <vt:lpstr>Sağlık Okuryazarlık Düzeyi</vt:lpstr>
      <vt:lpstr>Sağlık Okuryazarlık Düzeyi</vt:lpstr>
      <vt:lpstr>Sağlık Okuryazarlık Düzeyi</vt:lpstr>
      <vt:lpstr>PowerPoint Sunusu</vt:lpstr>
      <vt:lpstr>Kronik Böbrek Hastalarında Sağlık Okuryazarlık</vt:lpstr>
      <vt:lpstr>Kronik Böbrek Hastalarında (KBH) Sağlık Okuryazarlık</vt:lpstr>
      <vt:lpstr>Kronik Böbrek Hastalarında Sağlık Okuryazarlık</vt:lpstr>
      <vt:lpstr>Kronik Böbrek Hastalarında Sağlık Okuryazarlık</vt:lpstr>
      <vt:lpstr>Kronik Böbrek Hastalarında Sağlık Okuryazarlık</vt:lpstr>
      <vt:lpstr>PowerPoint Sunusu</vt:lpstr>
      <vt:lpstr>PowerPoint Sunusu</vt:lpstr>
      <vt:lpstr>PowerPoint Sunusu</vt:lpstr>
      <vt:lpstr>KBH hastalarında (diyaliz ve transplantasyon hastaları dahil) düşük SOY</vt:lpstr>
      <vt:lpstr>PowerPoint Sunusu</vt:lpstr>
      <vt:lpstr>PowerPoint Sunusu</vt:lpstr>
      <vt:lpstr>PowerPoint Sunusu</vt:lpstr>
      <vt:lpstr>PowerPoint Sunusu</vt:lpstr>
      <vt:lpstr>PowerPoint Sunusu</vt:lpstr>
      <vt:lpstr>Gıda Okuryazarlığı (GOY)</vt:lpstr>
      <vt:lpstr>Gıda Okuryazarlığı (GOY) Bileşenleri</vt:lpstr>
      <vt:lpstr>PowerPoint Sunusu</vt:lpstr>
      <vt:lpstr>PowerPoint Sunusu</vt:lpstr>
      <vt:lpstr>PowerPoint Sunusu</vt:lpstr>
      <vt:lpstr>PowerPoint Sunusu</vt:lpstr>
      <vt:lpstr>PowerPoint Sunusu</vt:lpstr>
      <vt:lpstr>Gıda Okuryazarlığı (GOY)</vt:lpstr>
      <vt:lpstr>PowerPoint Sunusu</vt:lpstr>
      <vt:lpstr>Hastalarda Yetersiz Sağlık Okuryazarlığı Düşündüren Davranışlar</vt:lpstr>
      <vt:lpstr>Sağlık Okuryazarlığı Geliştirmek</vt:lpstr>
      <vt:lpstr>Sağlık Okuryazarlığı Geliştirmek</vt:lpstr>
      <vt:lpstr>Sağlık Okuryazarlığı Geliştirmek</vt:lpstr>
      <vt:lpstr>ÖZETLE</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Böbrek Hastalığı İle İyi Yaşam: Sağlık Okuryazarlık, Gıda Okuryazarlık</dc:title>
  <dc:creator>Zülfünaz ÖZER</dc:creator>
  <cp:lastModifiedBy>Zülfünaz ÖZER</cp:lastModifiedBy>
  <cp:revision>51</cp:revision>
  <dcterms:created xsi:type="dcterms:W3CDTF">2022-11-05T16:10:11Z</dcterms:created>
  <dcterms:modified xsi:type="dcterms:W3CDTF">2022-11-11T22:29:11Z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