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1"/>
  </p:notesMasterIdLst>
  <p:sldIdLst>
    <p:sldId id="284" r:id="rId2"/>
    <p:sldId id="257" r:id="rId3"/>
    <p:sldId id="258" r:id="rId4"/>
    <p:sldId id="259" r:id="rId5"/>
    <p:sldId id="261" r:id="rId6"/>
    <p:sldId id="262" r:id="rId7"/>
    <p:sldId id="263" r:id="rId8"/>
    <p:sldId id="285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83" r:id="rId23"/>
    <p:sldId id="280" r:id="rId24"/>
    <p:sldId id="281" r:id="rId25"/>
    <p:sldId id="286" r:id="rId26"/>
    <p:sldId id="277" r:id="rId27"/>
    <p:sldId id="282" r:id="rId28"/>
    <p:sldId id="278" r:id="rId29"/>
    <p:sldId id="287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DBA"/>
    <a:srgbClr val="FFFFFF"/>
    <a:srgbClr val="A2A9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91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3954C-CFB6-49A5-AAB8-30388FB0B48D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F253A-F66C-48D5-A13E-00E6C4D7960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806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F253A-F66C-48D5-A13E-00E6C4D79605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2198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1980’lerin</a:t>
            </a:r>
            <a:r>
              <a:rPr lang="tr-TR" baseline="0" dirty="0" smtClean="0"/>
              <a:t> başında bir </a:t>
            </a:r>
            <a:r>
              <a:rPr lang="tr-TR" baseline="0" dirty="0" err="1" smtClean="0"/>
              <a:t>pediatrist</a:t>
            </a:r>
            <a:r>
              <a:rPr lang="tr-TR" baseline="0" dirty="0" smtClean="0"/>
              <a:t> DBT aşısının çocuklarda lösemiye yol </a:t>
            </a:r>
            <a:r>
              <a:rPr lang="tr-TR" baseline="0" dirty="0" err="1" smtClean="0"/>
              <a:t>açtığını,sistemlerini</a:t>
            </a:r>
            <a:r>
              <a:rPr lang="tr-TR" baseline="0" dirty="0" smtClean="0"/>
              <a:t> bozduğunu ortaya </a:t>
            </a:r>
            <a:r>
              <a:rPr lang="tr-TR" baseline="0" dirty="0" err="1" smtClean="0"/>
              <a:t>attı.TV,radyolar</a:t>
            </a:r>
            <a:r>
              <a:rPr lang="tr-TR" baseline="0" dirty="0" smtClean="0"/>
              <a:t> gazeteler olayı medyaya </a:t>
            </a:r>
            <a:r>
              <a:rPr lang="tr-TR" baseline="0" dirty="0" err="1" smtClean="0"/>
              <a:t>taşıdı.Ana</a:t>
            </a:r>
            <a:r>
              <a:rPr lang="tr-TR" baseline="0" dirty="0" smtClean="0"/>
              <a:t> babalar aşıya plan güvenlerini </a:t>
            </a:r>
            <a:r>
              <a:rPr lang="tr-TR" baseline="0" dirty="0" err="1" smtClean="0"/>
              <a:t>yitirdiler.DBT</a:t>
            </a:r>
            <a:r>
              <a:rPr lang="tr-TR" baseline="0" dirty="0" smtClean="0"/>
              <a:t> Aşı oranları %30’a </a:t>
            </a:r>
            <a:r>
              <a:rPr lang="tr-TR" baseline="0" dirty="0" err="1" smtClean="0"/>
              <a:t>düştü.Avrupadaki</a:t>
            </a:r>
            <a:r>
              <a:rPr lang="tr-TR" baseline="0" dirty="0" smtClean="0"/>
              <a:t> en büyük difteri salgını </a:t>
            </a:r>
            <a:r>
              <a:rPr lang="tr-TR" baseline="0" dirty="0" err="1" smtClean="0"/>
              <a:t>çıktı.Boğmaca</a:t>
            </a:r>
            <a:r>
              <a:rPr lang="tr-TR" baseline="0" dirty="0" smtClean="0"/>
              <a:t> en yüksek </a:t>
            </a:r>
            <a:r>
              <a:rPr lang="tr-TR" baseline="0" dirty="0" err="1" smtClean="0"/>
              <a:t>insidansa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ulaştı.Fransada</a:t>
            </a:r>
            <a:r>
              <a:rPr lang="tr-TR" baseline="0" dirty="0" smtClean="0"/>
              <a:t> 1991-1997 yılları arasında uygulanan hepatit B aşılaması sonucu 35 </a:t>
            </a:r>
            <a:r>
              <a:rPr lang="tr-TR" baseline="0" dirty="0" err="1" smtClean="0"/>
              <a:t>multiple</a:t>
            </a:r>
            <a:r>
              <a:rPr lang="tr-TR" baseline="0" dirty="0" smtClean="0"/>
              <a:t> skleroz olgusunun saptandığı öne </a:t>
            </a:r>
            <a:r>
              <a:rPr lang="tr-TR" baseline="0" dirty="0" err="1" smtClean="0"/>
              <a:t>sürüldü.bu</a:t>
            </a:r>
            <a:r>
              <a:rPr lang="tr-TR" baseline="0" dirty="0" smtClean="0"/>
              <a:t> sav hiçbir kanıta </a:t>
            </a:r>
            <a:r>
              <a:rPr lang="tr-TR" baseline="0" dirty="0" err="1" smtClean="0"/>
              <a:t>dayanmıyordu.gerçeği</a:t>
            </a:r>
            <a:r>
              <a:rPr lang="tr-TR" baseline="0" dirty="0" smtClean="0"/>
              <a:t> araştıran çalışmalar yapıldı.1993-97 arasında tanı almış 643 </a:t>
            </a:r>
            <a:r>
              <a:rPr lang="tr-TR" baseline="0" dirty="0" err="1" smtClean="0"/>
              <a:t>multiple</a:t>
            </a:r>
            <a:r>
              <a:rPr lang="tr-TR" baseline="0" dirty="0" smtClean="0"/>
              <a:t> skleroz hastasında hepatit B aşılamasından 4 ay önce ve 2 ay sonra </a:t>
            </a:r>
            <a:r>
              <a:rPr lang="tr-TR" baseline="0" dirty="0" err="1" smtClean="0"/>
              <a:t>relaps</a:t>
            </a:r>
            <a:r>
              <a:rPr lang="tr-TR" baseline="0" dirty="0" smtClean="0"/>
              <a:t> sıklığının farklı olmadığı </a:t>
            </a:r>
            <a:r>
              <a:rPr lang="tr-TR" baseline="0" dirty="0" err="1" smtClean="0"/>
              <a:t>saptandı.bir</a:t>
            </a:r>
            <a:r>
              <a:rPr lang="tr-TR" baseline="0" dirty="0" smtClean="0"/>
              <a:t> çok aile çocuklarını aşılatmaktan kaçındı çocuklarda akut hepatit </a:t>
            </a:r>
            <a:r>
              <a:rPr lang="tr-TR" baseline="0" dirty="0" err="1" smtClean="0"/>
              <a:t>Bvirüs</a:t>
            </a:r>
            <a:r>
              <a:rPr lang="tr-TR" baseline="0" dirty="0" smtClean="0"/>
              <a:t> enfeksiyonlarının görülme sıklığında artış gözlendi.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F253A-F66C-48D5-A13E-00E6C4D79605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3901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Bilimin</a:t>
            </a:r>
            <a:r>
              <a:rPr lang="tr-TR" baseline="0" dirty="0" smtClean="0"/>
              <a:t> ilerlemesiyle sağlık alanında da büyük bir ilerleme olmuştur.1990 </a:t>
            </a:r>
            <a:r>
              <a:rPr lang="tr-TR" baseline="0" dirty="0" err="1" smtClean="0"/>
              <a:t>ların</a:t>
            </a:r>
            <a:r>
              <a:rPr lang="tr-TR" baseline="0" dirty="0" smtClean="0"/>
              <a:t> başında yalnızca 3 aşı sınırlı miktarda üretilirken yüz yıl içinde 20 den fazla aşı piyasaya çıkmıştır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F253A-F66C-48D5-A13E-00E6C4D79605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1315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Hastalıkların</a:t>
            </a:r>
            <a:r>
              <a:rPr lang="tr-TR" baseline="0" dirty="0" smtClean="0"/>
              <a:t> bazıları geçirildiğinde bağışıklık </a:t>
            </a:r>
            <a:r>
              <a:rPr lang="tr-TR" baseline="0" dirty="0" err="1" smtClean="0"/>
              <a:t>bırakmazlar.Difteri</a:t>
            </a:r>
            <a:r>
              <a:rPr lang="tr-TR" baseline="0" dirty="0" smtClean="0"/>
              <a:t> ve </a:t>
            </a:r>
            <a:r>
              <a:rPr lang="tr-TR" baseline="0" dirty="0" err="1" smtClean="0"/>
              <a:t>Tetenoz</a:t>
            </a:r>
            <a:r>
              <a:rPr lang="tr-TR" baseline="0" dirty="0" smtClean="0"/>
              <a:t> </a:t>
            </a:r>
            <a:r>
              <a:rPr lang="tr-TR" baseline="0" dirty="0" err="1" smtClean="0"/>
              <a:t>böyledir.Kızamık,suçiçeği</a:t>
            </a:r>
            <a:r>
              <a:rPr lang="tr-TR" baseline="0" dirty="0" smtClean="0"/>
              <a:t> gibi bazı hastalıklar geçirilince bağışıklık </a:t>
            </a:r>
            <a:r>
              <a:rPr lang="tr-TR" baseline="0" dirty="0" err="1" smtClean="0"/>
              <a:t>bırakırlar.Ancak</a:t>
            </a:r>
            <a:r>
              <a:rPr lang="tr-TR" baseline="0" dirty="0" smtClean="0"/>
              <a:t> ölümle sonuçlanma riskleri </a:t>
            </a:r>
            <a:r>
              <a:rPr lang="tr-TR" baseline="0" dirty="0" err="1" smtClean="0"/>
              <a:t>vardır.Geçirenlerde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sağırlık,zihinsel</a:t>
            </a:r>
            <a:r>
              <a:rPr lang="tr-TR" baseline="0" dirty="0" smtClean="0"/>
              <a:t> gerilik gibi izler </a:t>
            </a:r>
            <a:r>
              <a:rPr lang="tr-TR" baseline="0" dirty="0" err="1" smtClean="0"/>
              <a:t>bırakabilirler.Bu</a:t>
            </a:r>
            <a:r>
              <a:rPr lang="tr-TR" baseline="0" dirty="0" smtClean="0"/>
              <a:t> nedenle bağışıklık elde etmek için aşılanma gibi bir yol varken hastalık riskini göze almaya değmez.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F253A-F66C-48D5-A13E-00E6C4D79605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5883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Kelimelerin toplum üzerindeki etkisini </a:t>
            </a:r>
            <a:r>
              <a:rPr lang="tr-TR" dirty="0" err="1" smtClean="0"/>
              <a:t>düşünürsek,alternatif</a:t>
            </a:r>
            <a:r>
              <a:rPr lang="tr-TR" baseline="0" dirty="0" smtClean="0"/>
              <a:t> tıp yerine destekleyici-tamamlayıcı tıp demek daha </a:t>
            </a:r>
            <a:r>
              <a:rPr lang="tr-TR" baseline="0" dirty="0" err="1" smtClean="0"/>
              <a:t>uygundur.</a:t>
            </a:r>
            <a:r>
              <a:rPr lang="tr-TR" dirty="0" err="1" smtClean="0"/>
              <a:t>Aslında</a:t>
            </a:r>
            <a:r>
              <a:rPr lang="tr-TR" baseline="0" dirty="0" smtClean="0"/>
              <a:t> alternatif ve tamamlayıcı tıp adı verilen bu yöntemler(</a:t>
            </a:r>
            <a:r>
              <a:rPr lang="tr-TR" baseline="0" dirty="0" err="1" smtClean="0"/>
              <a:t>aromaterapi,fitoterapi,hacamat</a:t>
            </a:r>
            <a:r>
              <a:rPr lang="tr-TR" baseline="0" dirty="0" smtClean="0"/>
              <a:t> </a:t>
            </a:r>
            <a:r>
              <a:rPr lang="tr-TR" baseline="0" dirty="0" err="1" smtClean="0"/>
              <a:t>sülük,akapunktur</a:t>
            </a:r>
            <a:r>
              <a:rPr lang="tr-TR" baseline="0" dirty="0" smtClean="0"/>
              <a:t>)tıbbi tedaviye yardımcı olabilirler ancak tıbbi tedavinin yerini alamazlar.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F253A-F66C-48D5-A13E-00E6C4D79605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4298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Aşıların</a:t>
            </a:r>
            <a:r>
              <a:rPr lang="tr-TR" baseline="0" dirty="0" smtClean="0"/>
              <a:t> günümüzde </a:t>
            </a:r>
            <a:r>
              <a:rPr lang="tr-TR" baseline="0" dirty="0" err="1" smtClean="0"/>
              <a:t>etkinliği,faydaları</a:t>
            </a:r>
            <a:r>
              <a:rPr lang="tr-TR" baseline="0" dirty="0" smtClean="0"/>
              <a:t> ve güvenliği </a:t>
            </a:r>
            <a:r>
              <a:rPr lang="tr-TR" baseline="0" dirty="0" err="1" smtClean="0"/>
              <a:t>bilinmektedir.buna</a:t>
            </a:r>
            <a:r>
              <a:rPr lang="tr-TR" baseline="0" dirty="0" smtClean="0"/>
              <a:t> rağmen nadir gözlenen yan etkilerinin ön plana çıkarılmaya çalışıldığı bir </a:t>
            </a:r>
            <a:r>
              <a:rPr lang="tr-TR" baseline="0" dirty="0" err="1" smtClean="0"/>
              <a:t>tartışmanında</a:t>
            </a:r>
            <a:r>
              <a:rPr lang="tr-TR" baseline="0" dirty="0" smtClean="0"/>
              <a:t> odağı halindedir.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F253A-F66C-48D5-A13E-00E6C4D79605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6607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Aşıların istenmeyen etkileri çoğunlukla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ateş,aşı</a:t>
            </a:r>
            <a:r>
              <a:rPr lang="tr-TR" baseline="0" dirty="0" smtClean="0"/>
              <a:t> yerinde ağrı gibi katlanılabilir </a:t>
            </a:r>
            <a:r>
              <a:rPr lang="tr-TR" baseline="0" dirty="0" err="1" smtClean="0"/>
              <a:t>etkilerdir.oysa</a:t>
            </a:r>
            <a:r>
              <a:rPr lang="tr-TR" baseline="0" dirty="0" smtClean="0"/>
              <a:t> aşıyla korunabilir hastalıklar ölümcüldür ve sakatlığa yol açar.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F253A-F66C-48D5-A13E-00E6C4D79605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1312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Ben aşı yaptırmayacağım diyenlerin bir kısmı gerçekten de hemen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hastalanmayacaklardır.çünkü</a:t>
            </a:r>
            <a:r>
              <a:rPr lang="tr-TR" baseline="0" dirty="0" smtClean="0"/>
              <a:t> aşısı olan bireyler enfeksiyon zincirini kırarak onların çevresinde korunaklı bir alan </a:t>
            </a:r>
            <a:r>
              <a:rPr lang="tr-TR" baseline="0" dirty="0" err="1" smtClean="0"/>
              <a:t>oluşturmaktadırlar.ama</a:t>
            </a:r>
            <a:r>
              <a:rPr lang="tr-TR" baseline="0" dirty="0" smtClean="0"/>
              <a:t> zamanla hastalığın daha ağır seyredeceği daha büyük yaşlara geldiklerinde hastalık etkeni ile karşılaşabilirler ve o zaman çok geç kalınmış olabilir.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F253A-F66C-48D5-A13E-00E6C4D79605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695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F253A-F66C-48D5-A13E-00E6C4D79605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7965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2103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090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309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732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305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084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7653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785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409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479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2359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9197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1798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45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7221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7452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744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387DA9E-2294-477D-93E4-403BB19FA11F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9437AA5-B7A4-47B0-A76F-77F56F1A1A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35517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" y="0"/>
            <a:ext cx="9140909" cy="6858000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251520" y="260648"/>
            <a:ext cx="688201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8000" dirty="0"/>
              <a:t>AŞI </a:t>
            </a:r>
            <a:r>
              <a:rPr lang="tr-TR" sz="8000" dirty="0" smtClean="0"/>
              <a:t>TEREDDÜTÜ</a:t>
            </a:r>
            <a:endParaRPr lang="tr-TR" sz="8000" dirty="0"/>
          </a:p>
        </p:txBody>
      </p:sp>
      <p:sp>
        <p:nvSpPr>
          <p:cNvPr id="4" name="Dikdörtgen 3"/>
          <p:cNvSpPr/>
          <p:nvPr/>
        </p:nvSpPr>
        <p:spPr>
          <a:xfrm>
            <a:off x="107504" y="1551117"/>
            <a:ext cx="73448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HEM. AYŞE </a:t>
            </a:r>
            <a:r>
              <a:rPr lang="tr-TR" sz="2800" dirty="0" smtClean="0"/>
              <a:t>ATAK </a:t>
            </a:r>
          </a:p>
          <a:p>
            <a:r>
              <a:rPr lang="tr-TR" sz="2800" dirty="0" smtClean="0"/>
              <a:t>İzmir Tepecik Eğitim Ve Araştırma Hastanesi </a:t>
            </a:r>
            <a:endParaRPr lang="tr-TR" sz="2800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41156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tr-TR" sz="3200" dirty="0" smtClean="0"/>
              <a:t>AŞI: </a:t>
            </a:r>
          </a:p>
          <a:p>
            <a:pPr marL="0" indent="0">
              <a:buNone/>
            </a:pPr>
            <a:r>
              <a:rPr lang="tr-TR" sz="3200" dirty="0" smtClean="0"/>
              <a:t>Belirli bir hastalığa karşı bağışıklığı artıran biyolojik ürün olarak tanımlanmaktadır.(DSÖ)</a:t>
            </a:r>
          </a:p>
          <a:p>
            <a:pPr marL="0" indent="0">
              <a:buNone/>
            </a:pPr>
            <a:endParaRPr lang="tr-TR" sz="3200" dirty="0"/>
          </a:p>
          <a:p>
            <a:pPr marL="0" indent="0">
              <a:buNone/>
            </a:pPr>
            <a:r>
              <a:rPr lang="tr-TR" sz="3200" dirty="0" smtClean="0"/>
              <a:t>AŞILAMA:</a:t>
            </a:r>
          </a:p>
          <a:p>
            <a:pPr marL="0" indent="0">
              <a:buNone/>
            </a:pPr>
            <a:r>
              <a:rPr lang="tr-TR" sz="3200" dirty="0" smtClean="0"/>
              <a:t>Zayıflatılmış virüs ya da bakterilerin ya da bunların </a:t>
            </a:r>
            <a:r>
              <a:rPr lang="tr-TR" sz="3200" dirty="0" err="1" smtClean="0"/>
              <a:t>antijenik</a:t>
            </a:r>
            <a:r>
              <a:rPr lang="tr-TR" sz="3200" dirty="0" smtClean="0"/>
              <a:t> parçalarının vücuda verilerek yapay bağışıklık elde edilmesidir.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661147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6449" y="187077"/>
            <a:ext cx="7886700" cy="1325563"/>
          </a:xfrm>
        </p:spPr>
        <p:txBody>
          <a:bodyPr/>
          <a:lstStyle/>
          <a:p>
            <a:pPr algn="ctr"/>
            <a:r>
              <a:rPr lang="tr-TR" dirty="0" smtClean="0"/>
              <a:t>AŞI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7799" y="1484784"/>
            <a:ext cx="7675350" cy="4351338"/>
          </a:xfrm>
        </p:spPr>
        <p:txBody>
          <a:bodyPr>
            <a:noAutofit/>
          </a:bodyPr>
          <a:lstStyle/>
          <a:p>
            <a:r>
              <a:rPr lang="tr-TR" sz="3200" dirty="0" smtClean="0"/>
              <a:t>Aşılama sayesinde bulaşıcı hastalıklar başta olmak üzere </a:t>
            </a:r>
            <a:r>
              <a:rPr lang="tr-TR" sz="3200" dirty="0" err="1" smtClean="0"/>
              <a:t>morbiditesi</a:t>
            </a:r>
            <a:r>
              <a:rPr lang="tr-TR" sz="3200" dirty="0" smtClean="0"/>
              <a:t> ve </a:t>
            </a:r>
            <a:r>
              <a:rPr lang="tr-TR" sz="3200" dirty="0" err="1" smtClean="0"/>
              <a:t>mortalitesi</a:t>
            </a:r>
            <a:r>
              <a:rPr lang="tr-TR" sz="3200" dirty="0" smtClean="0"/>
              <a:t> yüksek olan hastalıkların engellenmesi yada zarar   verme oranının azaltılması amaçlanmıştır. </a:t>
            </a:r>
            <a:endParaRPr lang="tr-TR" sz="3200" dirty="0" smtClean="0"/>
          </a:p>
          <a:p>
            <a:endParaRPr lang="tr-TR" sz="3200" dirty="0" smtClean="0"/>
          </a:p>
          <a:p>
            <a:r>
              <a:rPr lang="tr-TR" sz="3200" dirty="0" smtClean="0"/>
              <a:t>Aşılama programları bulaşıcı hastalıkları engelleme ve ortadan kaldırma</a:t>
            </a:r>
            <a:r>
              <a:rPr lang="tr-TR" sz="3200" dirty="0" smtClean="0"/>
              <a:t>, hastalıkların </a:t>
            </a:r>
            <a:r>
              <a:rPr lang="tr-TR" sz="3200" dirty="0" err="1" smtClean="0"/>
              <a:t>morbidite</a:t>
            </a:r>
            <a:r>
              <a:rPr lang="tr-TR" sz="3200" dirty="0" smtClean="0"/>
              <a:t> ve </a:t>
            </a:r>
            <a:r>
              <a:rPr lang="tr-TR" sz="3200" dirty="0" err="1" smtClean="0"/>
              <a:t>mortalitesini</a:t>
            </a:r>
            <a:r>
              <a:rPr lang="tr-TR" sz="3200" dirty="0" smtClean="0"/>
              <a:t> azaltma</a:t>
            </a:r>
            <a:r>
              <a:rPr lang="tr-TR" sz="3200" dirty="0" smtClean="0"/>
              <a:t>, sağlıklı </a:t>
            </a:r>
            <a:r>
              <a:rPr lang="tr-TR" sz="3200" dirty="0" smtClean="0"/>
              <a:t>toplum gelişimi için maliyet etkin en iyi yöntemdir.                   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553731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3200" dirty="0" smtClean="0"/>
              <a:t>Dünya sağlık örgütünün 2017 raporuna göre hala yaklaşık 1,5 milyon kişi aşı ile önlenebilir hastalıklardan ölmektedir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3368824"/>
            <a:ext cx="6144683" cy="345638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18187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Ülkemizde Aşı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Türkiye’de ilk yoğun aşılama programı 1981 yılında 5 hastalığa karşı başlatılan genişletilmiş bağışıklama programıdır</a:t>
            </a:r>
            <a:r>
              <a:rPr lang="tr-TR" sz="2800" dirty="0" smtClean="0"/>
              <a:t>. Bu </a:t>
            </a:r>
            <a:r>
              <a:rPr lang="tr-TR" sz="2800" dirty="0" smtClean="0"/>
              <a:t>program 2005 yılında 7 hastalığa,2013 yılında 13 hastalığa karşı toplam 18 doz aşı olacak şekilde genişletilmiştir</a:t>
            </a:r>
            <a:r>
              <a:rPr lang="tr-TR" sz="3200" dirty="0" smtClean="0"/>
              <a:t>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3717032"/>
            <a:ext cx="5976664" cy="336287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" name="Yuvarlatılmış Dikdörtgen 4"/>
          <p:cNvSpPr/>
          <p:nvPr/>
        </p:nvSpPr>
        <p:spPr>
          <a:xfrm rot="20014955">
            <a:off x="3058067" y="5462294"/>
            <a:ext cx="219552" cy="690997"/>
          </a:xfrm>
          <a:prstGeom prst="roundRect">
            <a:avLst/>
          </a:prstGeom>
          <a:solidFill>
            <a:srgbClr val="A2A9B7"/>
          </a:solidFill>
          <a:ln>
            <a:solidFill>
              <a:srgbClr val="A6ADB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5476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sz="3500" dirty="0" smtClean="0"/>
              <a:t>Aşı </a:t>
            </a:r>
            <a:r>
              <a:rPr lang="tr-TR" sz="3500" dirty="0" err="1" smtClean="0"/>
              <a:t>tereddütü</a:t>
            </a:r>
            <a:r>
              <a:rPr lang="tr-TR" sz="3500" dirty="0" smtClean="0"/>
              <a:t>: Aşı </a:t>
            </a:r>
            <a:r>
              <a:rPr lang="tr-TR" sz="3500" dirty="0" smtClean="0"/>
              <a:t>hizmetinin mevcudiyetine rağmen aşının kabulünde gecikme veya bazı aşıların reddedilmesidir</a:t>
            </a:r>
            <a:r>
              <a:rPr lang="tr-TR" sz="3500" dirty="0" smtClean="0"/>
              <a:t>.</a:t>
            </a:r>
            <a:endParaRPr lang="tr-TR" sz="3500" dirty="0" smtClean="0"/>
          </a:p>
          <a:p>
            <a:pPr marL="0" indent="0">
              <a:buNone/>
            </a:pPr>
            <a:r>
              <a:rPr lang="tr-TR" sz="3500" dirty="0" smtClean="0"/>
              <a:t>DSÖ tarafından 2019 yılında Küresel Sağlığa Yönelik 10 Tehdit başlığıyla yayımlanan listede </a:t>
            </a:r>
            <a:r>
              <a:rPr lang="tr-TR" sz="3500" dirty="0" smtClean="0"/>
              <a:t>aşı </a:t>
            </a:r>
            <a:r>
              <a:rPr lang="tr-TR" sz="3500" dirty="0" err="1"/>
              <a:t>t</a:t>
            </a:r>
            <a:r>
              <a:rPr lang="tr-TR" sz="3500" dirty="0" err="1" smtClean="0"/>
              <a:t>ereddütü’nün</a:t>
            </a:r>
            <a:r>
              <a:rPr lang="tr-TR" sz="3500" dirty="0" smtClean="0"/>
              <a:t> de </a:t>
            </a:r>
            <a:r>
              <a:rPr lang="tr-TR" sz="3500" dirty="0" smtClean="0"/>
              <a:t>yer alması aşı karşıtı görüşlerin yaygınlığını ve bunun DSÖ tarafından nasıl algılandığını göstermesi açısından önemlidir.</a:t>
            </a:r>
          </a:p>
        </p:txBody>
      </p:sp>
    </p:spTree>
    <p:extLst>
      <p:ext uri="{BB962C8B-B14F-4D97-AF65-F5344CB8AC3E}">
        <p14:creationId xmlns:p14="http://schemas.microsoft.com/office/powerpoint/2010/main" val="2495118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3200" dirty="0" smtClean="0"/>
              <a:t>DSÖ’nün yayınlamış olduğu aşı </a:t>
            </a:r>
            <a:r>
              <a:rPr lang="tr-TR" sz="3200" dirty="0" err="1" smtClean="0"/>
              <a:t>tereddütü</a:t>
            </a:r>
            <a:r>
              <a:rPr lang="tr-TR" sz="3200" dirty="0" smtClean="0"/>
              <a:t> </a:t>
            </a:r>
            <a:r>
              <a:rPr lang="tr-TR" sz="3200" dirty="0" smtClean="0"/>
              <a:t>raporunda aşı </a:t>
            </a:r>
            <a:r>
              <a:rPr lang="tr-TR" sz="3200" dirty="0" err="1" smtClean="0"/>
              <a:t>tereddüt’ü</a:t>
            </a:r>
            <a:r>
              <a:rPr lang="tr-TR" sz="3200" dirty="0" smtClean="0"/>
              <a:t> ‘kompleks</a:t>
            </a:r>
            <a:r>
              <a:rPr lang="tr-TR" sz="3200" dirty="0" smtClean="0"/>
              <a:t>’ olarak nitelendirilmekte olup </a:t>
            </a:r>
            <a:r>
              <a:rPr lang="tr-TR" sz="3200" dirty="0" smtClean="0"/>
              <a:t>zamana, yere </a:t>
            </a:r>
            <a:r>
              <a:rPr lang="tr-TR" sz="3200" dirty="0" smtClean="0"/>
              <a:t>ve aşıya göre değişkenlik gösterebilen bir olgu olarak anlatılmaktadır</a:t>
            </a:r>
            <a:r>
              <a:rPr lang="tr-TR" sz="3200" dirty="0" smtClean="0"/>
              <a:t>.</a:t>
            </a:r>
          </a:p>
          <a:p>
            <a:endParaRPr lang="tr-TR" sz="3200" dirty="0" smtClean="0"/>
          </a:p>
          <a:p>
            <a:r>
              <a:rPr lang="tr-TR" sz="3200" dirty="0" smtClean="0"/>
              <a:t>Aşı karşıtı görüş sahiplerinin bakış açısını ve hangi noktalarda aşılara karşı çıktıklarını daha iyi anlayabilmek için savunulan bu düşünceleri bilmek son derece önemlidir.</a:t>
            </a:r>
          </a:p>
          <a:p>
            <a:pPr marL="0" indent="0">
              <a:buNone/>
            </a:pP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389140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95534" y="1474432"/>
            <a:ext cx="84249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/>
              <a:t>Aşı yapılma oranlarının düşmesinin sadece aşı yaptırmayanları değil aynı zamanda toplumun genelini ilgilendiren önemli bir halk sağlığı sorunu olarak görülmektedir</a:t>
            </a:r>
          </a:p>
        </p:txBody>
      </p:sp>
      <p:sp>
        <p:nvSpPr>
          <p:cNvPr id="3" name="Dikdörtgen 2"/>
          <p:cNvSpPr/>
          <p:nvPr/>
        </p:nvSpPr>
        <p:spPr>
          <a:xfrm>
            <a:off x="2528011" y="476672"/>
            <a:ext cx="41599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4400" dirty="0"/>
              <a:t>AŞI TEREDDÜTÜ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869" y="3501008"/>
            <a:ext cx="5190267" cy="345638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14869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r>
              <a:rPr lang="tr-TR" sz="3200" dirty="0"/>
              <a:t>Aşı </a:t>
            </a:r>
            <a:r>
              <a:rPr lang="tr-TR" sz="3200" dirty="0" err="1" smtClean="0"/>
              <a:t>Tereddütü’nün</a:t>
            </a:r>
            <a:r>
              <a:rPr lang="tr-TR" sz="3200" dirty="0" smtClean="0"/>
              <a:t> </a:t>
            </a:r>
            <a:r>
              <a:rPr lang="tr-TR" sz="3200" dirty="0"/>
              <a:t>T</a:t>
            </a:r>
            <a:r>
              <a:rPr lang="tr-TR" sz="3200" dirty="0" smtClean="0"/>
              <a:t>arihçesi</a:t>
            </a:r>
            <a:r>
              <a:rPr lang="tr-TR" sz="3200" dirty="0"/>
              <a:t>: Bu kavramın temeli 1850’li yıllara İngiltere’ye dayanmaktadır. 1853’te İngiltere’de olan çiçek salgınında devlet halkı o zamanın şartları gereği detaylı açıklamayı yapmadan zorunlu aşı yaptırmış ve reddetmek isteyenlere hapis cezaları ve ağır cezalar uygulamıştır. Yapılan bu uygulamalar insan doğası gereği tepki ile karşılanmıştır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219297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ÜLKEMİZDE AŞI </a:t>
            </a:r>
            <a:r>
              <a:rPr lang="tr-TR" sz="3200" dirty="0" smtClean="0"/>
              <a:t>TEREDDÜTÜ: Ülkemizde </a:t>
            </a:r>
            <a:r>
              <a:rPr lang="tr-TR" sz="3200" dirty="0" smtClean="0"/>
              <a:t>2010 yılından itibaren aşı </a:t>
            </a:r>
            <a:r>
              <a:rPr lang="tr-TR" sz="3200" dirty="0" err="1" smtClean="0"/>
              <a:t>tereddütü</a:t>
            </a:r>
            <a:r>
              <a:rPr lang="tr-TR" sz="3200" dirty="0" smtClean="0"/>
              <a:t>, aşı reddi kavramı ortaya çıkmıştır. Bu yıllarda 2011 yılında aşıyı reddeden aile sayısı 183 iken,2013’de 913</a:t>
            </a:r>
            <a:r>
              <a:rPr lang="tr-TR" sz="3200" dirty="0" smtClean="0"/>
              <a:t>, 2015’te </a:t>
            </a:r>
            <a:r>
              <a:rPr lang="tr-TR" sz="3200" dirty="0" smtClean="0"/>
              <a:t>5091 ve 2016’da 10,000’in üzerine çıkmıştır.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667969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 smtClean="0"/>
              <a:t>Ülkemizde bu hızla aşı </a:t>
            </a:r>
            <a:r>
              <a:rPr lang="tr-TR" sz="3200" dirty="0" err="1" smtClean="0"/>
              <a:t>redleri</a:t>
            </a:r>
            <a:r>
              <a:rPr lang="tr-TR" sz="3200" dirty="0" smtClean="0"/>
              <a:t> </a:t>
            </a:r>
            <a:r>
              <a:rPr lang="tr-TR" sz="3200" dirty="0" smtClean="0"/>
              <a:t>devam </a:t>
            </a:r>
            <a:r>
              <a:rPr lang="tr-TR" sz="3200" dirty="0" smtClean="0"/>
              <a:t>ederse yaklaşık 5 yıl sonra </a:t>
            </a:r>
            <a:r>
              <a:rPr lang="tr-TR" sz="3200" dirty="0" err="1" smtClean="0"/>
              <a:t>bağışıklanma</a:t>
            </a:r>
            <a:r>
              <a:rPr lang="tr-TR" sz="3200" dirty="0" smtClean="0"/>
              <a:t> oranının %80’lere ineceğini, </a:t>
            </a:r>
            <a:r>
              <a:rPr lang="tr-TR" sz="3200" dirty="0" smtClean="0"/>
              <a:t>dolayısıyla çok </a:t>
            </a:r>
            <a:r>
              <a:rPr lang="tr-TR" sz="3200" dirty="0" smtClean="0"/>
              <a:t>az gördüğümüz hastalıkların </a:t>
            </a:r>
            <a:r>
              <a:rPr lang="tr-TR" sz="3200" dirty="0" err="1" smtClean="0"/>
              <a:t>insidansında</a:t>
            </a:r>
            <a:r>
              <a:rPr lang="tr-TR" sz="3200" dirty="0" smtClean="0"/>
              <a:t> artışlar olacağını</a:t>
            </a:r>
            <a:r>
              <a:rPr lang="tr-TR" sz="3200" dirty="0" smtClean="0"/>
              <a:t>, </a:t>
            </a:r>
            <a:r>
              <a:rPr lang="tr-TR" sz="3200" dirty="0" err="1" smtClean="0"/>
              <a:t>belkide</a:t>
            </a:r>
            <a:r>
              <a:rPr lang="tr-TR" sz="3200" dirty="0" smtClean="0"/>
              <a:t> </a:t>
            </a:r>
            <a:r>
              <a:rPr lang="tr-TR" sz="3200" dirty="0" smtClean="0"/>
              <a:t>tamamen yok ettiğimiz vakaların tekrar görüleceği tahmin edilmektedir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7544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4671" y="1690689"/>
            <a:ext cx="8119814" cy="5124227"/>
          </a:xfrm>
        </p:spPr>
        <p:txBody>
          <a:bodyPr>
            <a:normAutofit fontScale="85000" lnSpcReduction="20000"/>
          </a:bodyPr>
          <a:lstStyle/>
          <a:p>
            <a:r>
              <a:rPr lang="tr-TR" sz="3000" dirty="0" smtClean="0"/>
              <a:t>AŞI </a:t>
            </a:r>
            <a:r>
              <a:rPr lang="tr-TR" sz="3000" dirty="0" smtClean="0"/>
              <a:t>TEREDDÜTÜNE </a:t>
            </a:r>
            <a:r>
              <a:rPr lang="tr-TR" sz="3000" dirty="0" smtClean="0"/>
              <a:t>NEDEN OLAN DURUMLAR  </a:t>
            </a:r>
            <a:endParaRPr lang="tr-TR" sz="3000" dirty="0" smtClean="0"/>
          </a:p>
          <a:p>
            <a:endParaRPr lang="tr-TR" sz="3000" dirty="0" smtClean="0"/>
          </a:p>
          <a:p>
            <a:r>
              <a:rPr lang="tr-TR" sz="2800" dirty="0" smtClean="0"/>
              <a:t>1-Aşılar </a:t>
            </a:r>
            <a:r>
              <a:rPr lang="tr-TR" sz="2800" dirty="0" err="1" smtClean="0"/>
              <a:t>civa</a:t>
            </a:r>
            <a:r>
              <a:rPr lang="tr-TR" sz="2800" dirty="0" smtClean="0"/>
              <a:t>, alüminyum, eter, antibiyotik </a:t>
            </a:r>
            <a:r>
              <a:rPr lang="tr-TR" sz="2800" dirty="0" smtClean="0"/>
              <a:t>ve birçok kimyasal içerir ve bunlar </a:t>
            </a:r>
            <a:r>
              <a:rPr lang="tr-TR" sz="2800" dirty="0" smtClean="0"/>
              <a:t>otizm </a:t>
            </a:r>
            <a:r>
              <a:rPr lang="tr-TR" sz="2800" dirty="0" smtClean="0"/>
              <a:t>ve benzeri hastalıklara neden olur</a:t>
            </a:r>
            <a:r>
              <a:rPr lang="tr-TR" sz="2800" dirty="0" smtClean="0"/>
              <a:t>.</a:t>
            </a:r>
          </a:p>
          <a:p>
            <a:endParaRPr lang="tr-TR" sz="2800" dirty="0" smtClean="0"/>
          </a:p>
          <a:p>
            <a:r>
              <a:rPr lang="tr-TR" sz="2800" dirty="0" err="1" smtClean="0"/>
              <a:t>Lancet</a:t>
            </a:r>
            <a:r>
              <a:rPr lang="tr-TR" sz="2800" dirty="0" smtClean="0"/>
              <a:t> dergisinde 1998’de KKK aşısının otizme yol açtığına ilişkin kanıtlar bulunduğunu ileri süren bir yazı yayımlandı</a:t>
            </a:r>
            <a:r>
              <a:rPr lang="tr-TR" sz="2800" dirty="0" smtClean="0"/>
              <a:t>. Bu </a:t>
            </a:r>
            <a:r>
              <a:rPr lang="tr-TR" sz="2800" dirty="0" smtClean="0"/>
              <a:t>savın doğruluğunu araştırmak için Danimarka’da 1991-98 arasında doğmuş 500,000 çocuğun kayıtlarına bakıldı</a:t>
            </a:r>
            <a:r>
              <a:rPr lang="tr-TR" sz="2800" dirty="0" smtClean="0"/>
              <a:t>. KKK </a:t>
            </a:r>
            <a:r>
              <a:rPr lang="tr-TR" sz="2800" dirty="0" smtClean="0"/>
              <a:t>ile aşılanmış </a:t>
            </a:r>
            <a:r>
              <a:rPr lang="tr-TR" sz="2800" dirty="0" smtClean="0"/>
              <a:t>ya da </a:t>
            </a:r>
            <a:r>
              <a:rPr lang="tr-TR" sz="2800" dirty="0" smtClean="0"/>
              <a:t>aşılanmamış çocuklarda otizm tanısı aynı sıklıkta bulundu</a:t>
            </a:r>
            <a:r>
              <a:rPr lang="tr-TR" sz="2800" dirty="0" smtClean="0"/>
              <a:t>. Kanada’da </a:t>
            </a:r>
            <a:r>
              <a:rPr lang="tr-TR" sz="2800" dirty="0" smtClean="0"/>
              <a:t>28.000 çocuk üzerine yapılan bir çalışmada aşı ile otizm arasında neden sonuç ilişkisi gösterilemedi</a:t>
            </a:r>
            <a:r>
              <a:rPr lang="tr-TR" sz="2800" dirty="0" smtClean="0"/>
              <a:t>. Finlandiya’da </a:t>
            </a:r>
            <a:r>
              <a:rPr lang="tr-TR" sz="2800" dirty="0" smtClean="0"/>
              <a:t>1987-1996 arasında doğmuş 1,8 milyon aşılı çocukta 174 istenmeyen etki saptandı</a:t>
            </a:r>
            <a:r>
              <a:rPr lang="tr-TR" sz="2800" dirty="0" smtClean="0"/>
              <a:t>. Aralarında </a:t>
            </a:r>
            <a:r>
              <a:rPr lang="tr-TR" sz="2800" dirty="0" smtClean="0"/>
              <a:t>otizm yoktu</a:t>
            </a:r>
            <a:r>
              <a:rPr lang="tr-TR" sz="2800" dirty="0" smtClean="0"/>
              <a:t>. </a:t>
            </a:r>
            <a:r>
              <a:rPr lang="tr-TR" sz="2800" dirty="0" err="1" smtClean="0"/>
              <a:t>Lancet</a:t>
            </a:r>
            <a:r>
              <a:rPr lang="tr-TR" sz="2800" dirty="0" smtClean="0"/>
              <a:t> </a:t>
            </a:r>
            <a:r>
              <a:rPr lang="tr-TR" sz="2800" dirty="0" smtClean="0"/>
              <a:t>dergisi yazıyı geri çekti ve yazıyı yazan kişi hekimlikten men edildi</a:t>
            </a:r>
            <a:r>
              <a:rPr lang="tr-TR" sz="2800" dirty="0" smtClean="0"/>
              <a:t>. Ancak </a:t>
            </a:r>
            <a:r>
              <a:rPr lang="tr-TR" sz="2800" dirty="0" smtClean="0"/>
              <a:t>A</a:t>
            </a:r>
            <a:r>
              <a:rPr lang="tr-TR" sz="2800" dirty="0" smtClean="0"/>
              <a:t>vrupa’da </a:t>
            </a:r>
            <a:r>
              <a:rPr lang="tr-TR" sz="2800" dirty="0" smtClean="0"/>
              <a:t>aşılanma oranları düştü.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44366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2-Aşı üreten firmalar çok büyük gelirler elde ettiği için art niyetli bir </a:t>
            </a:r>
            <a:r>
              <a:rPr lang="tr-TR" sz="3200" dirty="0" smtClean="0"/>
              <a:t>pazar </a:t>
            </a:r>
            <a:r>
              <a:rPr lang="tr-TR" sz="3200" dirty="0" smtClean="0"/>
              <a:t>olabilir</a:t>
            </a:r>
            <a:endParaRPr lang="tr-TR" sz="32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708920"/>
            <a:ext cx="7056784" cy="429822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938917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 smtClean="0"/>
              <a:t>3-Aşılar doğal değildir</a:t>
            </a:r>
            <a:r>
              <a:rPr lang="tr-TR" sz="3200" dirty="0" smtClean="0"/>
              <a:t>. Aşılar </a:t>
            </a:r>
            <a:r>
              <a:rPr lang="tr-TR" sz="3200" dirty="0" smtClean="0"/>
              <a:t>yerine hastalık geçirilerek daha iyi bağışıklık sağlanır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401" y="2996952"/>
            <a:ext cx="6875197" cy="360947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984237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 smtClean="0"/>
              <a:t>4-Tamamlayıcı ve alternatif tıp daha etkin ve yan etkisi daha azdır</a:t>
            </a:r>
            <a:r>
              <a:rPr lang="tr-TR" sz="3200" dirty="0" smtClean="0"/>
              <a:t>.</a:t>
            </a:r>
          </a:p>
          <a:p>
            <a:pPr marL="0" indent="0">
              <a:buNone/>
            </a:pPr>
            <a:endParaRPr lang="tr-TR" sz="3200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sz="3200" dirty="0" smtClean="0"/>
              <a:t>ALTERNATİF: Destekleyici , tamamlayıcı</a:t>
            </a:r>
          </a:p>
          <a:p>
            <a:endParaRPr lang="tr-TR" dirty="0"/>
          </a:p>
        </p:txBody>
      </p:sp>
      <p:cxnSp>
        <p:nvCxnSpPr>
          <p:cNvPr id="7" name="Düz Bağlayıcı 6"/>
          <p:cNvCxnSpPr/>
          <p:nvPr/>
        </p:nvCxnSpPr>
        <p:spPr>
          <a:xfrm>
            <a:off x="1187624" y="3563552"/>
            <a:ext cx="1512168" cy="11186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 flipH="1">
            <a:off x="1331640" y="3563552"/>
            <a:ext cx="1224136" cy="11186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1241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 smtClean="0"/>
              <a:t>5-Çocukların bağışıklık sistemi daha tam gelişmemiştir ve aşılar bağışıklık sistemine zarar verir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996952"/>
            <a:ext cx="5975087" cy="3983391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466732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3200" dirty="0" smtClean="0"/>
              <a:t>6-Aşıların etkinliğini ve güvenirliğini kanıtlayan çalışmalar yoktur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690257"/>
            <a:ext cx="7409322" cy="416774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267011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 smtClean="0"/>
              <a:t>7-Aşıların yan etkilerini bildiren çalışmalar vardır</a:t>
            </a:r>
            <a:r>
              <a:rPr lang="tr-TR" sz="3200" dirty="0" smtClean="0"/>
              <a:t>. Sapasağlam </a:t>
            </a:r>
            <a:r>
              <a:rPr lang="tr-TR" sz="3200" dirty="0" smtClean="0"/>
              <a:t>kişilere yaparak onları riske atıyoruz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3150710"/>
            <a:ext cx="6597557" cy="3705477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802520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68" y="500062"/>
            <a:ext cx="7886700" cy="1325563"/>
          </a:xfrm>
        </p:spPr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 smtClean="0"/>
              <a:t>8-Bazı dini</a:t>
            </a:r>
            <a:r>
              <a:rPr lang="tr-TR" sz="3200" dirty="0" smtClean="0"/>
              <a:t>, felsefi </a:t>
            </a:r>
            <a:r>
              <a:rPr lang="tr-TR" sz="3200" dirty="0" smtClean="0"/>
              <a:t>etkinlik kazanmış kişiler ve bazı doktorlar aşıların zararlı olduğunu anlatmakta ve çocuklarına yaptırmamaktadır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3429000"/>
            <a:ext cx="6049810" cy="3670218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791863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AŞI </a:t>
            </a:r>
            <a:r>
              <a:rPr lang="tr-TR" dirty="0" smtClean="0"/>
              <a:t>TEREDDÜTÜ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 smtClean="0"/>
              <a:t>9.Bir tanıdığım çocuğuna aşı yaptırmadı hiç de </a:t>
            </a:r>
            <a:r>
              <a:rPr lang="tr-TR" sz="3200" dirty="0" smtClean="0"/>
              <a:t>hastalanmadı gibi söylemler.</a:t>
            </a:r>
            <a:endParaRPr lang="tr-TR" sz="32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852936"/>
            <a:ext cx="5935902" cy="386125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852430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AŞI TEREDDÜTÜ VE SAĞLIK ÇALIŞANLARININ ROLÜ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56176" r="-58183"/>
          <a:stretch/>
        </p:blipFill>
        <p:spPr>
          <a:xfrm>
            <a:off x="743007" y="2060848"/>
            <a:ext cx="16801986" cy="4114575"/>
          </a:xfrm>
          <a:prstGeom prst="rect">
            <a:avLst/>
          </a:prstGeom>
          <a:ln>
            <a:solidFill>
              <a:srgbClr val="A6ADBA"/>
            </a:solidFill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781288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23528" y="2636912"/>
            <a:ext cx="86764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/>
              <a:t>1-Aşılanma ve aşılatma konusundaki </a:t>
            </a:r>
            <a:r>
              <a:rPr lang="tr-TR" sz="3200" dirty="0" err="1"/>
              <a:t>tereddütü</a:t>
            </a:r>
            <a:r>
              <a:rPr lang="tr-TR" sz="3200" dirty="0"/>
              <a:t> hemen eleştirmeyin</a:t>
            </a:r>
            <a:r>
              <a:rPr lang="tr-TR" sz="3200" dirty="0" smtClean="0"/>
              <a:t>.</a:t>
            </a:r>
          </a:p>
          <a:p>
            <a:endParaRPr lang="tr-TR" sz="3200" dirty="0"/>
          </a:p>
          <a:p>
            <a:r>
              <a:rPr lang="tr-TR" sz="3200" dirty="0"/>
              <a:t>2-Kişileri size soru sorması için yüreklendirin</a:t>
            </a:r>
            <a:r>
              <a:rPr lang="tr-TR" sz="3200" dirty="0" smtClean="0"/>
              <a:t>.</a:t>
            </a:r>
          </a:p>
          <a:p>
            <a:endParaRPr lang="tr-TR" sz="3200" dirty="0"/>
          </a:p>
          <a:p>
            <a:r>
              <a:rPr lang="tr-TR" sz="3200" dirty="0"/>
              <a:t>3-Kişi hangi konuda kararsızsa o konuya odaklanın. Genel bilgi vermeye girişmeyin.</a:t>
            </a:r>
          </a:p>
          <a:p>
            <a:endParaRPr lang="tr-TR" sz="3200" dirty="0"/>
          </a:p>
        </p:txBody>
      </p:sp>
      <p:sp>
        <p:nvSpPr>
          <p:cNvPr id="4" name="Dikdörtgen 3"/>
          <p:cNvSpPr/>
          <p:nvPr/>
        </p:nvSpPr>
        <p:spPr>
          <a:xfrm>
            <a:off x="251520" y="188640"/>
            <a:ext cx="8820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/>
              <a:t>AŞI KONUSUNDA KARARSIZ OLAN KİŞİ VE AİLELERE NASIL DAVRANILMASI GEREKİYOR?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7700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4525963"/>
          </a:xfrm>
        </p:spPr>
        <p:txBody>
          <a:bodyPr>
            <a:noAutofit/>
          </a:bodyPr>
          <a:lstStyle/>
          <a:p>
            <a:r>
              <a:rPr lang="tr-TR" sz="3600" dirty="0" smtClean="0"/>
              <a:t>4-Sorulara doğru yanıtlar verin</a:t>
            </a:r>
            <a:r>
              <a:rPr lang="tr-TR" sz="3600" dirty="0" smtClean="0"/>
              <a:t>. Bilmediğiniz </a:t>
            </a:r>
            <a:r>
              <a:rPr lang="tr-TR" sz="3600" dirty="0" smtClean="0"/>
              <a:t>konuları danışın</a:t>
            </a:r>
            <a:r>
              <a:rPr lang="tr-TR" sz="3600" dirty="0" smtClean="0"/>
              <a:t>.</a:t>
            </a:r>
          </a:p>
          <a:p>
            <a:endParaRPr lang="tr-TR" sz="3600" dirty="0" smtClean="0"/>
          </a:p>
          <a:p>
            <a:r>
              <a:rPr lang="tr-TR" sz="3600" dirty="0" smtClean="0"/>
              <a:t>5-Aşıların istenmeyen etkileri konusunda açık olun</a:t>
            </a:r>
            <a:r>
              <a:rPr lang="tr-TR" sz="3600" dirty="0" smtClean="0"/>
              <a:t>. Abartılmış </a:t>
            </a:r>
            <a:r>
              <a:rPr lang="tr-TR" sz="3600" dirty="0" smtClean="0"/>
              <a:t>yan etkiler ileri sürüldüğünde sakince bilimsel yanıtlar verin</a:t>
            </a:r>
            <a:r>
              <a:rPr lang="tr-TR" sz="3600" dirty="0" smtClean="0"/>
              <a:t>.</a:t>
            </a:r>
          </a:p>
          <a:p>
            <a:endParaRPr lang="tr-TR" sz="3600" dirty="0" smtClean="0"/>
          </a:p>
        </p:txBody>
      </p:sp>
    </p:spTree>
    <p:extLst>
      <p:ext uri="{BB962C8B-B14F-4D97-AF65-F5344CB8AC3E}">
        <p14:creationId xmlns:p14="http://schemas.microsoft.com/office/powerpoint/2010/main" val="145060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79512" y="260648"/>
            <a:ext cx="896448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/>
              <a:t>6-Aşılama sonucu artık görmediğimiz ya da çok seyrek görülen hastalıklardan örnekler </a:t>
            </a:r>
            <a:r>
              <a:rPr lang="tr-TR" sz="3200" dirty="0" smtClean="0"/>
              <a:t>verin.</a:t>
            </a:r>
          </a:p>
          <a:p>
            <a:r>
              <a:rPr lang="tr-TR" sz="3200" dirty="0" smtClean="0"/>
              <a:t>(</a:t>
            </a:r>
            <a:r>
              <a:rPr lang="tr-TR" sz="3200" dirty="0"/>
              <a:t>çocuk felci</a:t>
            </a:r>
            <a:r>
              <a:rPr lang="tr-TR" sz="3200" dirty="0" smtClean="0"/>
              <a:t>, difteri, çiçek hastalığı)</a:t>
            </a:r>
          </a:p>
          <a:p>
            <a:endParaRPr lang="tr-TR" sz="3200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1" y="1772816"/>
            <a:ext cx="8734053" cy="493851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734009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1268760"/>
            <a:ext cx="84969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/>
              <a:t>7-Bu ziyarette aşılamayı başaramadığınız her çocuk için sonraki karşılaşmalarda yeniden aileyi bilgilendirmeye ve çocuğunun aşılanması konusundaki kararsızlığını gidermeye çalışın.</a:t>
            </a:r>
          </a:p>
        </p:txBody>
      </p:sp>
    </p:spTree>
    <p:extLst>
      <p:ext uri="{BB962C8B-B14F-4D97-AF65-F5344CB8AC3E}">
        <p14:creationId xmlns:p14="http://schemas.microsoft.com/office/powerpoint/2010/main" val="2970898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61814" y="0"/>
            <a:ext cx="7886700" cy="1325563"/>
          </a:xfrm>
        </p:spPr>
        <p:txBody>
          <a:bodyPr/>
          <a:lstStyle/>
          <a:p>
            <a:pPr algn="ctr"/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435280" cy="5462068"/>
          </a:xfrm>
        </p:spPr>
        <p:txBody>
          <a:bodyPr>
            <a:normAutofit fontScale="92500" lnSpcReduction="10000"/>
          </a:bodyPr>
          <a:lstStyle/>
          <a:p>
            <a:r>
              <a:rPr lang="tr-TR" sz="3500" dirty="0" smtClean="0"/>
              <a:t>Aşı </a:t>
            </a:r>
            <a:r>
              <a:rPr lang="tr-TR" sz="3500" dirty="0" err="1" smtClean="0"/>
              <a:t>tereddütü</a:t>
            </a:r>
            <a:r>
              <a:rPr lang="tr-TR" sz="3500" dirty="0" smtClean="0"/>
              <a:t> </a:t>
            </a:r>
            <a:r>
              <a:rPr lang="tr-TR" sz="3500" dirty="0" smtClean="0"/>
              <a:t>ve reddiyle ilgili olarak Devlet politikaları ile birlikte dini ve felsefi olarak etkin kişilerin ve grupların</a:t>
            </a:r>
            <a:r>
              <a:rPr lang="tr-TR" sz="3500" dirty="0" smtClean="0"/>
              <a:t>, sosyal </a:t>
            </a:r>
            <a:r>
              <a:rPr lang="tr-TR" sz="3500" dirty="0" smtClean="0"/>
              <a:t>medya ve iletişim araçlarının etkisi oldukça önemlidir</a:t>
            </a:r>
            <a:r>
              <a:rPr lang="tr-TR" sz="3500" dirty="0" smtClean="0"/>
              <a:t>.</a:t>
            </a:r>
          </a:p>
          <a:p>
            <a:endParaRPr lang="tr-TR" sz="3500" dirty="0" smtClean="0"/>
          </a:p>
          <a:p>
            <a:r>
              <a:rPr lang="tr-TR" sz="3500" dirty="0" smtClean="0"/>
              <a:t>Aşı konusunda yine hekimlerin ve sağlık personelinin hasta ile olan iletişimi</a:t>
            </a:r>
            <a:r>
              <a:rPr lang="tr-TR" sz="3500" dirty="0" smtClean="0"/>
              <a:t>, doğru güvenilir </a:t>
            </a:r>
            <a:r>
              <a:rPr lang="tr-TR" sz="3500" dirty="0" smtClean="0"/>
              <a:t>bilgi aktarımı da belirleyici rol oynamaktadır.</a:t>
            </a:r>
          </a:p>
          <a:p>
            <a:endParaRPr lang="tr-TR" sz="3500" dirty="0"/>
          </a:p>
          <a:p>
            <a:endParaRPr lang="tr-TR" sz="3500" dirty="0" smtClean="0"/>
          </a:p>
          <a:p>
            <a:pPr marL="0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03490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4325" y="2132856"/>
            <a:ext cx="7675350" cy="4351338"/>
          </a:xfrm>
        </p:spPr>
        <p:txBody>
          <a:bodyPr>
            <a:normAutofit/>
          </a:bodyPr>
          <a:lstStyle/>
          <a:p>
            <a:r>
              <a:rPr lang="tr-TR" sz="3200" dirty="0"/>
              <a:t> Aşılanma ve aşılanmama ile oluşabilecek tıbbi durumlarla ilgili daha çok bilimsel çalışmalar yapılmasına</a:t>
            </a:r>
            <a:r>
              <a:rPr lang="tr-TR" sz="3200" dirty="0" smtClean="0"/>
              <a:t>, güveni </a:t>
            </a:r>
            <a:r>
              <a:rPr lang="tr-TR" sz="3200" dirty="0"/>
              <a:t>artırmaya yönelik sosyal araştırmaların yaygınlaştırılmasına ihtiyaç duyulmaktadır.</a:t>
            </a:r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090407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4325" y="2060848"/>
            <a:ext cx="7675350" cy="4351338"/>
          </a:xfrm>
        </p:spPr>
        <p:txBody>
          <a:bodyPr/>
          <a:lstStyle/>
          <a:p>
            <a:r>
              <a:rPr lang="tr-TR" sz="3200" dirty="0" smtClean="0"/>
              <a:t>Ülkenin etkili kişilerinin aşı kampanyalarında rol üstlenmesi</a:t>
            </a:r>
            <a:r>
              <a:rPr lang="tr-TR" sz="3200" dirty="0" smtClean="0"/>
              <a:t>, sosyal </a:t>
            </a:r>
            <a:r>
              <a:rPr lang="tr-TR" sz="3200" dirty="0" smtClean="0"/>
              <a:t>medya</a:t>
            </a:r>
            <a:r>
              <a:rPr lang="tr-TR" sz="3200" dirty="0" smtClean="0"/>
              <a:t>, teknoloji </a:t>
            </a:r>
            <a:r>
              <a:rPr lang="tr-TR" sz="3200" dirty="0" smtClean="0"/>
              <a:t>ve iletişim araçları kullanılarak halkın bilimsel veriler ışığında aydınlatılması</a:t>
            </a:r>
            <a:r>
              <a:rPr lang="tr-TR" sz="3200" dirty="0" smtClean="0"/>
              <a:t>, toplum  </a:t>
            </a:r>
            <a:r>
              <a:rPr lang="tr-TR" sz="3200" dirty="0" smtClean="0"/>
              <a:t>sağlığı açısından bir risk olan aşı karşıtlığına karşı alınabilecek önlemler arasında yer almaktadır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3761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t="-5" b="35367"/>
          <a:stretch/>
        </p:blipFill>
        <p:spPr>
          <a:xfrm>
            <a:off x="-108521" y="0"/>
            <a:ext cx="9252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26711"/>
      </p:ext>
    </p:extLst>
  </p:cSld>
  <p:clrMapOvr>
    <a:masterClrMapping/>
  </p:clrMapOvr>
</p:sld>
</file>

<file path=ppt/theme/theme1.xml><?xml version="1.0" encoding="utf-8"?>
<a:theme xmlns:a="http://schemas.openxmlformats.org/drawingml/2006/main" name="Derinlik">
  <a:themeElements>
    <a:clrScheme name="Derinlik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rinlik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rinlik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TM04033923[[fn=Derinlik]]</Template>
  <TotalTime>4362</TotalTime>
  <Words>1155</Words>
  <Application>Microsoft Office PowerPoint</Application>
  <PresentationFormat>Ekran Gösterisi (4:3)</PresentationFormat>
  <Paragraphs>99</Paragraphs>
  <Slides>29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3" baseType="lpstr">
      <vt:lpstr>Arial</vt:lpstr>
      <vt:lpstr>Calibri</vt:lpstr>
      <vt:lpstr>Corbel</vt:lpstr>
      <vt:lpstr>Derinlik</vt:lpstr>
      <vt:lpstr>PowerPoint Sunusu</vt:lpstr>
      <vt:lpstr>AŞI</vt:lpstr>
      <vt:lpstr>AŞI</vt:lpstr>
      <vt:lpstr>Aşı</vt:lpstr>
      <vt:lpstr>Ülkemizde Aşı</vt:lpstr>
      <vt:lpstr>AŞI TEREDDÜTÜ</vt:lpstr>
      <vt:lpstr>AŞI TEREDDÜTÜ</vt:lpstr>
      <vt:lpstr>PowerPoint Sunusu</vt:lpstr>
      <vt:lpstr>AŞI TEREDDÜTÜ</vt:lpstr>
      <vt:lpstr>AŞI TEREDDÜTÜ</vt:lpstr>
      <vt:lpstr>AŞI TEREDDÜTÜ</vt:lpstr>
      <vt:lpstr>AŞI TEREDDÜTÜ</vt:lpstr>
      <vt:lpstr>AŞI TEREDDÜTÜ </vt:lpstr>
      <vt:lpstr>AŞI TEREDDÜTÜ</vt:lpstr>
      <vt:lpstr>AŞI TEREDDÜTÜ</vt:lpstr>
      <vt:lpstr>AŞI TEREDDÜTÜ</vt:lpstr>
      <vt:lpstr>AŞI TEREDDÜTÜ</vt:lpstr>
      <vt:lpstr>AŞI TEREDDÜTÜ</vt:lpstr>
      <vt:lpstr>AŞI TEREDDÜTÜ</vt:lpstr>
      <vt:lpstr>AŞI TEREDDÜTÜ</vt:lpstr>
      <vt:lpstr>AŞI TEREDDÜTÜ VE SAĞLIK ÇALIŞANLARININ ROLÜ</vt:lpstr>
      <vt:lpstr>PowerPoint Sunusu</vt:lpstr>
      <vt:lpstr>PowerPoint Sunusu</vt:lpstr>
      <vt:lpstr>PowerPoint Sunusu</vt:lpstr>
      <vt:lpstr>PowerPoint Sunusu</vt:lpstr>
      <vt:lpstr>SONUÇ</vt:lpstr>
      <vt:lpstr>SONUÇ</vt:lpstr>
      <vt:lpstr>SONUÇ</vt:lpstr>
      <vt:lpstr>PowerPoint Sunusu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AŞI TEREDDÜTÜ</dc:title>
  <dc:creator>CocukNefrolojiPC</dc:creator>
  <cp:lastModifiedBy>halil atak</cp:lastModifiedBy>
  <cp:revision>62</cp:revision>
  <dcterms:created xsi:type="dcterms:W3CDTF">2022-09-23T08:24:14Z</dcterms:created>
  <dcterms:modified xsi:type="dcterms:W3CDTF">2022-10-22T18:36:27Z</dcterms:modified>
</cp:coreProperties>
</file>